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70" r:id="rId6"/>
    <p:sldId id="264" r:id="rId7"/>
    <p:sldId id="268" r:id="rId8"/>
    <p:sldId id="271" r:id="rId9"/>
    <p:sldId id="260" r:id="rId10"/>
    <p:sldId id="272" r:id="rId11"/>
    <p:sldId id="274" r:id="rId12"/>
    <p:sldId id="276" r:id="rId13"/>
    <p:sldId id="277" r:id="rId14"/>
    <p:sldId id="279" r:id="rId15"/>
    <p:sldId id="280" r:id="rId16"/>
    <p:sldId id="278" r:id="rId17"/>
    <p:sldId id="281" r:id="rId18"/>
  </p:sldIdLst>
  <p:sldSz cx="18288000" cy="10287000"/>
  <p:notesSz cx="6858000" cy="9144000"/>
  <p:embeddedFontLst>
    <p:embeddedFont>
      <p:font typeface="#9Slide07 HoneyCream" charset="-93"/>
      <p:regular r:id="rId19"/>
    </p:embeddedFont>
    <p:embeddedFont>
      <p:font typeface="Blacker Sans Text Bold" charset="0"/>
      <p:regular r:id="rId20"/>
    </p:embeddedFont>
    <p:embeddedFont>
      <p:font typeface="TT Commons Pro Bold" charset="-93"/>
      <p:regular r:id="rId21"/>
    </p:embeddedFont>
    <p:embeddedFont>
      <p:font typeface="TT Commons Pro" charset="-93"/>
      <p:regular r:id="rId22"/>
    </p:embeddedFont>
    <p:embeddedFont>
      <p:font typeface="#9Slide05 Aphrodite Pro" charset="-93"/>
      <p:regular r:id="rId23"/>
    </p:embeddedFont>
    <p:embeddedFont>
      <p:font typeface="Cambria" pitchFamily="18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#9Slide05 Bodega Script" charset="-93"/>
      <p:regular r:id="rId32"/>
    </p:embeddedFont>
    <p:embeddedFont>
      <p:font typeface="Cambria Bold" pitchFamily="18" charset="0"/>
      <p:bold r:id="rId33"/>
    </p:embeddedFont>
    <p:embeddedFont>
      <p:font typeface="Noto Serif Display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22" autoAdjust="0"/>
  </p:normalViewPr>
  <p:slideViewPr>
    <p:cSldViewPr>
      <p:cViewPr varScale="1">
        <p:scale>
          <a:sx n="45" d="100"/>
          <a:sy n="45" d="100"/>
        </p:scale>
        <p:origin x="-10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10576286"/>
            <a:ext cx="2432012" cy="2669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E26C61-EF43-036D-74D8-0344771559D5}"/>
              </a:ext>
            </a:extLst>
          </p:cNvPr>
          <p:cNvSpPr txBox="1"/>
          <p:nvPr userDrawn="1"/>
        </p:nvSpPr>
        <p:spPr>
          <a:xfrm>
            <a:off x="3530754" y="12319176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128044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92583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81B02F-849C-079E-89CD-C51B8FD29AF3}"/>
              </a:ext>
            </a:extLst>
          </p:cNvPr>
          <p:cNvSpPr txBox="1"/>
          <p:nvPr userDrawn="1"/>
        </p:nvSpPr>
        <p:spPr>
          <a:xfrm>
            <a:off x="15087600" y="571500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2133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45000"/>
                </a:scheme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076917"/>
            <a:chOff x="0" y="0"/>
            <a:chExt cx="24384000" cy="810255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0463" b="20463"/>
            <a:stretch>
              <a:fillRect/>
            </a:stretch>
          </p:blipFill>
          <p:spPr>
            <a:xfrm>
              <a:off x="0" y="0"/>
              <a:ext cx="24384000" cy="8102556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4693598" y="5859098"/>
            <a:ext cx="3045221" cy="4721273"/>
          </a:xfrm>
          <a:custGeom>
            <a:avLst/>
            <a:gdLst/>
            <a:ahLst/>
            <a:cxnLst/>
            <a:rect l="l" t="t" r="r" b="b"/>
            <a:pathLst>
              <a:path w="3045221" h="4721273">
                <a:moveTo>
                  <a:pt x="0" y="0"/>
                </a:moveTo>
                <a:lnTo>
                  <a:pt x="3045222" y="0"/>
                </a:lnTo>
                <a:lnTo>
                  <a:pt x="3045222" y="4721274"/>
                </a:lnTo>
                <a:lnTo>
                  <a:pt x="0" y="4721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10366" y="7076564"/>
            <a:ext cx="2259956" cy="3503808"/>
          </a:xfrm>
          <a:custGeom>
            <a:avLst/>
            <a:gdLst/>
            <a:ahLst/>
            <a:cxnLst/>
            <a:rect l="l" t="t" r="r" b="b"/>
            <a:pathLst>
              <a:path w="2259956" h="3503808">
                <a:moveTo>
                  <a:pt x="0" y="0"/>
                </a:moveTo>
                <a:lnTo>
                  <a:pt x="2259957" y="0"/>
                </a:lnTo>
                <a:lnTo>
                  <a:pt x="2259957" y="3503808"/>
                </a:lnTo>
                <a:lnTo>
                  <a:pt x="0" y="3503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6286307"/>
            <a:ext cx="8327858" cy="4084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0" y="0"/>
            <a:ext cx="18288000" cy="3619500"/>
            <a:chOff x="0" y="0"/>
            <a:chExt cx="4816593" cy="1676843"/>
          </a:xfrm>
          <a:solidFill>
            <a:schemeClr val="bg2"/>
          </a:solidFill>
        </p:grpSpPr>
        <p:sp>
          <p:nvSpPr>
            <p:cNvPr id="11" name="Freeform 3"/>
            <p:cNvSpPr/>
            <p:nvPr/>
          </p:nvSpPr>
          <p:spPr>
            <a:xfrm>
              <a:off x="0" y="0"/>
              <a:ext cx="4816592" cy="1676843"/>
            </a:xfrm>
            <a:custGeom>
              <a:avLst/>
              <a:gdLst/>
              <a:ahLst/>
              <a:cxnLst/>
              <a:rect l="l" t="t" r="r" b="b"/>
              <a:pathLst>
                <a:path w="4816592" h="1676843">
                  <a:moveTo>
                    <a:pt x="0" y="0"/>
                  </a:moveTo>
                  <a:lnTo>
                    <a:pt x="4816592" y="0"/>
                  </a:lnTo>
                  <a:lnTo>
                    <a:pt x="4816592" y="1676843"/>
                  </a:lnTo>
                  <a:lnTo>
                    <a:pt x="0" y="1676843"/>
                  </a:lnTo>
                  <a:close/>
                </a:path>
              </a:pathLst>
            </a:custGeom>
            <a:grpFill/>
          </p:spPr>
        </p:sp>
        <p:sp>
          <p:nvSpPr>
            <p:cNvPr id="12" name="TextBox 4"/>
            <p:cNvSpPr txBox="1"/>
            <p:nvPr/>
          </p:nvSpPr>
          <p:spPr>
            <a:xfrm>
              <a:off x="0" y="-28575"/>
              <a:ext cx="4816593" cy="17054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  <a:endParaRPr/>
            </a:p>
          </p:txBody>
        </p:sp>
      </p:grpSp>
      <p:sp>
        <p:nvSpPr>
          <p:cNvPr id="14" name="Freeform 4"/>
          <p:cNvSpPr/>
          <p:nvPr/>
        </p:nvSpPr>
        <p:spPr>
          <a:xfrm>
            <a:off x="-186403" y="3686801"/>
            <a:ext cx="3045221" cy="4721273"/>
          </a:xfrm>
          <a:custGeom>
            <a:avLst/>
            <a:gdLst/>
            <a:ahLst/>
            <a:cxnLst/>
            <a:rect l="l" t="t" r="r" b="b"/>
            <a:pathLst>
              <a:path w="3045221" h="4721273">
                <a:moveTo>
                  <a:pt x="0" y="0"/>
                </a:moveTo>
                <a:lnTo>
                  <a:pt x="3045222" y="0"/>
                </a:lnTo>
                <a:lnTo>
                  <a:pt x="3045222" y="4721274"/>
                </a:lnTo>
                <a:lnTo>
                  <a:pt x="0" y="4721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5"/>
          <p:cNvSpPr/>
          <p:nvPr/>
        </p:nvSpPr>
        <p:spPr>
          <a:xfrm>
            <a:off x="1905000" y="6656170"/>
            <a:ext cx="2259956" cy="3503808"/>
          </a:xfrm>
          <a:custGeom>
            <a:avLst/>
            <a:gdLst/>
            <a:ahLst/>
            <a:cxnLst/>
            <a:rect l="l" t="t" r="r" b="b"/>
            <a:pathLst>
              <a:path w="2259956" h="3503808">
                <a:moveTo>
                  <a:pt x="0" y="0"/>
                </a:moveTo>
                <a:lnTo>
                  <a:pt x="2259957" y="0"/>
                </a:lnTo>
                <a:lnTo>
                  <a:pt x="2259957" y="3503808"/>
                </a:lnTo>
                <a:lnTo>
                  <a:pt x="0" y="3503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6"/>
          <p:cNvSpPr/>
          <p:nvPr/>
        </p:nvSpPr>
        <p:spPr>
          <a:xfrm>
            <a:off x="2891390" y="426131"/>
            <a:ext cx="13670149" cy="2632799"/>
          </a:xfrm>
          <a:custGeom>
            <a:avLst/>
            <a:gdLst/>
            <a:ahLst/>
            <a:cxnLst/>
            <a:rect l="l" t="t" r="r" b="b"/>
            <a:pathLst>
              <a:path w="13670149" h="2632799">
                <a:moveTo>
                  <a:pt x="0" y="0"/>
                </a:moveTo>
                <a:lnTo>
                  <a:pt x="13670148" y="0"/>
                </a:lnTo>
                <a:lnTo>
                  <a:pt x="13670148" y="2632799"/>
                </a:lnTo>
                <a:lnTo>
                  <a:pt x="0" y="26327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t="-2866" b="-2866"/>
            </a:stretch>
          </a:blipFill>
        </p:spPr>
      </p:sp>
      <p:sp>
        <p:nvSpPr>
          <p:cNvPr id="17" name="TextBox 8"/>
          <p:cNvSpPr txBox="1"/>
          <p:nvPr/>
        </p:nvSpPr>
        <p:spPr>
          <a:xfrm>
            <a:off x="3505200" y="534763"/>
            <a:ext cx="12615330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599"/>
              </a:lnSpc>
            </a:pPr>
            <a:r>
              <a:rPr lang="vi-VN" sz="5499" dirty="0" smtClean="0">
                <a:solidFill>
                  <a:srgbClr val="FFFFFF"/>
                </a:solidFill>
                <a:latin typeface="Cambria Bold"/>
              </a:rPr>
              <a:t>Câu 1: Chú </a:t>
            </a:r>
            <a:r>
              <a:rPr lang="vi-VN" sz="5499" dirty="0">
                <a:solidFill>
                  <a:srgbClr val="FFFFFF"/>
                </a:solidFill>
                <a:latin typeface="Cambria Bold"/>
              </a:rPr>
              <a:t>bộ đội biên phòng đang làm nhiệm vụ gì? Theo em, công việc đó vất vả, gian khổ như thế nào?</a:t>
            </a:r>
            <a:endParaRPr lang="en-US" sz="5499" dirty="0">
              <a:solidFill>
                <a:srgbClr val="FFFFFF"/>
              </a:solidFill>
              <a:latin typeface="Cambria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4956" y="7112990"/>
            <a:ext cx="140207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vi-V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em, công việc đó rất vất vả, gian khổ: làm việc không kể ngày đêm, địa hình đường rừng núi khó khăn hiểm trở, thời tiết khắc nghiệt, sớm mù sương, đêm đông giá buốt</a:t>
            </a:r>
            <a:r>
              <a:rPr lang="vi-VN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2702" y="4585923"/>
            <a:ext cx="135480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bộ đội biên phòng đang làm nhiệm vụ tuần tra.</a:t>
            </a:r>
          </a:p>
        </p:txBody>
      </p:sp>
    </p:spTree>
    <p:extLst>
      <p:ext uri="{BB962C8B-B14F-4D97-AF65-F5344CB8AC3E}">
        <p14:creationId xmlns:p14="http://schemas.microsoft.com/office/powerpoint/2010/main" val="5939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0" y="-44971"/>
            <a:ext cx="18288000" cy="3619500"/>
            <a:chOff x="0" y="0"/>
            <a:chExt cx="4816593" cy="1676843"/>
          </a:xfrm>
          <a:solidFill>
            <a:schemeClr val="bg2"/>
          </a:solidFill>
        </p:grpSpPr>
        <p:sp>
          <p:nvSpPr>
            <p:cNvPr id="11" name="Freeform 3"/>
            <p:cNvSpPr/>
            <p:nvPr/>
          </p:nvSpPr>
          <p:spPr>
            <a:xfrm>
              <a:off x="0" y="0"/>
              <a:ext cx="4816592" cy="1676843"/>
            </a:xfrm>
            <a:custGeom>
              <a:avLst/>
              <a:gdLst/>
              <a:ahLst/>
              <a:cxnLst/>
              <a:rect l="l" t="t" r="r" b="b"/>
              <a:pathLst>
                <a:path w="4816592" h="1676843">
                  <a:moveTo>
                    <a:pt x="0" y="0"/>
                  </a:moveTo>
                  <a:lnTo>
                    <a:pt x="4816592" y="0"/>
                  </a:lnTo>
                  <a:lnTo>
                    <a:pt x="4816592" y="1676843"/>
                  </a:lnTo>
                  <a:lnTo>
                    <a:pt x="0" y="1676843"/>
                  </a:lnTo>
                  <a:close/>
                </a:path>
              </a:pathLst>
            </a:custGeom>
            <a:grpFill/>
          </p:spPr>
        </p:sp>
        <p:sp>
          <p:nvSpPr>
            <p:cNvPr id="12" name="TextBox 4"/>
            <p:cNvSpPr txBox="1"/>
            <p:nvPr/>
          </p:nvSpPr>
          <p:spPr>
            <a:xfrm>
              <a:off x="0" y="-28575"/>
              <a:ext cx="4816593" cy="17054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  <a:endParaRPr/>
            </a:p>
          </p:txBody>
        </p:sp>
      </p:grpSp>
      <p:sp>
        <p:nvSpPr>
          <p:cNvPr id="14" name="Freeform 4"/>
          <p:cNvSpPr/>
          <p:nvPr/>
        </p:nvSpPr>
        <p:spPr>
          <a:xfrm>
            <a:off x="15009649" y="5676900"/>
            <a:ext cx="3045221" cy="4721273"/>
          </a:xfrm>
          <a:custGeom>
            <a:avLst/>
            <a:gdLst/>
            <a:ahLst/>
            <a:cxnLst/>
            <a:rect l="l" t="t" r="r" b="b"/>
            <a:pathLst>
              <a:path w="3045221" h="4721273">
                <a:moveTo>
                  <a:pt x="0" y="0"/>
                </a:moveTo>
                <a:lnTo>
                  <a:pt x="3045222" y="0"/>
                </a:lnTo>
                <a:lnTo>
                  <a:pt x="3045222" y="4721274"/>
                </a:lnTo>
                <a:lnTo>
                  <a:pt x="0" y="4721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5"/>
          <p:cNvSpPr/>
          <p:nvPr/>
        </p:nvSpPr>
        <p:spPr>
          <a:xfrm>
            <a:off x="13026417" y="6864385"/>
            <a:ext cx="2259956" cy="3503808"/>
          </a:xfrm>
          <a:custGeom>
            <a:avLst/>
            <a:gdLst/>
            <a:ahLst/>
            <a:cxnLst/>
            <a:rect l="l" t="t" r="r" b="b"/>
            <a:pathLst>
              <a:path w="2259956" h="3503808">
                <a:moveTo>
                  <a:pt x="0" y="0"/>
                </a:moveTo>
                <a:lnTo>
                  <a:pt x="2259957" y="0"/>
                </a:lnTo>
                <a:lnTo>
                  <a:pt x="2259957" y="3503808"/>
                </a:lnTo>
                <a:lnTo>
                  <a:pt x="0" y="3503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1219200" y="4533900"/>
            <a:ext cx="1104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 </a:t>
            </a:r>
            <a:r>
              <a:rPr lang="vi-V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 cho thấy chú bộ đội và các bạn nhỏ vùng biên giới rất yêu quý ngựa biên phòng: </a:t>
            </a:r>
          </a:p>
          <a:p>
            <a:pPr algn="just"/>
            <a:r>
              <a:rPr lang="vi-V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Chú bộ đội đi bên, tay vỗ về lưng ngựa.</a:t>
            </a:r>
          </a:p>
          <a:p>
            <a:pPr algn="just"/>
            <a:r>
              <a:rPr lang="vi-V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Chúng em trong bản nhỏ phơi thật nhiều cỏ thơm để mùa đông đem tặng ngựa biên phòng yêu thương</a:t>
            </a:r>
            <a:r>
              <a:rPr lang="vi-VN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endParaRPr lang="vi-VN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49980"/>
            <a:ext cx="1722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6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Câu 3: </a:t>
            </a:r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Chi tiết nào cho thấy chú bộ đội và các bạn nhỏ vùng biên giới rất yêu quý ngựa biên phòng?</a:t>
            </a:r>
          </a:p>
        </p:txBody>
      </p:sp>
    </p:spTree>
    <p:extLst>
      <p:ext uri="{BB962C8B-B14F-4D97-AF65-F5344CB8AC3E}">
        <p14:creationId xmlns:p14="http://schemas.microsoft.com/office/powerpoint/2010/main" val="31128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0" y="0"/>
            <a:ext cx="18288000" cy="3619500"/>
            <a:chOff x="0" y="0"/>
            <a:chExt cx="4816593" cy="1676843"/>
          </a:xfrm>
          <a:solidFill>
            <a:schemeClr val="bg2"/>
          </a:solidFill>
        </p:grpSpPr>
        <p:sp>
          <p:nvSpPr>
            <p:cNvPr id="11" name="Freeform 3"/>
            <p:cNvSpPr/>
            <p:nvPr/>
          </p:nvSpPr>
          <p:spPr>
            <a:xfrm>
              <a:off x="0" y="0"/>
              <a:ext cx="4816592" cy="1676843"/>
            </a:xfrm>
            <a:custGeom>
              <a:avLst/>
              <a:gdLst/>
              <a:ahLst/>
              <a:cxnLst/>
              <a:rect l="l" t="t" r="r" b="b"/>
              <a:pathLst>
                <a:path w="4816592" h="1676843">
                  <a:moveTo>
                    <a:pt x="0" y="0"/>
                  </a:moveTo>
                  <a:lnTo>
                    <a:pt x="4816592" y="0"/>
                  </a:lnTo>
                  <a:lnTo>
                    <a:pt x="4816592" y="1676843"/>
                  </a:lnTo>
                  <a:lnTo>
                    <a:pt x="0" y="1676843"/>
                  </a:lnTo>
                  <a:close/>
                </a:path>
              </a:pathLst>
            </a:custGeom>
            <a:grpFill/>
          </p:spPr>
        </p:sp>
        <p:sp>
          <p:nvSpPr>
            <p:cNvPr id="12" name="TextBox 4"/>
            <p:cNvSpPr txBox="1"/>
            <p:nvPr/>
          </p:nvSpPr>
          <p:spPr>
            <a:xfrm>
              <a:off x="0" y="-28575"/>
              <a:ext cx="4816593" cy="17054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  <a:endParaRPr/>
            </a:p>
          </p:txBody>
        </p:sp>
      </p:grpSp>
      <p:sp>
        <p:nvSpPr>
          <p:cNvPr id="14" name="Freeform 4"/>
          <p:cNvSpPr/>
          <p:nvPr/>
        </p:nvSpPr>
        <p:spPr>
          <a:xfrm>
            <a:off x="15009649" y="5676900"/>
            <a:ext cx="3045221" cy="4721273"/>
          </a:xfrm>
          <a:custGeom>
            <a:avLst/>
            <a:gdLst/>
            <a:ahLst/>
            <a:cxnLst/>
            <a:rect l="l" t="t" r="r" b="b"/>
            <a:pathLst>
              <a:path w="3045221" h="4721273">
                <a:moveTo>
                  <a:pt x="0" y="0"/>
                </a:moveTo>
                <a:lnTo>
                  <a:pt x="3045222" y="0"/>
                </a:lnTo>
                <a:lnTo>
                  <a:pt x="3045222" y="4721274"/>
                </a:lnTo>
                <a:lnTo>
                  <a:pt x="0" y="4721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5"/>
          <p:cNvSpPr/>
          <p:nvPr/>
        </p:nvSpPr>
        <p:spPr>
          <a:xfrm>
            <a:off x="13026417" y="6864385"/>
            <a:ext cx="2259956" cy="3503808"/>
          </a:xfrm>
          <a:custGeom>
            <a:avLst/>
            <a:gdLst/>
            <a:ahLst/>
            <a:cxnLst/>
            <a:rect l="l" t="t" r="r" b="b"/>
            <a:pathLst>
              <a:path w="2259956" h="3503808">
                <a:moveTo>
                  <a:pt x="0" y="0"/>
                </a:moveTo>
                <a:lnTo>
                  <a:pt x="2259957" y="0"/>
                </a:lnTo>
                <a:lnTo>
                  <a:pt x="2259957" y="3503808"/>
                </a:lnTo>
                <a:lnTo>
                  <a:pt x="0" y="3503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163857" y="4448339"/>
            <a:ext cx="12877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vi-VN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Ca ngợi tình cảm và việc làm của các bạn nhỏ đối với ngựa biên phòng. </a:t>
            </a:r>
          </a:p>
          <a:p>
            <a:pPr algn="just">
              <a:spcAft>
                <a:spcPts val="1200"/>
              </a:spcAft>
            </a:pPr>
            <a:r>
              <a:rPr lang="vi-V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Nhắc chúng ta không quên công lao của những </a:t>
            </a:r>
            <a:r>
              <a:rPr lang="vi-VN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</a:t>
            </a:r>
            <a:r>
              <a:rPr lang="vi-V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 biên phòng.</a:t>
            </a:r>
          </a:p>
          <a:p>
            <a:pPr algn="just">
              <a:spcAft>
                <a:spcPts val="1200"/>
              </a:spcAft>
            </a:pPr>
            <a:r>
              <a:rPr lang="vi-V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Khuyên chúng ta biết ơn các chiến sĩ biên phòng bảo vệ biên cương của Tổ quốc</a:t>
            </a:r>
            <a:r>
              <a:rPr lang="vi-VN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10" y="1125432"/>
            <a:ext cx="1798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5: </a:t>
            </a:r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thơ này có ý nghĩa gì? </a:t>
            </a:r>
            <a:endParaRPr lang="vi-VN" sz="6000" b="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60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trả lời dưới đây hoặc nêu ý kiến của em.</a:t>
            </a:r>
          </a:p>
        </p:txBody>
      </p:sp>
    </p:spTree>
    <p:extLst>
      <p:ext uri="{BB962C8B-B14F-4D97-AF65-F5344CB8AC3E}">
        <p14:creationId xmlns:p14="http://schemas.microsoft.com/office/powerpoint/2010/main" val="12832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0" y="0"/>
            <a:ext cx="18288000" cy="3619500"/>
            <a:chOff x="0" y="0"/>
            <a:chExt cx="4816593" cy="1676843"/>
          </a:xfrm>
          <a:solidFill>
            <a:schemeClr val="bg2"/>
          </a:solidFill>
        </p:grpSpPr>
        <p:sp>
          <p:nvSpPr>
            <p:cNvPr id="11" name="Freeform 3"/>
            <p:cNvSpPr/>
            <p:nvPr/>
          </p:nvSpPr>
          <p:spPr>
            <a:xfrm>
              <a:off x="0" y="0"/>
              <a:ext cx="4816592" cy="1676843"/>
            </a:xfrm>
            <a:custGeom>
              <a:avLst/>
              <a:gdLst/>
              <a:ahLst/>
              <a:cxnLst/>
              <a:rect l="l" t="t" r="r" b="b"/>
              <a:pathLst>
                <a:path w="4816592" h="1676843">
                  <a:moveTo>
                    <a:pt x="0" y="0"/>
                  </a:moveTo>
                  <a:lnTo>
                    <a:pt x="4816592" y="0"/>
                  </a:lnTo>
                  <a:lnTo>
                    <a:pt x="4816592" y="1676843"/>
                  </a:lnTo>
                  <a:lnTo>
                    <a:pt x="0" y="1676843"/>
                  </a:lnTo>
                  <a:close/>
                </a:path>
              </a:pathLst>
            </a:custGeom>
            <a:grpFill/>
          </p:spPr>
        </p:sp>
        <p:sp>
          <p:nvSpPr>
            <p:cNvPr id="12" name="TextBox 4"/>
            <p:cNvSpPr txBox="1"/>
            <p:nvPr/>
          </p:nvSpPr>
          <p:spPr>
            <a:xfrm>
              <a:off x="0" y="-28575"/>
              <a:ext cx="4816593" cy="17054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  <a:endParaRPr/>
            </a:p>
          </p:txBody>
        </p:sp>
      </p:grpSp>
      <p:sp>
        <p:nvSpPr>
          <p:cNvPr id="14" name="Freeform 4"/>
          <p:cNvSpPr/>
          <p:nvPr/>
        </p:nvSpPr>
        <p:spPr>
          <a:xfrm>
            <a:off x="15009649" y="5676900"/>
            <a:ext cx="3045221" cy="4721273"/>
          </a:xfrm>
          <a:custGeom>
            <a:avLst/>
            <a:gdLst/>
            <a:ahLst/>
            <a:cxnLst/>
            <a:rect l="l" t="t" r="r" b="b"/>
            <a:pathLst>
              <a:path w="3045221" h="4721273">
                <a:moveTo>
                  <a:pt x="0" y="0"/>
                </a:moveTo>
                <a:lnTo>
                  <a:pt x="3045222" y="0"/>
                </a:lnTo>
                <a:lnTo>
                  <a:pt x="3045222" y="4721274"/>
                </a:lnTo>
                <a:lnTo>
                  <a:pt x="0" y="4721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5"/>
          <p:cNvSpPr/>
          <p:nvPr/>
        </p:nvSpPr>
        <p:spPr>
          <a:xfrm>
            <a:off x="13026417" y="6864385"/>
            <a:ext cx="2259956" cy="3503808"/>
          </a:xfrm>
          <a:custGeom>
            <a:avLst/>
            <a:gdLst/>
            <a:ahLst/>
            <a:cxnLst/>
            <a:rect l="l" t="t" r="r" b="b"/>
            <a:pathLst>
              <a:path w="2259956" h="3503808">
                <a:moveTo>
                  <a:pt x="0" y="0"/>
                </a:moveTo>
                <a:lnTo>
                  <a:pt x="2259957" y="0"/>
                </a:lnTo>
                <a:lnTo>
                  <a:pt x="2259957" y="3503808"/>
                </a:lnTo>
                <a:lnTo>
                  <a:pt x="0" y="3503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86910" y="1125432"/>
            <a:ext cx="1798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Tìm trong bài các câu thơ có sử dụng biện pháp so sánh.</a:t>
            </a:r>
            <a:endParaRPr lang="vi-VN" sz="6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219200" y="4744932"/>
            <a:ext cx="8572500" cy="5715000"/>
            <a:chOff x="-1219200" y="4744932"/>
            <a:chExt cx="8572500" cy="5715000"/>
          </a:xfrm>
        </p:grpSpPr>
        <p:pic>
          <p:nvPicPr>
            <p:cNvPr id="1026" name="Picture 2" descr="Рисунок Картинка Корзинка – Telegrap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33" b="90000" l="10000" r="9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19200" y="4744932"/>
              <a:ext cx="85725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243048" y="5791619"/>
              <a:ext cx="412702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0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sánh đặc điểm của sự vật</a:t>
              </a:r>
              <a:endPara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03609" y="4744932"/>
            <a:ext cx="8572500" cy="5715000"/>
            <a:chOff x="5903609" y="4744932"/>
            <a:chExt cx="8572500" cy="5715000"/>
          </a:xfrm>
        </p:grpSpPr>
        <p:pic>
          <p:nvPicPr>
            <p:cNvPr id="13" name="Picture 2" descr="Рисунок Картинка Корзинка – Telegrap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33" b="90000" l="10000" r="9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609" y="4744932"/>
              <a:ext cx="85725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377837" y="6107175"/>
              <a:ext cx="412702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sánh đặc điểm của hoạt động</a:t>
              </a:r>
              <a:endParaRPr lang="vi-V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80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0" y="0"/>
            <a:ext cx="18288000" cy="3619500"/>
            <a:chOff x="0" y="0"/>
            <a:chExt cx="4816593" cy="1676843"/>
          </a:xfrm>
          <a:solidFill>
            <a:schemeClr val="bg2"/>
          </a:solidFill>
        </p:grpSpPr>
        <p:sp>
          <p:nvSpPr>
            <p:cNvPr id="11" name="Freeform 3"/>
            <p:cNvSpPr/>
            <p:nvPr/>
          </p:nvSpPr>
          <p:spPr>
            <a:xfrm>
              <a:off x="0" y="0"/>
              <a:ext cx="4816592" cy="1676843"/>
            </a:xfrm>
            <a:custGeom>
              <a:avLst/>
              <a:gdLst/>
              <a:ahLst/>
              <a:cxnLst/>
              <a:rect l="l" t="t" r="r" b="b"/>
              <a:pathLst>
                <a:path w="4816592" h="1676843">
                  <a:moveTo>
                    <a:pt x="0" y="0"/>
                  </a:moveTo>
                  <a:lnTo>
                    <a:pt x="4816592" y="0"/>
                  </a:lnTo>
                  <a:lnTo>
                    <a:pt x="4816592" y="1676843"/>
                  </a:lnTo>
                  <a:lnTo>
                    <a:pt x="0" y="1676843"/>
                  </a:lnTo>
                  <a:close/>
                </a:path>
              </a:pathLst>
            </a:custGeom>
            <a:grpFill/>
          </p:spPr>
        </p:sp>
        <p:sp>
          <p:nvSpPr>
            <p:cNvPr id="12" name="TextBox 4"/>
            <p:cNvSpPr txBox="1"/>
            <p:nvPr/>
          </p:nvSpPr>
          <p:spPr>
            <a:xfrm>
              <a:off x="0" y="-28575"/>
              <a:ext cx="4816593" cy="17054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  <a:endParaRPr/>
            </a:p>
          </p:txBody>
        </p:sp>
      </p:grpSp>
      <p:sp>
        <p:nvSpPr>
          <p:cNvPr id="14" name="Freeform 4"/>
          <p:cNvSpPr/>
          <p:nvPr/>
        </p:nvSpPr>
        <p:spPr>
          <a:xfrm>
            <a:off x="15009649" y="5676900"/>
            <a:ext cx="3045221" cy="4721273"/>
          </a:xfrm>
          <a:custGeom>
            <a:avLst/>
            <a:gdLst/>
            <a:ahLst/>
            <a:cxnLst/>
            <a:rect l="l" t="t" r="r" b="b"/>
            <a:pathLst>
              <a:path w="3045221" h="4721273">
                <a:moveTo>
                  <a:pt x="0" y="0"/>
                </a:moveTo>
                <a:lnTo>
                  <a:pt x="3045222" y="0"/>
                </a:lnTo>
                <a:lnTo>
                  <a:pt x="3045222" y="4721274"/>
                </a:lnTo>
                <a:lnTo>
                  <a:pt x="0" y="4721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5"/>
          <p:cNvSpPr/>
          <p:nvPr/>
        </p:nvSpPr>
        <p:spPr>
          <a:xfrm>
            <a:off x="13026417" y="6864385"/>
            <a:ext cx="2259956" cy="3503808"/>
          </a:xfrm>
          <a:custGeom>
            <a:avLst/>
            <a:gdLst/>
            <a:ahLst/>
            <a:cxnLst/>
            <a:rect l="l" t="t" r="r" b="b"/>
            <a:pathLst>
              <a:path w="2259956" h="3503808">
                <a:moveTo>
                  <a:pt x="0" y="0"/>
                </a:moveTo>
                <a:lnTo>
                  <a:pt x="2259957" y="0"/>
                </a:lnTo>
                <a:lnTo>
                  <a:pt x="2259957" y="3503808"/>
                </a:lnTo>
                <a:lnTo>
                  <a:pt x="0" y="3503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86910" y="1125432"/>
            <a:ext cx="1798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Tìm trong bài các câu thơ có sử dụng biện pháp so sánh.</a:t>
            </a:r>
            <a:endParaRPr lang="vi-VN" sz="6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219200" y="4744932"/>
            <a:ext cx="8572500" cy="5715000"/>
            <a:chOff x="-1219200" y="4744932"/>
            <a:chExt cx="8572500" cy="5715000"/>
          </a:xfrm>
        </p:grpSpPr>
        <p:pic>
          <p:nvPicPr>
            <p:cNvPr id="1026" name="Picture 2" descr="Рисунок Картинка Корзинка – Telegrap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33" b="90000" l="10000" r="9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19200" y="4744932"/>
              <a:ext cx="85725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243048" y="5791619"/>
              <a:ext cx="412702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0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sánh đặc điểm của sự vật</a:t>
              </a:r>
              <a:endPara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567519" y="6003020"/>
            <a:ext cx="7538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Chân ngựa như sắt </a:t>
            </a:r>
            <a:r>
              <a:rPr lang="vi-VN" sz="4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thép.</a:t>
            </a:r>
            <a:endParaRPr lang="vi-VN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5044" y="7737505"/>
            <a:ext cx="6442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vi-VN" sz="4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Vó ngựa như có mắt.</a:t>
            </a:r>
            <a:endParaRPr lang="vi-VN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0" y="0"/>
            <a:ext cx="18288000" cy="3619500"/>
            <a:chOff x="0" y="0"/>
            <a:chExt cx="4816593" cy="1676843"/>
          </a:xfrm>
          <a:solidFill>
            <a:schemeClr val="bg2"/>
          </a:solidFill>
        </p:grpSpPr>
        <p:sp>
          <p:nvSpPr>
            <p:cNvPr id="11" name="Freeform 3"/>
            <p:cNvSpPr/>
            <p:nvPr/>
          </p:nvSpPr>
          <p:spPr>
            <a:xfrm>
              <a:off x="0" y="0"/>
              <a:ext cx="4816592" cy="1676843"/>
            </a:xfrm>
            <a:custGeom>
              <a:avLst/>
              <a:gdLst/>
              <a:ahLst/>
              <a:cxnLst/>
              <a:rect l="l" t="t" r="r" b="b"/>
              <a:pathLst>
                <a:path w="4816592" h="1676843">
                  <a:moveTo>
                    <a:pt x="0" y="0"/>
                  </a:moveTo>
                  <a:lnTo>
                    <a:pt x="4816592" y="0"/>
                  </a:lnTo>
                  <a:lnTo>
                    <a:pt x="4816592" y="1676843"/>
                  </a:lnTo>
                  <a:lnTo>
                    <a:pt x="0" y="1676843"/>
                  </a:lnTo>
                  <a:close/>
                </a:path>
              </a:pathLst>
            </a:custGeom>
            <a:grpFill/>
          </p:spPr>
        </p:sp>
        <p:sp>
          <p:nvSpPr>
            <p:cNvPr id="12" name="TextBox 4"/>
            <p:cNvSpPr txBox="1"/>
            <p:nvPr/>
          </p:nvSpPr>
          <p:spPr>
            <a:xfrm>
              <a:off x="0" y="-28575"/>
              <a:ext cx="4816593" cy="17054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  <a:endParaRPr/>
            </a:p>
          </p:txBody>
        </p:sp>
      </p:grpSp>
      <p:sp>
        <p:nvSpPr>
          <p:cNvPr id="14" name="Freeform 4"/>
          <p:cNvSpPr/>
          <p:nvPr/>
        </p:nvSpPr>
        <p:spPr>
          <a:xfrm>
            <a:off x="15009649" y="5676900"/>
            <a:ext cx="3045221" cy="4721273"/>
          </a:xfrm>
          <a:custGeom>
            <a:avLst/>
            <a:gdLst/>
            <a:ahLst/>
            <a:cxnLst/>
            <a:rect l="l" t="t" r="r" b="b"/>
            <a:pathLst>
              <a:path w="3045221" h="4721273">
                <a:moveTo>
                  <a:pt x="0" y="0"/>
                </a:moveTo>
                <a:lnTo>
                  <a:pt x="3045222" y="0"/>
                </a:lnTo>
                <a:lnTo>
                  <a:pt x="3045222" y="4721274"/>
                </a:lnTo>
                <a:lnTo>
                  <a:pt x="0" y="4721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5"/>
          <p:cNvSpPr/>
          <p:nvPr/>
        </p:nvSpPr>
        <p:spPr>
          <a:xfrm>
            <a:off x="13026417" y="6864385"/>
            <a:ext cx="2259956" cy="3503808"/>
          </a:xfrm>
          <a:custGeom>
            <a:avLst/>
            <a:gdLst/>
            <a:ahLst/>
            <a:cxnLst/>
            <a:rect l="l" t="t" r="r" b="b"/>
            <a:pathLst>
              <a:path w="2259956" h="3503808">
                <a:moveTo>
                  <a:pt x="0" y="0"/>
                </a:moveTo>
                <a:lnTo>
                  <a:pt x="2259957" y="0"/>
                </a:lnTo>
                <a:lnTo>
                  <a:pt x="2259957" y="3503808"/>
                </a:lnTo>
                <a:lnTo>
                  <a:pt x="0" y="3503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5598636" y="6586846"/>
            <a:ext cx="74277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/>
            <a:r>
              <a:rPr lang="vi-VN" sz="4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vi-VN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 phăm phăm bốn vó </a:t>
            </a:r>
          </a:p>
          <a:p>
            <a:pPr algn="just"/>
            <a:r>
              <a:rPr lang="vi-VN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băm xuống mặt </a:t>
            </a:r>
            <a:r>
              <a:rPr lang="vi-VN" sz="4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đường.</a:t>
            </a:r>
            <a:endParaRPr lang="vi-VN" sz="4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10" y="1125432"/>
            <a:ext cx="1798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Tìm trong bài các câu thơ có sử dụng biện pháp so sánh.</a:t>
            </a:r>
            <a:endParaRPr lang="vi-VN" sz="6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0" y="4761796"/>
            <a:ext cx="8572500" cy="5715000"/>
            <a:chOff x="5903609" y="4744932"/>
            <a:chExt cx="8572500" cy="5715000"/>
          </a:xfrm>
        </p:grpSpPr>
        <p:pic>
          <p:nvPicPr>
            <p:cNvPr id="13" name="Picture 2" descr="Рисунок Картинка Корзинка – Telegrap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33" b="90000" l="10000" r="9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609" y="4744932"/>
              <a:ext cx="85725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377837" y="6107175"/>
              <a:ext cx="412702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sánh đặc điểm của hoạt động</a:t>
              </a:r>
              <a:endParaRPr lang="vi-V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598636" y="5817405"/>
            <a:ext cx="7090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Ngựa phi nhanh như </a:t>
            </a:r>
            <a:r>
              <a:rPr lang="vi-VN" sz="4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bay.</a:t>
            </a:r>
            <a:endParaRPr lang="vi-VN" sz="4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0" y="0"/>
            <a:ext cx="18288000" cy="3619500"/>
            <a:chOff x="0" y="0"/>
            <a:chExt cx="4816593" cy="1676843"/>
          </a:xfrm>
          <a:solidFill>
            <a:schemeClr val="bg2"/>
          </a:solidFill>
        </p:grpSpPr>
        <p:sp>
          <p:nvSpPr>
            <p:cNvPr id="11" name="Freeform 3"/>
            <p:cNvSpPr/>
            <p:nvPr/>
          </p:nvSpPr>
          <p:spPr>
            <a:xfrm>
              <a:off x="0" y="0"/>
              <a:ext cx="4816592" cy="1676843"/>
            </a:xfrm>
            <a:custGeom>
              <a:avLst/>
              <a:gdLst/>
              <a:ahLst/>
              <a:cxnLst/>
              <a:rect l="l" t="t" r="r" b="b"/>
              <a:pathLst>
                <a:path w="4816592" h="1676843">
                  <a:moveTo>
                    <a:pt x="0" y="0"/>
                  </a:moveTo>
                  <a:lnTo>
                    <a:pt x="4816592" y="0"/>
                  </a:lnTo>
                  <a:lnTo>
                    <a:pt x="4816592" y="1676843"/>
                  </a:lnTo>
                  <a:lnTo>
                    <a:pt x="0" y="1676843"/>
                  </a:lnTo>
                  <a:close/>
                </a:path>
              </a:pathLst>
            </a:custGeom>
            <a:grpFill/>
          </p:spPr>
        </p:sp>
        <p:sp>
          <p:nvSpPr>
            <p:cNvPr id="12" name="TextBox 4"/>
            <p:cNvSpPr txBox="1"/>
            <p:nvPr/>
          </p:nvSpPr>
          <p:spPr>
            <a:xfrm>
              <a:off x="0" y="-28575"/>
              <a:ext cx="4816593" cy="17054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  <a:endParaRPr/>
            </a:p>
          </p:txBody>
        </p:sp>
      </p:grpSp>
      <p:sp>
        <p:nvSpPr>
          <p:cNvPr id="14" name="Freeform 4"/>
          <p:cNvSpPr/>
          <p:nvPr/>
        </p:nvSpPr>
        <p:spPr>
          <a:xfrm>
            <a:off x="15009649" y="5676900"/>
            <a:ext cx="3045221" cy="4721273"/>
          </a:xfrm>
          <a:custGeom>
            <a:avLst/>
            <a:gdLst/>
            <a:ahLst/>
            <a:cxnLst/>
            <a:rect l="l" t="t" r="r" b="b"/>
            <a:pathLst>
              <a:path w="3045221" h="4721273">
                <a:moveTo>
                  <a:pt x="0" y="0"/>
                </a:moveTo>
                <a:lnTo>
                  <a:pt x="3045222" y="0"/>
                </a:lnTo>
                <a:lnTo>
                  <a:pt x="3045222" y="4721274"/>
                </a:lnTo>
                <a:lnTo>
                  <a:pt x="0" y="4721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5"/>
          <p:cNvSpPr/>
          <p:nvPr/>
        </p:nvSpPr>
        <p:spPr>
          <a:xfrm>
            <a:off x="13026417" y="6864385"/>
            <a:ext cx="2259956" cy="3503808"/>
          </a:xfrm>
          <a:custGeom>
            <a:avLst/>
            <a:gdLst/>
            <a:ahLst/>
            <a:cxnLst/>
            <a:rect l="l" t="t" r="r" b="b"/>
            <a:pathLst>
              <a:path w="2259956" h="3503808">
                <a:moveTo>
                  <a:pt x="0" y="0"/>
                </a:moveTo>
                <a:lnTo>
                  <a:pt x="2259957" y="0"/>
                </a:lnTo>
                <a:lnTo>
                  <a:pt x="2259957" y="3503808"/>
                </a:lnTo>
                <a:lnTo>
                  <a:pt x="0" y="3503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487679" y="7778930"/>
            <a:ext cx="125387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vi-VN" sz="4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sử dụng biện pháp so sánh: Chú ngựa biên phòng như người bạn tốt của các anh bộ đội.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1" y="1023997"/>
            <a:ext cx="1706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Câu 2: </a:t>
            </a:r>
            <a:r>
              <a:rPr lang="vi-VN" sz="5400" b="1" dirty="0">
                <a:latin typeface="Cambria" panose="02040503050406030204" pitchFamily="18" charset="0"/>
                <a:ea typeface="Cambria" panose="02040503050406030204" pitchFamily="18" charset="0"/>
              </a:rPr>
              <a:t>Viết 2 – 3 câu về chú ngựa biên phòng, trong đó có sử dụng biện pháp so sánh.</a:t>
            </a:r>
            <a:endParaRPr lang="en-US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081671"/>
            <a:ext cx="127253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</a:t>
            </a:r>
          </a:p>
          <a:p>
            <a:pPr algn="just"/>
            <a:r>
              <a:rPr lang="vi-VN" sz="48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</a:t>
            </a:r>
            <a:r>
              <a:rPr lang="vi-VN" sz="4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 biên phòng như người bạn tốt của các anh bộ đội. Chúng đã đồng hành cùng các anh trên hành trình đi làm nhiệm vụ. </a:t>
            </a:r>
          </a:p>
        </p:txBody>
      </p:sp>
    </p:spTree>
    <p:extLst>
      <p:ext uri="{BB962C8B-B14F-4D97-AF65-F5344CB8AC3E}">
        <p14:creationId xmlns:p14="http://schemas.microsoft.com/office/powerpoint/2010/main" val="42220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0348" y="-1054708"/>
            <a:ext cx="9455310" cy="11315700"/>
            <a:chOff x="0" y="0"/>
            <a:chExt cx="12607080" cy="15087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107" b="3928"/>
            <a:stretch>
              <a:fillRect/>
            </a:stretch>
          </p:blipFill>
          <p:spPr>
            <a:xfrm>
              <a:off x="0" y="0"/>
              <a:ext cx="12607080" cy="150876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10800000">
            <a:off x="16248792" y="492766"/>
            <a:ext cx="1662015" cy="1628775"/>
          </a:xfrm>
          <a:custGeom>
            <a:avLst/>
            <a:gdLst/>
            <a:ahLst/>
            <a:cxnLst/>
            <a:rect l="l" t="t" r="r" b="b"/>
            <a:pathLst>
              <a:path w="1662015" h="1628775">
                <a:moveTo>
                  <a:pt x="0" y="0"/>
                </a:moveTo>
                <a:lnTo>
                  <a:pt x="1662015" y="0"/>
                </a:lnTo>
                <a:lnTo>
                  <a:pt x="1662015" y="1628775"/>
                </a:lnTo>
                <a:lnTo>
                  <a:pt x="0" y="1628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 flipV="1">
            <a:off x="16248792" y="8172042"/>
            <a:ext cx="1662015" cy="1628775"/>
          </a:xfrm>
          <a:custGeom>
            <a:avLst/>
            <a:gdLst/>
            <a:ahLst/>
            <a:cxnLst/>
            <a:rect l="l" t="t" r="r" b="b"/>
            <a:pathLst>
              <a:path w="1662015" h="1628775">
                <a:moveTo>
                  <a:pt x="0" y="1628775"/>
                </a:moveTo>
                <a:lnTo>
                  <a:pt x="1662015" y="1628775"/>
                </a:lnTo>
                <a:lnTo>
                  <a:pt x="1662015" y="0"/>
                </a:lnTo>
                <a:lnTo>
                  <a:pt x="0" y="0"/>
                </a:lnTo>
                <a:lnTo>
                  <a:pt x="0" y="1628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144673">
            <a:off x="15426000" y="2018511"/>
            <a:ext cx="2074167" cy="5169263"/>
          </a:xfrm>
          <a:custGeom>
            <a:avLst/>
            <a:gdLst/>
            <a:ahLst/>
            <a:cxnLst/>
            <a:rect l="l" t="t" r="r" b="b"/>
            <a:pathLst>
              <a:path w="2074167" h="5169263">
                <a:moveTo>
                  <a:pt x="0" y="0"/>
                </a:moveTo>
                <a:lnTo>
                  <a:pt x="2074167" y="0"/>
                </a:lnTo>
                <a:lnTo>
                  <a:pt x="2074167" y="5169263"/>
                </a:lnTo>
                <a:lnTo>
                  <a:pt x="0" y="51692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519253" y="2939608"/>
            <a:ext cx="694383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erif Display"/>
                <a:ea typeface="+mn-ea"/>
                <a:cs typeface="+mn-cs"/>
              </a:rPr>
              <a:t>CHÚC</a:t>
            </a:r>
            <a:r>
              <a:rPr kumimoji="0" lang="vi-VN" sz="8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erif Display"/>
                <a:ea typeface="+mn-ea"/>
                <a:cs typeface="+mn-cs"/>
              </a:rPr>
              <a:t> CÁC EM HỌC TỐT!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erif Displ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3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076917"/>
            <a:chOff x="0" y="0"/>
            <a:chExt cx="24384000" cy="810255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0463" b="20463"/>
            <a:stretch>
              <a:fillRect/>
            </a:stretch>
          </p:blipFill>
          <p:spPr>
            <a:xfrm>
              <a:off x="0" y="0"/>
              <a:ext cx="24384000" cy="8102556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4693598" y="5859098"/>
            <a:ext cx="3045221" cy="4721273"/>
          </a:xfrm>
          <a:custGeom>
            <a:avLst/>
            <a:gdLst/>
            <a:ahLst/>
            <a:cxnLst/>
            <a:rect l="l" t="t" r="r" b="b"/>
            <a:pathLst>
              <a:path w="3045221" h="4721273">
                <a:moveTo>
                  <a:pt x="0" y="0"/>
                </a:moveTo>
                <a:lnTo>
                  <a:pt x="3045222" y="0"/>
                </a:lnTo>
                <a:lnTo>
                  <a:pt x="3045222" y="4721274"/>
                </a:lnTo>
                <a:lnTo>
                  <a:pt x="0" y="4721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10366" y="7076564"/>
            <a:ext cx="2259956" cy="3503808"/>
          </a:xfrm>
          <a:custGeom>
            <a:avLst/>
            <a:gdLst/>
            <a:ahLst/>
            <a:cxnLst/>
            <a:rect l="l" t="t" r="r" b="b"/>
            <a:pathLst>
              <a:path w="2259956" h="3503808">
                <a:moveTo>
                  <a:pt x="0" y="0"/>
                </a:moveTo>
                <a:lnTo>
                  <a:pt x="2259957" y="0"/>
                </a:lnTo>
                <a:lnTo>
                  <a:pt x="2259957" y="3503808"/>
                </a:lnTo>
                <a:lnTo>
                  <a:pt x="0" y="3503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42" y="6286307"/>
            <a:ext cx="11339543" cy="4084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36404" cy="10287000"/>
            <a:chOff x="0" y="0"/>
            <a:chExt cx="1071520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422" b="2422"/>
            <a:stretch>
              <a:fillRect/>
            </a:stretch>
          </p:blipFill>
          <p:spPr>
            <a:xfrm>
              <a:off x="0" y="0"/>
              <a:ext cx="10715206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359676" y="0"/>
            <a:ext cx="719351" cy="10287000"/>
            <a:chOff x="0" y="0"/>
            <a:chExt cx="189459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9459" cy="2709333"/>
            </a:xfrm>
            <a:custGeom>
              <a:avLst/>
              <a:gdLst/>
              <a:ahLst/>
              <a:cxnLst/>
              <a:rect l="l" t="t" r="r" b="b"/>
              <a:pathLst>
                <a:path w="189459" h="2709333">
                  <a:moveTo>
                    <a:pt x="0" y="0"/>
                  </a:moveTo>
                  <a:lnTo>
                    <a:pt x="189459" y="0"/>
                  </a:lnTo>
                  <a:lnTo>
                    <a:pt x="1894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F5B3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8945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0370817" y="1115335"/>
            <a:ext cx="7031333" cy="0"/>
          </a:xfrm>
          <a:prstGeom prst="line">
            <a:avLst/>
          </a:prstGeom>
          <a:ln w="38100" cap="flat">
            <a:solidFill>
              <a:srgbClr val="4F5B32"/>
            </a:solidFill>
            <a:prstDash val="solid"/>
            <a:headEnd type="none" w="sm" len="sm"/>
            <a:tailEnd type="diamond" w="lg" len="lg"/>
          </a:ln>
        </p:spPr>
      </p:sp>
      <p:sp>
        <p:nvSpPr>
          <p:cNvPr id="8" name="TextBox 8"/>
          <p:cNvSpPr txBox="1"/>
          <p:nvPr/>
        </p:nvSpPr>
        <p:spPr>
          <a:xfrm>
            <a:off x="8253766" y="1581649"/>
            <a:ext cx="4655381" cy="226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Chú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bộ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đội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biên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phòng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Rạp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mình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trên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lưng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phi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nhanh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như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bay</a:t>
            </a: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Cả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cánh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rừng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nổi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gió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70026" y="8616"/>
            <a:ext cx="7858709" cy="1087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19"/>
              </a:lnSpc>
              <a:spcBef>
                <a:spcPct val="0"/>
              </a:spcBef>
            </a:pPr>
            <a:r>
              <a:rPr lang="en-US" sz="6299">
                <a:solidFill>
                  <a:srgbClr val="717935"/>
                </a:solidFill>
                <a:latin typeface="Blacker Sans Text Bold"/>
              </a:rPr>
              <a:t>NGỰA BIÊN PHÒNG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53766" y="4642632"/>
            <a:ext cx="5066869" cy="226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phăm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phăm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bốn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vó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Như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băm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xuống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mặt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đường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Mặc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sớm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rừng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mù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sương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Mặc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đêm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đông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giá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buốt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53766" y="7827492"/>
            <a:ext cx="4655381" cy="2839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Chân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như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sắt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thép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Luôn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săn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đuổi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quân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thù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Vó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như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có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mắt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Chẳng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vấp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ngã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bao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giờ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.</a:t>
            </a:r>
          </a:p>
          <a:p>
            <a:pPr algn="just">
              <a:lnSpc>
                <a:spcPts val="4479"/>
              </a:lnSpc>
            </a:pPr>
            <a:endParaRPr lang="en-US" sz="3199" dirty="0">
              <a:solidFill>
                <a:srgbClr val="000000"/>
              </a:solidFill>
              <a:latin typeface="TT Commons Pr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86483" y="2894046"/>
            <a:ext cx="4655381" cy="226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Xong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công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việc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trở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về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bước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thong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thả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Chú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bộ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đội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bên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Tay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vỗ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về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lưng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88813" y="6744315"/>
            <a:ext cx="5399187" cy="226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Chúng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em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trong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bản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nhỏ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Phơi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thật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nhiều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cỏ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thơm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Để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mùa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đông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đem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tặng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biên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phòng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yêu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thương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25190" y="1067709"/>
            <a:ext cx="317696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Noto Serif Display"/>
              </a:rPr>
              <a:t>Phan </a:t>
            </a:r>
            <a:r>
              <a:rPr lang="en-US" sz="2300" dirty="0" err="1">
                <a:solidFill>
                  <a:srgbClr val="000000"/>
                </a:solidFill>
                <a:latin typeface="Noto Serif Display"/>
              </a:rPr>
              <a:t>Thị</a:t>
            </a:r>
            <a:r>
              <a:rPr lang="en-US" sz="2300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Noto Serif Display"/>
              </a:rPr>
              <a:t>Thanh</a:t>
            </a:r>
            <a:r>
              <a:rPr lang="en-US" sz="2300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Noto Serif Display"/>
              </a:rPr>
              <a:t>Nhàn</a:t>
            </a:r>
            <a:endParaRPr lang="en-US" sz="2300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19351" cy="10287000"/>
            <a:chOff x="0" y="0"/>
            <a:chExt cx="18945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459" cy="2709333"/>
            </a:xfrm>
            <a:custGeom>
              <a:avLst/>
              <a:gdLst/>
              <a:ahLst/>
              <a:cxnLst/>
              <a:rect l="l" t="t" r="r" b="b"/>
              <a:pathLst>
                <a:path w="189459" h="2709333">
                  <a:moveTo>
                    <a:pt x="0" y="0"/>
                  </a:moveTo>
                  <a:lnTo>
                    <a:pt x="189459" y="0"/>
                  </a:lnTo>
                  <a:lnTo>
                    <a:pt x="1894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F5B3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945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3606619" y="3975064"/>
            <a:ext cx="14605181" cy="19050"/>
          </a:xfrm>
          <a:prstGeom prst="line">
            <a:avLst/>
          </a:prstGeom>
          <a:ln w="38100" cap="flat">
            <a:solidFill>
              <a:srgbClr val="4F5B32"/>
            </a:solidFill>
            <a:prstDash val="solid"/>
            <a:headEnd type="none" w="sm" len="sm"/>
            <a:tailEnd type="diamond" w="lg" len="lg"/>
          </a:ln>
        </p:spPr>
      </p:sp>
      <p:sp>
        <p:nvSpPr>
          <p:cNvPr id="11" name="TextBox 11"/>
          <p:cNvSpPr txBox="1"/>
          <p:nvPr/>
        </p:nvSpPr>
        <p:spPr>
          <a:xfrm>
            <a:off x="8437213" y="-19362"/>
            <a:ext cx="9884515" cy="3884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</a:pPr>
            <a:r>
              <a:rPr lang="vi-VN" sz="11500" dirty="0" smtClean="0">
                <a:solidFill>
                  <a:srgbClr val="4F5B32"/>
                </a:solidFill>
                <a:latin typeface="TT Commons Pro Bold"/>
              </a:rPr>
              <a:t>Bài đọc có mấy khổ thơ?</a:t>
            </a:r>
            <a:endParaRPr lang="en-US" sz="11500" dirty="0">
              <a:solidFill>
                <a:srgbClr val="4F5B32"/>
              </a:solidFill>
              <a:latin typeface="TT Commons Pr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522699" y="4983403"/>
            <a:ext cx="5713541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800" dirty="0" smtClean="0">
                <a:solidFill>
                  <a:srgbClr val="000000"/>
                </a:solidFill>
                <a:latin typeface="TT Commons Pro"/>
              </a:rPr>
              <a:t>Bài đọc có 5 khổ thơ.</a:t>
            </a:r>
            <a:endParaRPr lang="en-US" sz="8800" dirty="0">
              <a:solidFill>
                <a:srgbClr val="000000"/>
              </a:solidFill>
              <a:latin typeface="TT Commons Pro"/>
            </a:endParaRPr>
          </a:p>
        </p:txBody>
      </p:sp>
      <p:grpSp>
        <p:nvGrpSpPr>
          <p:cNvPr id="16" name="Group 2"/>
          <p:cNvGrpSpPr/>
          <p:nvPr/>
        </p:nvGrpSpPr>
        <p:grpSpPr>
          <a:xfrm>
            <a:off x="193196" y="0"/>
            <a:ext cx="8036404" cy="10287000"/>
            <a:chOff x="0" y="0"/>
            <a:chExt cx="10715206" cy="13716000"/>
          </a:xfrm>
        </p:grpSpPr>
        <p:pic>
          <p:nvPicPr>
            <p:cNvPr id="17" name="Picture 3"/>
            <p:cNvPicPr>
              <a:picLocks noChangeAspect="1"/>
            </p:cNvPicPr>
            <p:nvPr/>
          </p:nvPicPr>
          <p:blipFill>
            <a:blip r:embed="rId2"/>
            <a:srcRect t="2422" b="2422"/>
            <a:stretch>
              <a:fillRect/>
            </a:stretch>
          </p:blipFill>
          <p:spPr>
            <a:xfrm>
              <a:off x="0" y="0"/>
              <a:ext cx="10715206" cy="13716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36404" cy="10287000"/>
            <a:chOff x="0" y="0"/>
            <a:chExt cx="1071520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422" b="2422"/>
            <a:stretch>
              <a:fillRect/>
            </a:stretch>
          </p:blipFill>
          <p:spPr>
            <a:xfrm>
              <a:off x="0" y="0"/>
              <a:ext cx="10715206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359676" y="0"/>
            <a:ext cx="719351" cy="10287000"/>
            <a:chOff x="0" y="0"/>
            <a:chExt cx="189459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9459" cy="2709333"/>
            </a:xfrm>
            <a:custGeom>
              <a:avLst/>
              <a:gdLst/>
              <a:ahLst/>
              <a:cxnLst/>
              <a:rect l="l" t="t" r="r" b="b"/>
              <a:pathLst>
                <a:path w="189459" h="2709333">
                  <a:moveTo>
                    <a:pt x="0" y="0"/>
                  </a:moveTo>
                  <a:lnTo>
                    <a:pt x="189459" y="0"/>
                  </a:lnTo>
                  <a:lnTo>
                    <a:pt x="1894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F5B3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8945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0370817" y="1115335"/>
            <a:ext cx="7031333" cy="0"/>
          </a:xfrm>
          <a:prstGeom prst="line">
            <a:avLst/>
          </a:prstGeom>
          <a:ln w="38100" cap="flat">
            <a:solidFill>
              <a:srgbClr val="4F5B32"/>
            </a:solidFill>
            <a:prstDash val="solid"/>
            <a:headEnd type="none" w="sm" len="sm"/>
            <a:tailEnd type="diamond" w="lg" len="lg"/>
          </a:ln>
        </p:spPr>
      </p:sp>
      <p:sp>
        <p:nvSpPr>
          <p:cNvPr id="8" name="TextBox 8"/>
          <p:cNvSpPr txBox="1"/>
          <p:nvPr/>
        </p:nvSpPr>
        <p:spPr>
          <a:xfrm>
            <a:off x="8253766" y="1581649"/>
            <a:ext cx="4655381" cy="226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Chú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bộ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đội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biên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phòng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Rạp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mình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trên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lưng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phi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nhanh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như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bay</a:t>
            </a: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Cả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cánh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rừng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nổi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gió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70026" y="8616"/>
            <a:ext cx="7858709" cy="1087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19"/>
              </a:lnSpc>
              <a:spcBef>
                <a:spcPct val="0"/>
              </a:spcBef>
            </a:pPr>
            <a:r>
              <a:rPr lang="en-US" sz="6299">
                <a:solidFill>
                  <a:srgbClr val="717935"/>
                </a:solidFill>
                <a:latin typeface="Blacker Sans Text Bold"/>
              </a:rPr>
              <a:t>NGỰA BIÊN PHÒNG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53766" y="4642632"/>
            <a:ext cx="5066869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phăm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phăm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bốn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vó</a:t>
            </a:r>
            <a:endParaRPr lang="en-US" sz="3199" dirty="0">
              <a:solidFill>
                <a:srgbClr val="C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Như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băm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xuống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mặt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đường</a:t>
            </a:r>
            <a:endParaRPr lang="en-US" sz="3199" dirty="0">
              <a:solidFill>
                <a:srgbClr val="C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Mặc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sớm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rừng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mù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sương</a:t>
            </a:r>
            <a:endParaRPr lang="en-US" sz="3199" dirty="0">
              <a:solidFill>
                <a:srgbClr val="C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Mặc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đêm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đông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giá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C00000"/>
                </a:solidFill>
                <a:latin typeface="TT Commons Pro"/>
              </a:rPr>
              <a:t>buốt</a:t>
            </a:r>
            <a:r>
              <a:rPr lang="en-US" sz="3199" dirty="0">
                <a:solidFill>
                  <a:srgbClr val="C00000"/>
                </a:solidFill>
                <a:latin typeface="TT Commons Pro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53766" y="7827492"/>
            <a:ext cx="4655381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Chân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như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sắt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thép</a:t>
            </a:r>
            <a:endParaRPr lang="en-US" sz="3199" dirty="0">
              <a:solidFill>
                <a:schemeClr val="tx2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Luôn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săn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đuổi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quân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thù</a:t>
            </a:r>
            <a:endParaRPr lang="en-US" sz="3199" dirty="0">
              <a:solidFill>
                <a:schemeClr val="tx2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Vó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như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có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mắt</a:t>
            </a:r>
            <a:endParaRPr lang="en-US" sz="3199" dirty="0">
              <a:solidFill>
                <a:schemeClr val="tx2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Chẳng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vấp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ngã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bao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tx2"/>
                </a:solidFill>
                <a:latin typeface="TT Commons Pro"/>
              </a:rPr>
              <a:t>giờ</a:t>
            </a:r>
            <a:r>
              <a:rPr lang="en-US" sz="3199" dirty="0">
                <a:solidFill>
                  <a:schemeClr val="tx2"/>
                </a:solidFill>
                <a:latin typeface="TT Commons Pro"/>
              </a:rPr>
              <a:t>.</a:t>
            </a:r>
          </a:p>
          <a:p>
            <a:pPr algn="just">
              <a:lnSpc>
                <a:spcPts val="4479"/>
              </a:lnSpc>
            </a:pPr>
            <a:endParaRPr lang="en-US" sz="3199" dirty="0">
              <a:solidFill>
                <a:schemeClr val="tx2"/>
              </a:solidFill>
              <a:latin typeface="TT Commons Pr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86483" y="2894046"/>
            <a:ext cx="4655381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Xong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công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việc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trở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về</a:t>
            </a:r>
            <a:endParaRPr lang="en-US" sz="3199" dirty="0">
              <a:solidFill>
                <a:srgbClr val="7030A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bước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đi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thong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thả</a:t>
            </a:r>
            <a:endParaRPr lang="en-US" sz="3199" dirty="0">
              <a:solidFill>
                <a:srgbClr val="7030A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Chú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bộ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đội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đi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bên</a:t>
            </a:r>
            <a:endParaRPr lang="en-US" sz="3199" dirty="0">
              <a:solidFill>
                <a:srgbClr val="7030A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Tay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vỗ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về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lưng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7030A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7030A0"/>
                </a:solidFill>
                <a:latin typeface="TT Commons Pro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88813" y="6744315"/>
            <a:ext cx="5399187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Chúng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em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trong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bản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nhỏ</a:t>
            </a:r>
            <a:endParaRPr lang="en-US" sz="3199" dirty="0">
              <a:solidFill>
                <a:schemeClr val="accent6">
                  <a:lumMod val="50000"/>
                </a:schemeClr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Phơi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thật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nhiều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cỏ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thơm</a:t>
            </a:r>
            <a:endParaRPr lang="en-US" sz="3199" dirty="0">
              <a:solidFill>
                <a:schemeClr val="accent6">
                  <a:lumMod val="50000"/>
                </a:schemeClr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Để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mùa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đông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đem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tặng</a:t>
            </a:r>
            <a:endParaRPr lang="en-US" sz="3199" dirty="0">
              <a:solidFill>
                <a:schemeClr val="accent6">
                  <a:lumMod val="50000"/>
                </a:schemeClr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biên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phòng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yêu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thương</a:t>
            </a:r>
            <a:r>
              <a:rPr lang="en-US" sz="3199" dirty="0">
                <a:solidFill>
                  <a:schemeClr val="accent6">
                    <a:lumMod val="50000"/>
                  </a:schemeClr>
                </a:solidFill>
                <a:latin typeface="TT Commons Pro"/>
              </a:rPr>
              <a:t>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25190" y="1067709"/>
            <a:ext cx="317696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Noto Serif Display"/>
              </a:rPr>
              <a:t>Phan </a:t>
            </a:r>
            <a:r>
              <a:rPr lang="en-US" sz="2300" dirty="0" err="1">
                <a:solidFill>
                  <a:srgbClr val="000000"/>
                </a:solidFill>
                <a:latin typeface="Noto Serif Display"/>
              </a:rPr>
              <a:t>Thị</a:t>
            </a:r>
            <a:r>
              <a:rPr lang="en-US" sz="2300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Noto Serif Display"/>
              </a:rPr>
              <a:t>Thanh</a:t>
            </a:r>
            <a:r>
              <a:rPr lang="en-US" sz="2300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Noto Serif Display"/>
              </a:rPr>
              <a:t>Nhàn</a:t>
            </a:r>
            <a:endParaRPr lang="en-US" sz="2300" dirty="0">
              <a:solidFill>
                <a:srgbClr val="000000"/>
              </a:solidFill>
              <a:latin typeface="Noto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520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366762"/>
            <a:chOff x="0" y="0"/>
            <a:chExt cx="4816593" cy="16768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676843"/>
            </a:xfrm>
            <a:custGeom>
              <a:avLst/>
              <a:gdLst/>
              <a:ahLst/>
              <a:cxnLst/>
              <a:rect l="l" t="t" r="r" b="b"/>
              <a:pathLst>
                <a:path w="4816592" h="1676843">
                  <a:moveTo>
                    <a:pt x="0" y="0"/>
                  </a:moveTo>
                  <a:lnTo>
                    <a:pt x="4816592" y="0"/>
                  </a:lnTo>
                  <a:lnTo>
                    <a:pt x="4816592" y="1676843"/>
                  </a:lnTo>
                  <a:lnTo>
                    <a:pt x="0" y="1676843"/>
                  </a:lnTo>
                  <a:close/>
                </a:path>
              </a:pathLst>
            </a:custGeom>
            <a:solidFill>
              <a:srgbClr val="6164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1705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  <a:endParaRPr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3000" y="495300"/>
            <a:ext cx="6012875" cy="1891722"/>
            <a:chOff x="10441036" y="685800"/>
            <a:chExt cx="6012875" cy="1891722"/>
          </a:xfrm>
          <a:solidFill>
            <a:srgbClr val="C59511"/>
          </a:solidFill>
        </p:grpSpPr>
        <p:grpSp>
          <p:nvGrpSpPr>
            <p:cNvPr id="19" name="Group 33"/>
            <p:cNvGrpSpPr/>
            <p:nvPr/>
          </p:nvGrpSpPr>
          <p:grpSpPr>
            <a:xfrm>
              <a:off x="10466220" y="685800"/>
              <a:ext cx="5987691" cy="1891722"/>
              <a:chOff x="0" y="0"/>
              <a:chExt cx="1577005" cy="498231"/>
            </a:xfrm>
            <a:grpFill/>
          </p:grpSpPr>
          <p:sp>
            <p:nvSpPr>
              <p:cNvPr id="21" name="Freeform 34"/>
              <p:cNvSpPr/>
              <p:nvPr/>
            </p:nvSpPr>
            <p:spPr>
              <a:xfrm>
                <a:off x="0" y="0"/>
                <a:ext cx="1577005" cy="498231"/>
              </a:xfrm>
              <a:custGeom>
                <a:avLst/>
                <a:gdLst/>
                <a:ahLst/>
                <a:cxnLst/>
                <a:rect l="l" t="t" r="r" b="b"/>
                <a:pathLst>
                  <a:path w="1577005" h="498231">
                    <a:moveTo>
                      <a:pt x="65942" y="0"/>
                    </a:moveTo>
                    <a:lnTo>
                      <a:pt x="1511064" y="0"/>
                    </a:lnTo>
                    <a:cubicBezTo>
                      <a:pt x="1528552" y="0"/>
                      <a:pt x="1545325" y="6947"/>
                      <a:pt x="1557691" y="19314"/>
                    </a:cubicBezTo>
                    <a:cubicBezTo>
                      <a:pt x="1570058" y="31680"/>
                      <a:pt x="1577005" y="48453"/>
                      <a:pt x="1577005" y="65942"/>
                    </a:cubicBezTo>
                    <a:lnTo>
                      <a:pt x="1577005" y="432290"/>
                    </a:lnTo>
                    <a:cubicBezTo>
                      <a:pt x="1577005" y="468708"/>
                      <a:pt x="1547482" y="498231"/>
                      <a:pt x="1511064" y="498231"/>
                    </a:cubicBezTo>
                    <a:lnTo>
                      <a:pt x="65942" y="498231"/>
                    </a:lnTo>
                    <a:cubicBezTo>
                      <a:pt x="48453" y="498231"/>
                      <a:pt x="31680" y="491284"/>
                      <a:pt x="19314" y="478917"/>
                    </a:cubicBezTo>
                    <a:cubicBezTo>
                      <a:pt x="6947" y="466551"/>
                      <a:pt x="0" y="449778"/>
                      <a:pt x="0" y="432290"/>
                    </a:cubicBezTo>
                    <a:lnTo>
                      <a:pt x="0" y="65942"/>
                    </a:lnTo>
                    <a:cubicBezTo>
                      <a:pt x="0" y="48453"/>
                      <a:pt x="6947" y="31680"/>
                      <a:pt x="19314" y="19314"/>
                    </a:cubicBezTo>
                    <a:cubicBezTo>
                      <a:pt x="31680" y="6947"/>
                      <a:pt x="48453" y="0"/>
                      <a:pt x="65942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22" name="TextBox 35"/>
              <p:cNvSpPr txBox="1"/>
              <p:nvPr/>
            </p:nvSpPr>
            <p:spPr>
              <a:xfrm>
                <a:off x="0" y="-38100"/>
                <a:ext cx="1577005" cy="536331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0441036" y="1019839"/>
              <a:ext cx="598769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</a:t>
              </a:r>
              <a:r>
                <a:rPr lang="vi-VN" sz="60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hăm phăm</a:t>
              </a:r>
              <a:endParaRPr lang="en-US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68184" y="3654219"/>
            <a:ext cx="6012875" cy="1891722"/>
            <a:chOff x="10490384" y="2920422"/>
            <a:chExt cx="6012875" cy="1891722"/>
          </a:xfrm>
          <a:solidFill>
            <a:srgbClr val="C59511"/>
          </a:solidFill>
        </p:grpSpPr>
        <p:grpSp>
          <p:nvGrpSpPr>
            <p:cNvPr id="24" name="Group 37"/>
            <p:cNvGrpSpPr/>
            <p:nvPr/>
          </p:nvGrpSpPr>
          <p:grpSpPr>
            <a:xfrm>
              <a:off x="10515568" y="2920422"/>
              <a:ext cx="5987691" cy="1891722"/>
              <a:chOff x="0" y="0"/>
              <a:chExt cx="1577005" cy="498231"/>
            </a:xfrm>
            <a:grpFill/>
          </p:grpSpPr>
          <p:sp>
            <p:nvSpPr>
              <p:cNvPr id="26" name="Freeform 38"/>
              <p:cNvSpPr/>
              <p:nvPr/>
            </p:nvSpPr>
            <p:spPr>
              <a:xfrm>
                <a:off x="0" y="0"/>
                <a:ext cx="1577005" cy="498231"/>
              </a:xfrm>
              <a:custGeom>
                <a:avLst/>
                <a:gdLst/>
                <a:ahLst/>
                <a:cxnLst/>
                <a:rect l="l" t="t" r="r" b="b"/>
                <a:pathLst>
                  <a:path w="1577005" h="498231">
                    <a:moveTo>
                      <a:pt x="65942" y="0"/>
                    </a:moveTo>
                    <a:lnTo>
                      <a:pt x="1511064" y="0"/>
                    </a:lnTo>
                    <a:cubicBezTo>
                      <a:pt x="1528552" y="0"/>
                      <a:pt x="1545325" y="6947"/>
                      <a:pt x="1557691" y="19314"/>
                    </a:cubicBezTo>
                    <a:cubicBezTo>
                      <a:pt x="1570058" y="31680"/>
                      <a:pt x="1577005" y="48453"/>
                      <a:pt x="1577005" y="65942"/>
                    </a:cubicBezTo>
                    <a:lnTo>
                      <a:pt x="1577005" y="432290"/>
                    </a:lnTo>
                    <a:cubicBezTo>
                      <a:pt x="1577005" y="468708"/>
                      <a:pt x="1547482" y="498231"/>
                      <a:pt x="1511064" y="498231"/>
                    </a:cubicBezTo>
                    <a:lnTo>
                      <a:pt x="65942" y="498231"/>
                    </a:lnTo>
                    <a:cubicBezTo>
                      <a:pt x="48453" y="498231"/>
                      <a:pt x="31680" y="491284"/>
                      <a:pt x="19314" y="478917"/>
                    </a:cubicBezTo>
                    <a:cubicBezTo>
                      <a:pt x="6947" y="466551"/>
                      <a:pt x="0" y="449778"/>
                      <a:pt x="0" y="432290"/>
                    </a:cubicBezTo>
                    <a:lnTo>
                      <a:pt x="0" y="65942"/>
                    </a:lnTo>
                    <a:cubicBezTo>
                      <a:pt x="0" y="48453"/>
                      <a:pt x="6947" y="31680"/>
                      <a:pt x="19314" y="19314"/>
                    </a:cubicBezTo>
                    <a:cubicBezTo>
                      <a:pt x="31680" y="6947"/>
                      <a:pt x="48453" y="0"/>
                      <a:pt x="65942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27" name="TextBox 39"/>
              <p:cNvSpPr txBox="1"/>
              <p:nvPr/>
            </p:nvSpPr>
            <p:spPr>
              <a:xfrm>
                <a:off x="0" y="-38100"/>
                <a:ext cx="1577005" cy="536331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490384" y="3327887"/>
              <a:ext cx="598769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vi-VN" sz="60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iá buốt</a:t>
              </a:r>
              <a:endParaRPr lang="en-US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363200" y="495300"/>
            <a:ext cx="6001720" cy="1891722"/>
            <a:chOff x="10515568" y="5255176"/>
            <a:chExt cx="6001720" cy="1891722"/>
          </a:xfrm>
          <a:solidFill>
            <a:srgbClr val="C59511"/>
          </a:solidFill>
        </p:grpSpPr>
        <p:grpSp>
          <p:nvGrpSpPr>
            <p:cNvPr id="29" name="Group 40"/>
            <p:cNvGrpSpPr/>
            <p:nvPr/>
          </p:nvGrpSpPr>
          <p:grpSpPr>
            <a:xfrm>
              <a:off x="10515568" y="5255176"/>
              <a:ext cx="5987691" cy="1891722"/>
              <a:chOff x="0" y="0"/>
              <a:chExt cx="1577005" cy="498231"/>
            </a:xfrm>
            <a:grpFill/>
          </p:grpSpPr>
          <p:sp>
            <p:nvSpPr>
              <p:cNvPr id="31" name="Freeform 41"/>
              <p:cNvSpPr/>
              <p:nvPr/>
            </p:nvSpPr>
            <p:spPr>
              <a:xfrm>
                <a:off x="0" y="0"/>
                <a:ext cx="1577005" cy="498231"/>
              </a:xfrm>
              <a:custGeom>
                <a:avLst/>
                <a:gdLst/>
                <a:ahLst/>
                <a:cxnLst/>
                <a:rect l="l" t="t" r="r" b="b"/>
                <a:pathLst>
                  <a:path w="1577005" h="498231">
                    <a:moveTo>
                      <a:pt x="65942" y="0"/>
                    </a:moveTo>
                    <a:lnTo>
                      <a:pt x="1511064" y="0"/>
                    </a:lnTo>
                    <a:cubicBezTo>
                      <a:pt x="1528552" y="0"/>
                      <a:pt x="1545325" y="6947"/>
                      <a:pt x="1557691" y="19314"/>
                    </a:cubicBezTo>
                    <a:cubicBezTo>
                      <a:pt x="1570058" y="31680"/>
                      <a:pt x="1577005" y="48453"/>
                      <a:pt x="1577005" y="65942"/>
                    </a:cubicBezTo>
                    <a:lnTo>
                      <a:pt x="1577005" y="432290"/>
                    </a:lnTo>
                    <a:cubicBezTo>
                      <a:pt x="1577005" y="468708"/>
                      <a:pt x="1547482" y="498231"/>
                      <a:pt x="1511064" y="498231"/>
                    </a:cubicBezTo>
                    <a:lnTo>
                      <a:pt x="65942" y="498231"/>
                    </a:lnTo>
                    <a:cubicBezTo>
                      <a:pt x="48453" y="498231"/>
                      <a:pt x="31680" y="491284"/>
                      <a:pt x="19314" y="478917"/>
                    </a:cubicBezTo>
                    <a:cubicBezTo>
                      <a:pt x="6947" y="466551"/>
                      <a:pt x="0" y="449778"/>
                      <a:pt x="0" y="432290"/>
                    </a:cubicBezTo>
                    <a:lnTo>
                      <a:pt x="0" y="65942"/>
                    </a:lnTo>
                    <a:cubicBezTo>
                      <a:pt x="0" y="48453"/>
                      <a:pt x="6947" y="31680"/>
                      <a:pt x="19314" y="19314"/>
                    </a:cubicBezTo>
                    <a:cubicBezTo>
                      <a:pt x="31680" y="6947"/>
                      <a:pt x="48453" y="0"/>
                      <a:pt x="65942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32" name="TextBox 42"/>
              <p:cNvSpPr txBox="1"/>
              <p:nvPr/>
            </p:nvSpPr>
            <p:spPr>
              <a:xfrm>
                <a:off x="0" y="-38100"/>
                <a:ext cx="1577005" cy="536331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0529598" y="5601178"/>
              <a:ext cx="598769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vi-VN" sz="60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ấp ngã</a:t>
              </a:r>
              <a:endParaRPr lang="en-US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373193" y="3654938"/>
            <a:ext cx="6001720" cy="1891722"/>
            <a:chOff x="10515568" y="5255176"/>
            <a:chExt cx="6001720" cy="1891722"/>
          </a:xfrm>
          <a:solidFill>
            <a:srgbClr val="C59511"/>
          </a:solidFill>
        </p:grpSpPr>
        <p:grpSp>
          <p:nvGrpSpPr>
            <p:cNvPr id="34" name="Group 40"/>
            <p:cNvGrpSpPr/>
            <p:nvPr/>
          </p:nvGrpSpPr>
          <p:grpSpPr>
            <a:xfrm>
              <a:off x="10515568" y="5255176"/>
              <a:ext cx="5987691" cy="1891722"/>
              <a:chOff x="0" y="0"/>
              <a:chExt cx="1577005" cy="498231"/>
            </a:xfrm>
            <a:grpFill/>
          </p:grpSpPr>
          <p:sp>
            <p:nvSpPr>
              <p:cNvPr id="36" name="Freeform 41"/>
              <p:cNvSpPr/>
              <p:nvPr/>
            </p:nvSpPr>
            <p:spPr>
              <a:xfrm>
                <a:off x="0" y="0"/>
                <a:ext cx="1577005" cy="498231"/>
              </a:xfrm>
              <a:custGeom>
                <a:avLst/>
                <a:gdLst/>
                <a:ahLst/>
                <a:cxnLst/>
                <a:rect l="l" t="t" r="r" b="b"/>
                <a:pathLst>
                  <a:path w="1577005" h="498231">
                    <a:moveTo>
                      <a:pt x="65942" y="0"/>
                    </a:moveTo>
                    <a:lnTo>
                      <a:pt x="1511064" y="0"/>
                    </a:lnTo>
                    <a:cubicBezTo>
                      <a:pt x="1528552" y="0"/>
                      <a:pt x="1545325" y="6947"/>
                      <a:pt x="1557691" y="19314"/>
                    </a:cubicBezTo>
                    <a:cubicBezTo>
                      <a:pt x="1570058" y="31680"/>
                      <a:pt x="1577005" y="48453"/>
                      <a:pt x="1577005" y="65942"/>
                    </a:cubicBezTo>
                    <a:lnTo>
                      <a:pt x="1577005" y="432290"/>
                    </a:lnTo>
                    <a:cubicBezTo>
                      <a:pt x="1577005" y="468708"/>
                      <a:pt x="1547482" y="498231"/>
                      <a:pt x="1511064" y="498231"/>
                    </a:cubicBezTo>
                    <a:lnTo>
                      <a:pt x="65942" y="498231"/>
                    </a:lnTo>
                    <a:cubicBezTo>
                      <a:pt x="48453" y="498231"/>
                      <a:pt x="31680" y="491284"/>
                      <a:pt x="19314" y="478917"/>
                    </a:cubicBezTo>
                    <a:cubicBezTo>
                      <a:pt x="6947" y="466551"/>
                      <a:pt x="0" y="449778"/>
                      <a:pt x="0" y="432290"/>
                    </a:cubicBezTo>
                    <a:lnTo>
                      <a:pt x="0" y="65942"/>
                    </a:lnTo>
                    <a:cubicBezTo>
                      <a:pt x="0" y="48453"/>
                      <a:pt x="6947" y="31680"/>
                      <a:pt x="19314" y="19314"/>
                    </a:cubicBezTo>
                    <a:cubicBezTo>
                      <a:pt x="31680" y="6947"/>
                      <a:pt x="48453" y="0"/>
                      <a:pt x="65942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37" name="TextBox 42"/>
              <p:cNvSpPr txBox="1"/>
              <p:nvPr/>
            </p:nvSpPr>
            <p:spPr>
              <a:xfrm>
                <a:off x="0" y="-38100"/>
                <a:ext cx="1577005" cy="536331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0529598" y="5601178"/>
              <a:ext cx="598769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vi-VN" sz="60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ản nhỏ</a:t>
              </a:r>
              <a:endParaRPr lang="en-US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8" name="Freeform 4"/>
          <p:cNvSpPr/>
          <p:nvPr/>
        </p:nvSpPr>
        <p:spPr>
          <a:xfrm>
            <a:off x="15621000" y="3944320"/>
            <a:ext cx="3034067" cy="6456980"/>
          </a:xfrm>
          <a:custGeom>
            <a:avLst/>
            <a:gdLst/>
            <a:ahLst/>
            <a:cxnLst/>
            <a:rect l="l" t="t" r="r" b="b"/>
            <a:pathLst>
              <a:path w="3045221" h="4721273">
                <a:moveTo>
                  <a:pt x="0" y="0"/>
                </a:moveTo>
                <a:lnTo>
                  <a:pt x="3045222" y="0"/>
                </a:lnTo>
                <a:lnTo>
                  <a:pt x="3045222" y="4721274"/>
                </a:lnTo>
                <a:lnTo>
                  <a:pt x="0" y="4721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9" name="Freeform 5"/>
          <p:cNvSpPr/>
          <p:nvPr/>
        </p:nvSpPr>
        <p:spPr>
          <a:xfrm>
            <a:off x="15089367" y="6787899"/>
            <a:ext cx="2259956" cy="3503808"/>
          </a:xfrm>
          <a:custGeom>
            <a:avLst/>
            <a:gdLst/>
            <a:ahLst/>
            <a:cxnLst/>
            <a:rect l="l" t="t" r="r" b="b"/>
            <a:pathLst>
              <a:path w="2259956" h="3503808">
                <a:moveTo>
                  <a:pt x="0" y="0"/>
                </a:moveTo>
                <a:lnTo>
                  <a:pt x="2259957" y="0"/>
                </a:lnTo>
                <a:lnTo>
                  <a:pt x="2259957" y="3503808"/>
                </a:lnTo>
                <a:lnTo>
                  <a:pt x="0" y="3503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318642"/>
            <a:ext cx="13589162" cy="3834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0" y="0"/>
            <a:ext cx="18288000" cy="3619500"/>
            <a:chOff x="0" y="0"/>
            <a:chExt cx="4816593" cy="1676843"/>
          </a:xfrm>
          <a:solidFill>
            <a:schemeClr val="bg2"/>
          </a:solidFill>
        </p:grpSpPr>
        <p:sp>
          <p:nvSpPr>
            <p:cNvPr id="11" name="Freeform 3"/>
            <p:cNvSpPr/>
            <p:nvPr/>
          </p:nvSpPr>
          <p:spPr>
            <a:xfrm>
              <a:off x="0" y="0"/>
              <a:ext cx="4816592" cy="1676843"/>
            </a:xfrm>
            <a:custGeom>
              <a:avLst/>
              <a:gdLst/>
              <a:ahLst/>
              <a:cxnLst/>
              <a:rect l="l" t="t" r="r" b="b"/>
              <a:pathLst>
                <a:path w="4816592" h="1676843">
                  <a:moveTo>
                    <a:pt x="0" y="0"/>
                  </a:moveTo>
                  <a:lnTo>
                    <a:pt x="4816592" y="0"/>
                  </a:lnTo>
                  <a:lnTo>
                    <a:pt x="4816592" y="1676843"/>
                  </a:lnTo>
                  <a:lnTo>
                    <a:pt x="0" y="1676843"/>
                  </a:lnTo>
                  <a:close/>
                </a:path>
              </a:pathLst>
            </a:custGeom>
            <a:grpFill/>
          </p:spPr>
        </p:sp>
        <p:sp>
          <p:nvSpPr>
            <p:cNvPr id="12" name="TextBox 4"/>
            <p:cNvSpPr txBox="1"/>
            <p:nvPr/>
          </p:nvSpPr>
          <p:spPr>
            <a:xfrm>
              <a:off x="0" y="-28575"/>
              <a:ext cx="4816593" cy="17054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  <a:endParaRPr/>
            </a:p>
          </p:txBody>
        </p:sp>
      </p:grpSp>
      <p:sp>
        <p:nvSpPr>
          <p:cNvPr id="14" name="Freeform 4"/>
          <p:cNvSpPr/>
          <p:nvPr/>
        </p:nvSpPr>
        <p:spPr>
          <a:xfrm>
            <a:off x="15009649" y="5676900"/>
            <a:ext cx="3045221" cy="4721273"/>
          </a:xfrm>
          <a:custGeom>
            <a:avLst/>
            <a:gdLst/>
            <a:ahLst/>
            <a:cxnLst/>
            <a:rect l="l" t="t" r="r" b="b"/>
            <a:pathLst>
              <a:path w="3045221" h="4721273">
                <a:moveTo>
                  <a:pt x="0" y="0"/>
                </a:moveTo>
                <a:lnTo>
                  <a:pt x="3045222" y="0"/>
                </a:lnTo>
                <a:lnTo>
                  <a:pt x="3045222" y="4721274"/>
                </a:lnTo>
                <a:lnTo>
                  <a:pt x="0" y="4721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5"/>
          <p:cNvSpPr/>
          <p:nvPr/>
        </p:nvSpPr>
        <p:spPr>
          <a:xfrm>
            <a:off x="13026417" y="6864385"/>
            <a:ext cx="2259956" cy="3503808"/>
          </a:xfrm>
          <a:custGeom>
            <a:avLst/>
            <a:gdLst/>
            <a:ahLst/>
            <a:cxnLst/>
            <a:rect l="l" t="t" r="r" b="b"/>
            <a:pathLst>
              <a:path w="2259956" h="3503808">
                <a:moveTo>
                  <a:pt x="0" y="0"/>
                </a:moveTo>
                <a:lnTo>
                  <a:pt x="2259957" y="0"/>
                </a:lnTo>
                <a:lnTo>
                  <a:pt x="2259957" y="3503808"/>
                </a:lnTo>
                <a:lnTo>
                  <a:pt x="0" y="3503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Rectangle 15"/>
          <p:cNvSpPr/>
          <p:nvPr/>
        </p:nvSpPr>
        <p:spPr>
          <a:xfrm>
            <a:off x="1981200" y="4457700"/>
            <a:ext cx="9144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</a:t>
            </a: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biên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Rạp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lưng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ngựa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Ngựa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phi </a:t>
            </a: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bay/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cánh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.//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0053" y="342900"/>
            <a:ext cx="18698053" cy="3846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36404" cy="10287000"/>
            <a:chOff x="0" y="0"/>
            <a:chExt cx="1071520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422" b="2422"/>
            <a:stretch>
              <a:fillRect/>
            </a:stretch>
          </p:blipFill>
          <p:spPr>
            <a:xfrm>
              <a:off x="0" y="0"/>
              <a:ext cx="10715206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359676" y="0"/>
            <a:ext cx="719351" cy="10287000"/>
            <a:chOff x="0" y="0"/>
            <a:chExt cx="189459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9459" cy="2709333"/>
            </a:xfrm>
            <a:custGeom>
              <a:avLst/>
              <a:gdLst/>
              <a:ahLst/>
              <a:cxnLst/>
              <a:rect l="l" t="t" r="r" b="b"/>
              <a:pathLst>
                <a:path w="189459" h="2709333">
                  <a:moveTo>
                    <a:pt x="0" y="0"/>
                  </a:moveTo>
                  <a:lnTo>
                    <a:pt x="189459" y="0"/>
                  </a:lnTo>
                  <a:lnTo>
                    <a:pt x="1894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F5B3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8945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0370817" y="1115335"/>
            <a:ext cx="7031333" cy="0"/>
          </a:xfrm>
          <a:prstGeom prst="line">
            <a:avLst/>
          </a:prstGeom>
          <a:ln w="38100" cap="flat">
            <a:solidFill>
              <a:srgbClr val="4F5B32"/>
            </a:solidFill>
            <a:prstDash val="solid"/>
            <a:headEnd type="none" w="sm" len="sm"/>
            <a:tailEnd type="diamond" w="lg" len="lg"/>
          </a:ln>
        </p:spPr>
      </p:sp>
      <p:sp>
        <p:nvSpPr>
          <p:cNvPr id="8" name="TextBox 8"/>
          <p:cNvSpPr txBox="1"/>
          <p:nvPr/>
        </p:nvSpPr>
        <p:spPr>
          <a:xfrm>
            <a:off x="8253766" y="1581649"/>
            <a:ext cx="4655381" cy="226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Chú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bộ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đội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biên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phòng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Rạp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mình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trên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lưng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phi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nhanh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như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bay</a:t>
            </a: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Cả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cánh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rừng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nổi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gió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70026" y="8616"/>
            <a:ext cx="7858709" cy="1087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19"/>
              </a:lnSpc>
              <a:spcBef>
                <a:spcPct val="0"/>
              </a:spcBef>
            </a:pPr>
            <a:r>
              <a:rPr lang="en-US" sz="6299" dirty="0">
                <a:solidFill>
                  <a:srgbClr val="717935"/>
                </a:solidFill>
                <a:latin typeface="Blacker Sans Text Bold"/>
              </a:rPr>
              <a:t>NGỰA BIÊN PHÒNG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53766" y="4642632"/>
            <a:ext cx="5066869" cy="226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phăm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phăm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bốn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vó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Như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băm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xuống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mặt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đường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Mặc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sớm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rừng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mù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sương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Mặc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đêm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đông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giá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buốt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53766" y="7827492"/>
            <a:ext cx="4655381" cy="2839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Chân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như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sắt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thép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Luôn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săn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đuổi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quân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thù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Vó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như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có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mắt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Chẳng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vấp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ngã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bao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giờ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.</a:t>
            </a:r>
          </a:p>
          <a:p>
            <a:pPr algn="just">
              <a:lnSpc>
                <a:spcPts val="4479"/>
              </a:lnSpc>
            </a:pPr>
            <a:endParaRPr lang="en-US" sz="3199" dirty="0">
              <a:solidFill>
                <a:srgbClr val="000000"/>
              </a:solidFill>
              <a:latin typeface="TT Commons Pr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86483" y="2894046"/>
            <a:ext cx="4655381" cy="226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Xong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công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việc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trở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về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bước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thong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thả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Chú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bộ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đội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bên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Tay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vỗ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về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lưng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88813" y="6744315"/>
            <a:ext cx="5399187" cy="226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Chúng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em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trong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bản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nhỏ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Phơi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thật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nhiều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cỏ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thơm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Để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mùa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đông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đem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tặng</a:t>
            </a:r>
            <a:endParaRPr lang="en-US" sz="3199" dirty="0">
              <a:solidFill>
                <a:srgbClr val="000000"/>
              </a:solidFill>
              <a:latin typeface="TT Commons Pro"/>
            </a:endParaRPr>
          </a:p>
          <a:p>
            <a:pPr algn="just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Ngựa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biên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phòng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yêu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TT Commons Pro"/>
              </a:rPr>
              <a:t>thương</a:t>
            </a:r>
            <a:r>
              <a:rPr lang="en-US" sz="3199" dirty="0">
                <a:solidFill>
                  <a:srgbClr val="000000"/>
                </a:solidFill>
                <a:latin typeface="TT Commons Pro"/>
              </a:rPr>
              <a:t>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25190" y="1168708"/>
            <a:ext cx="317696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Noto Serif Display"/>
              </a:rPr>
              <a:t>Phan </a:t>
            </a:r>
            <a:r>
              <a:rPr lang="en-US" sz="2300" dirty="0" err="1">
                <a:solidFill>
                  <a:srgbClr val="000000"/>
                </a:solidFill>
                <a:latin typeface="Noto Serif Display"/>
              </a:rPr>
              <a:t>Thị</a:t>
            </a:r>
            <a:r>
              <a:rPr lang="en-US" sz="2300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Noto Serif Display"/>
              </a:rPr>
              <a:t>Thanh</a:t>
            </a:r>
            <a:r>
              <a:rPr lang="en-US" sz="2300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Noto Serif Display"/>
              </a:rPr>
              <a:t>Nhàn</a:t>
            </a:r>
            <a:endParaRPr lang="en-US" sz="2300" dirty="0">
              <a:solidFill>
                <a:srgbClr val="000000"/>
              </a:solidFill>
              <a:latin typeface="Noto Serif Display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59675" y="9182100"/>
            <a:ext cx="5202925" cy="11049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latin typeface="+mj-lt"/>
              </a:rPr>
              <a:t>ĐỌC NHÓM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10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076917"/>
            <a:chOff x="0" y="0"/>
            <a:chExt cx="24384000" cy="810255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0463" b="20463"/>
            <a:stretch>
              <a:fillRect/>
            </a:stretch>
          </p:blipFill>
          <p:spPr>
            <a:xfrm>
              <a:off x="0" y="0"/>
              <a:ext cx="24384000" cy="8102556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4693598" y="5889079"/>
            <a:ext cx="3045221" cy="4721273"/>
          </a:xfrm>
          <a:custGeom>
            <a:avLst/>
            <a:gdLst/>
            <a:ahLst/>
            <a:cxnLst/>
            <a:rect l="l" t="t" r="r" b="b"/>
            <a:pathLst>
              <a:path w="3045221" h="4721273">
                <a:moveTo>
                  <a:pt x="0" y="0"/>
                </a:moveTo>
                <a:lnTo>
                  <a:pt x="3045222" y="0"/>
                </a:lnTo>
                <a:lnTo>
                  <a:pt x="3045222" y="4721274"/>
                </a:lnTo>
                <a:lnTo>
                  <a:pt x="0" y="4721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10366" y="7076564"/>
            <a:ext cx="2259956" cy="3503808"/>
          </a:xfrm>
          <a:custGeom>
            <a:avLst/>
            <a:gdLst/>
            <a:ahLst/>
            <a:cxnLst/>
            <a:rect l="l" t="t" r="r" b="b"/>
            <a:pathLst>
              <a:path w="2259956" h="3503808">
                <a:moveTo>
                  <a:pt x="0" y="0"/>
                </a:moveTo>
                <a:lnTo>
                  <a:pt x="2259957" y="0"/>
                </a:lnTo>
                <a:lnTo>
                  <a:pt x="2259957" y="3503808"/>
                </a:lnTo>
                <a:lnTo>
                  <a:pt x="0" y="3503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600" y="6426884"/>
            <a:ext cx="13589162" cy="3834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745</Words>
  <Application>Microsoft Office PowerPoint</Application>
  <PresentationFormat>Custom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#9Slide07 HoneyCream</vt:lpstr>
      <vt:lpstr>Blacker Sans Text Bold</vt:lpstr>
      <vt:lpstr>Times New Roman</vt:lpstr>
      <vt:lpstr>TT Commons Pro Bold</vt:lpstr>
      <vt:lpstr>SVN-Newton</vt:lpstr>
      <vt:lpstr>TT Commons Pro</vt:lpstr>
      <vt:lpstr>#9Slide05 Aphrodite Pro</vt:lpstr>
      <vt:lpstr>Cambria</vt:lpstr>
      <vt:lpstr>Calibri</vt:lpstr>
      <vt:lpstr>#9Slide05 Bodega Script</vt:lpstr>
      <vt:lpstr>Cambria Bold</vt:lpstr>
      <vt:lpstr>Noto Serif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T26_DOC_NGUABIENPHONG_MNT_KNTT.pptx</dc:title>
  <dc:creator>MANG NON</dc:creator>
  <cp:lastModifiedBy>A</cp:lastModifiedBy>
  <cp:revision>14</cp:revision>
  <dcterms:created xsi:type="dcterms:W3CDTF">2006-08-16T00:00:00Z</dcterms:created>
  <dcterms:modified xsi:type="dcterms:W3CDTF">2025-04-14T10:00:19Z</dcterms:modified>
  <dc:identifier>DAF9VolbebA</dc:identifier>
</cp:coreProperties>
</file>