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6" r:id="rId4"/>
    <p:sldId id="258" r:id="rId5"/>
    <p:sldId id="277" r:id="rId6"/>
    <p:sldId id="261" r:id="rId7"/>
    <p:sldId id="280" r:id="rId8"/>
    <p:sldId id="281" r:id="rId9"/>
    <p:sldId id="282" r:id="rId10"/>
    <p:sldId id="275" r:id="rId11"/>
    <p:sldId id="263" r:id="rId12"/>
    <p:sldId id="264" r:id="rId13"/>
  </p:sldIdLst>
  <p:sldSz cx="18288000" cy="10287000"/>
  <p:notesSz cx="6858000" cy="9144000"/>
  <p:embeddedFontLst>
    <p:embeddedFont>
      <p:font typeface="Montserrat Light" panose="020B0604020202020204" charset="-93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Medium" panose="020B0604020202020204" charset="-93"/>
      <p:regular r:id="rId21"/>
      <p:italic r:id="rId22"/>
    </p:embeddedFont>
    <p:embeddedFont>
      <p:font typeface="Montserrat SemiBold" panose="020B0604020202020204" charset="-93"/>
      <p:bold r:id="rId23"/>
      <p:boldItalic r:id="rId24"/>
    </p:embeddedFont>
    <p:embeddedFont>
      <p:font typeface="Sanchez" panose="020B0604020202020204" charset="0"/>
      <p:regular r:id="rId25"/>
    </p:embeddedFont>
    <p:embeddedFont>
      <p:font typeface="Montserrat Black" panose="020B0604020202020204" charset="-93"/>
      <p:bold r:id="rId26"/>
      <p:boldItalic r:id="rId27"/>
    </p:embeddedFont>
    <p:embeddedFont>
      <p:font typeface="Shadows Into Light Two" panose="020B0604020202020204" charset="0"/>
      <p:regular r:id="rId28"/>
    </p:embeddedFont>
    <p:embeddedFont>
      <p:font typeface="Asap" panose="020B0604020202020204" charset="-9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4437"/>
    <a:srgbClr val="F0EADE"/>
    <a:srgbClr val="F2EEE3"/>
    <a:srgbClr val="2F181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D665C-A640-44ED-A5DE-5BB589ED0C25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A5D32-D950-45A2-8A79-A5329BE96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78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2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0" Type="http://schemas.openxmlformats.org/officeDocument/2006/relationships/image" Target="../media/image20.pn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6865" y="-1220215"/>
            <a:ext cx="3241573" cy="5006291"/>
          </a:xfrm>
          <a:custGeom>
            <a:avLst/>
            <a:gdLst/>
            <a:ahLst/>
            <a:cxnLst/>
            <a:rect l="l" t="t" r="r" b="b"/>
            <a:pathLst>
              <a:path w="3241573" h="5006291">
                <a:moveTo>
                  <a:pt x="0" y="0"/>
                </a:moveTo>
                <a:lnTo>
                  <a:pt x="3241573" y="0"/>
                </a:lnTo>
                <a:lnTo>
                  <a:pt x="3241573" y="5006291"/>
                </a:lnTo>
                <a:lnTo>
                  <a:pt x="0" y="5006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5069">
            <a:off x="3675896" y="-2231005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524824" y="7558339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23301" y="-2966492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00000" y="3870262"/>
            <a:ext cx="4493241" cy="3173351"/>
          </a:xfrm>
          <a:custGeom>
            <a:avLst/>
            <a:gdLst/>
            <a:ahLst/>
            <a:cxnLst/>
            <a:rect l="l" t="t" r="r" b="b"/>
            <a:pathLst>
              <a:path w="4493241" h="3173351">
                <a:moveTo>
                  <a:pt x="0" y="0"/>
                </a:moveTo>
                <a:lnTo>
                  <a:pt x="4493241" y="0"/>
                </a:lnTo>
                <a:lnTo>
                  <a:pt x="4493241" y="3173351"/>
                </a:lnTo>
                <a:lnTo>
                  <a:pt x="0" y="317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54775" y="-190559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926957">
            <a:off x="7510702" y="-2637925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67897" y="2982558"/>
            <a:ext cx="1096179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Chủ</a:t>
            </a: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đề</a:t>
            </a:r>
            <a:endParaRPr lang="en-US" sz="8000" dirty="0">
              <a:solidFill>
                <a:srgbClr val="4B261F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8894"/>
              </a:lnSpc>
            </a:pP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KHÁM PHÁ THẾ GIỚI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37422" y="6131409"/>
            <a:ext cx="9907314" cy="230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854437"/>
                </a:solidFill>
                <a:latin typeface="Montserrat SemiBold" panose="00000700000000000000" pitchFamily="2" charset="0"/>
              </a:rPr>
              <a:t>Bài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3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: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LINH VẬT THỂ THAO</a:t>
            </a:r>
            <a:endParaRPr lang="vi-VN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vi-VN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(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T</a:t>
            </a:r>
            <a:r>
              <a:rPr lang="vi-VN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iết</a:t>
            </a:r>
            <a:r>
              <a:rPr lang="en-US" sz="540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 1</a:t>
            </a:r>
            <a:r>
              <a:rPr lang="vi-VN" sz="540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)</a:t>
            </a:r>
            <a:endParaRPr lang="en-US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5000" dirty="0">
              <a:solidFill>
                <a:srgbClr val="4B261F"/>
              </a:solidFill>
              <a:latin typeface="Shadows Into Light Two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B6764606-FEE1-1C8A-DD13-FD50D9480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66" y="762387"/>
            <a:ext cx="2856347" cy="28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>
              <a:spcBef>
                <a:spcPct val="0"/>
              </a:spcBef>
            </a:pPr>
            <a:endParaRPr lang="en-US" sz="1800" dirty="0">
              <a:solidFill>
                <a:srgbClr val="4B261F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972800" y="1028700"/>
            <a:ext cx="3856973" cy="2863913"/>
          </a:xfrm>
          <a:custGeom>
            <a:avLst/>
            <a:gdLst/>
            <a:ahLst/>
            <a:cxnLst/>
            <a:rect l="l" t="t" r="r" b="b"/>
            <a:pathLst>
              <a:path w="6338490" h="5807641">
                <a:moveTo>
                  <a:pt x="0" y="0"/>
                </a:moveTo>
                <a:lnTo>
                  <a:pt x="6338489" y="0"/>
                </a:lnTo>
                <a:lnTo>
                  <a:pt x="6338489" y="5807642"/>
                </a:lnTo>
                <a:lnTo>
                  <a:pt x="0" y="5807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287478" y="1928141"/>
            <a:ext cx="6019800" cy="746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33"/>
              </a:lnSpc>
            </a:pPr>
            <a:r>
              <a:rPr lang="en-US" sz="96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Chia </a:t>
            </a:r>
            <a:r>
              <a:rPr lang="en-US" sz="9600" u="sng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sẻ</a:t>
            </a:r>
            <a:endParaRPr lang="en-US" sz="96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1CB9723A-0DA0-1939-216C-6931B6E072AF}"/>
              </a:ext>
            </a:extLst>
          </p:cNvPr>
          <p:cNvSpPr/>
          <p:nvPr/>
        </p:nvSpPr>
        <p:spPr>
          <a:xfrm rot="-5400000">
            <a:off x="15437536" y="7573336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xmlns="" id="{32D7ED4A-AA1A-C877-399B-72BEEBF25265}"/>
              </a:ext>
            </a:extLst>
          </p:cNvPr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DC96ECBA-3187-DED7-929D-FE22167F782F}"/>
              </a:ext>
            </a:extLst>
          </p:cNvPr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09FFA8CD-41E4-3420-9317-5904E8415835}"/>
              </a:ext>
            </a:extLst>
          </p:cNvPr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xmlns="" id="{8C2115FD-64C9-00E9-3627-DE70558F91EA}"/>
              </a:ext>
            </a:extLst>
          </p:cNvPr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4941556-A7EE-8421-4D28-D1285ECFE04B}"/>
              </a:ext>
            </a:extLst>
          </p:cNvPr>
          <p:cNvSpPr txBox="1"/>
          <p:nvPr/>
        </p:nvSpPr>
        <p:spPr>
          <a:xfrm>
            <a:off x="1324627" y="3162300"/>
            <a:ext cx="17526000" cy="382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4B261F"/>
                </a:solidFill>
                <a:latin typeface="Montserrat Medium" panose="00000600000000000000" pitchFamily="2" charset="0"/>
              </a:defRPr>
            </a:lvl1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3200" dirty="0"/>
              <a:t>- Chia sẻ cảm nhận của em về: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/>
              <a:t>+ </a:t>
            </a:r>
            <a:r>
              <a:rPr lang="vi-VN" sz="3200" dirty="0"/>
              <a:t>Hình linh vật ấn tượng</a:t>
            </a:r>
            <a:endParaRPr lang="en-US" sz="3200" dirty="0"/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/>
              <a:t>+</a:t>
            </a:r>
            <a:r>
              <a:rPr lang="vi-VN" sz="3200" dirty="0"/>
              <a:t>Nét, màu tạo đặc điểm riêng của linh vật</a:t>
            </a:r>
            <a:endParaRPr lang="en-US" sz="3200" dirty="0"/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dirty="0"/>
              <a:t>+ Em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muốn</a:t>
            </a:r>
            <a:r>
              <a:rPr lang="en-US" sz="3200" dirty="0"/>
              <a:t> </a:t>
            </a:r>
            <a:r>
              <a:rPr lang="en-US" sz="3200" dirty="0" err="1"/>
              <a:t>điều</a:t>
            </a:r>
            <a:r>
              <a:rPr lang="en-US" sz="3200" dirty="0"/>
              <a:t> </a:t>
            </a:r>
            <a:r>
              <a:rPr lang="en-US" sz="3200" dirty="0" err="1"/>
              <a:t>chỉnh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bổ</a:t>
            </a:r>
            <a:r>
              <a:rPr lang="en-US" sz="3200" dirty="0"/>
              <a:t> sung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/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?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8BAE368-D785-A251-81C9-00435664C1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25089F-E1B8-F17D-AE83-E896DC810773}"/>
              </a:ext>
            </a:extLst>
          </p:cNvPr>
          <p:cNvSpPr txBox="1"/>
          <p:nvPr/>
        </p:nvSpPr>
        <p:spPr>
          <a:xfrm>
            <a:off x="1371600" y="6632556"/>
            <a:ext cx="17526000" cy="747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4B261F"/>
                </a:solidFill>
                <a:latin typeface="Montserrat Medium" panose="00000600000000000000" pitchFamily="2" charset="0"/>
              </a:defRPr>
            </a:lvl1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vi-VN" sz="3200"/>
              <a:t>- Kể về linh vật mà em biết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1623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053" y="3408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665004" y="1744115"/>
            <a:ext cx="15868650" cy="1853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44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HĐ5. TÌM HIỂU NÉT ĐẸP VĂN HÓA CỦA LINH VẬT </a:t>
            </a:r>
            <a:endParaRPr lang="en-US" sz="44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8588"/>
              </a:lnSpc>
            </a:pPr>
            <a:endParaRPr lang="en-US" sz="4100" dirty="0">
              <a:solidFill>
                <a:srgbClr val="4B261F"/>
              </a:solidFill>
              <a:latin typeface="Shadows Into Light Tw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94034" y="3019606"/>
            <a:ext cx="68369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vi-VN" sz="3200" dirty="0">
                <a:solidFill>
                  <a:srgbClr val="4B261F"/>
                </a:solidFill>
                <a:latin typeface="Montserrat Medium" panose="00000600000000000000" pitchFamily="2" charset="0"/>
              </a:rPr>
              <a:t>Em quan sát hình, đọc thông tin để nhận biết thêm về nét đẹp văn hóa của linh vật thể thao</a:t>
            </a:r>
            <a:endParaRPr lang="en-US" sz="3200" dirty="0">
              <a:solidFill>
                <a:srgbClr val="4B261F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xmlns="" id="{0912088F-3B58-6F01-DAEC-63D5433D87C3}"/>
              </a:ext>
            </a:extLst>
          </p:cNvPr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xmlns="" id="{E2D3448F-A7F1-8FF4-B60C-62CC2AD05C31}"/>
              </a:ext>
            </a:extLst>
          </p:cNvPr>
          <p:cNvSpPr/>
          <p:nvPr/>
        </p:nvSpPr>
        <p:spPr>
          <a:xfrm rot="4585069">
            <a:off x="3675897" y="-2089770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BCD4D185-A3A4-BE56-A626-B3A6761E0462}"/>
              </a:ext>
            </a:extLst>
          </p:cNvPr>
          <p:cNvSpPr/>
          <p:nvPr/>
        </p:nvSpPr>
        <p:spPr>
          <a:xfrm>
            <a:off x="9845614" y="-2790553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xmlns="" id="{067BFB60-4B41-C148-EBDB-431536F91735}"/>
              </a:ext>
            </a:extLst>
          </p:cNvPr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xmlns="" id="{8263CFE8-738E-FF52-6B1A-29E2D67B236F}"/>
              </a:ext>
            </a:extLst>
          </p:cNvPr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xmlns="" id="{815AB22F-1F8C-8626-6F2D-85323C0A1436}"/>
              </a:ext>
            </a:extLst>
          </p:cNvPr>
          <p:cNvSpPr/>
          <p:nvPr/>
        </p:nvSpPr>
        <p:spPr>
          <a:xfrm>
            <a:off x="-922524" y="-2571550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xmlns="" id="{2792856F-CB14-9BF4-E9A5-470628B9A9BA}"/>
              </a:ext>
            </a:extLst>
          </p:cNvPr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3">
            <a:extLst>
              <a:ext uri="{FF2B5EF4-FFF2-40B4-BE49-F238E27FC236}">
                <a16:creationId xmlns:a16="http://schemas.microsoft.com/office/drawing/2014/main" xmlns="" id="{E56BFB24-1764-3498-B832-DABC37B0594A}"/>
              </a:ext>
            </a:extLst>
          </p:cNvPr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xmlns="" id="{090A8359-467A-E95F-56D5-5685EF699268}"/>
              </a:ext>
            </a:extLst>
          </p:cNvPr>
          <p:cNvSpPr/>
          <p:nvPr/>
        </p:nvSpPr>
        <p:spPr>
          <a:xfrm rot="-3926957">
            <a:off x="7369813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1AD68B5-3F93-52D7-799A-3C55A94C5E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44D448-CB24-EB52-1218-00D7CA93D38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5371" t="33935" b="24757"/>
          <a:stretch/>
        </p:blipFill>
        <p:spPr>
          <a:xfrm>
            <a:off x="8813973" y="3095818"/>
            <a:ext cx="8542385" cy="5552881"/>
          </a:xfrm>
          <a:prstGeom prst="rect">
            <a:avLst/>
          </a:prstGeom>
        </p:spPr>
      </p:pic>
      <p:sp>
        <p:nvSpPr>
          <p:cNvPr id="32" name="Freeform 15">
            <a:extLst>
              <a:ext uri="{FF2B5EF4-FFF2-40B4-BE49-F238E27FC236}">
                <a16:creationId xmlns:a16="http://schemas.microsoft.com/office/drawing/2014/main" xmlns="" id="{404F8A89-CAC5-5AA4-77F3-9CF4D32DA773}"/>
              </a:ext>
            </a:extLst>
          </p:cNvPr>
          <p:cNvSpPr/>
          <p:nvPr/>
        </p:nvSpPr>
        <p:spPr>
          <a:xfrm>
            <a:off x="16263012" y="116225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14">
            <a:extLst>
              <a:ext uri="{FF2B5EF4-FFF2-40B4-BE49-F238E27FC236}">
                <a16:creationId xmlns:a16="http://schemas.microsoft.com/office/drawing/2014/main" xmlns="" id="{E63BAA5C-BB77-6455-A46E-2C2E5D3E6E6A}"/>
              </a:ext>
            </a:extLst>
          </p:cNvPr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13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33069" y="1502559"/>
            <a:ext cx="16975543" cy="6342404"/>
          </a:xfrm>
          <a:custGeom>
            <a:avLst/>
            <a:gdLst/>
            <a:ahLst/>
            <a:cxnLst/>
            <a:rect l="l" t="t" r="r" b="b"/>
            <a:pathLst>
              <a:path w="11305916" h="8365728">
                <a:moveTo>
                  <a:pt x="0" y="0"/>
                </a:moveTo>
                <a:lnTo>
                  <a:pt x="11305916" y="0"/>
                </a:lnTo>
                <a:lnTo>
                  <a:pt x="11305916" y="8365728"/>
                </a:lnTo>
                <a:lnTo>
                  <a:pt x="0" y="836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14623035" y="-581858"/>
            <a:ext cx="5613106" cy="2827602"/>
          </a:xfrm>
          <a:custGeom>
            <a:avLst/>
            <a:gdLst/>
            <a:ahLst/>
            <a:cxnLst/>
            <a:rect l="l" t="t" r="r" b="b"/>
            <a:pathLst>
              <a:path w="5613106" h="2827602">
                <a:moveTo>
                  <a:pt x="0" y="0"/>
                </a:moveTo>
                <a:lnTo>
                  <a:pt x="5613106" y="0"/>
                </a:lnTo>
                <a:lnTo>
                  <a:pt x="5613106" y="2827602"/>
                </a:lnTo>
                <a:lnTo>
                  <a:pt x="0" y="2827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08024" y="7590195"/>
            <a:ext cx="4125143" cy="3336209"/>
          </a:xfrm>
          <a:custGeom>
            <a:avLst/>
            <a:gdLst/>
            <a:ahLst/>
            <a:cxnLst/>
            <a:rect l="l" t="t" r="r" b="b"/>
            <a:pathLst>
              <a:path w="4125143" h="3336209">
                <a:moveTo>
                  <a:pt x="0" y="0"/>
                </a:moveTo>
                <a:lnTo>
                  <a:pt x="4125143" y="0"/>
                </a:lnTo>
                <a:lnTo>
                  <a:pt x="4125143" y="3336210"/>
                </a:lnTo>
                <a:lnTo>
                  <a:pt x="0" y="3336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830949" y="6872573"/>
            <a:ext cx="4609302" cy="6561283"/>
          </a:xfrm>
          <a:custGeom>
            <a:avLst/>
            <a:gdLst/>
            <a:ahLst/>
            <a:cxnLst/>
            <a:rect l="l" t="t" r="r" b="b"/>
            <a:pathLst>
              <a:path w="4609302" h="6561283">
                <a:moveTo>
                  <a:pt x="0" y="0"/>
                </a:moveTo>
                <a:lnTo>
                  <a:pt x="4609302" y="0"/>
                </a:lnTo>
                <a:lnTo>
                  <a:pt x="4609302" y="6561284"/>
                </a:lnTo>
                <a:lnTo>
                  <a:pt x="0" y="65612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206703">
            <a:off x="1771891" y="-3023144"/>
            <a:ext cx="4988739" cy="5067744"/>
          </a:xfrm>
          <a:custGeom>
            <a:avLst/>
            <a:gdLst/>
            <a:ahLst/>
            <a:cxnLst/>
            <a:rect l="l" t="t" r="r" b="b"/>
            <a:pathLst>
              <a:path w="3952840" h="5067744">
                <a:moveTo>
                  <a:pt x="0" y="0"/>
                </a:moveTo>
                <a:lnTo>
                  <a:pt x="3952840" y="0"/>
                </a:lnTo>
                <a:lnTo>
                  <a:pt x="3952840" y="5067744"/>
                </a:lnTo>
                <a:lnTo>
                  <a:pt x="0" y="5067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877201" y="4673761"/>
            <a:ext cx="3131749" cy="4781296"/>
          </a:xfrm>
          <a:custGeom>
            <a:avLst/>
            <a:gdLst/>
            <a:ahLst/>
            <a:cxnLst/>
            <a:rect l="l" t="t" r="r" b="b"/>
            <a:pathLst>
              <a:path w="3131749" h="4781296">
                <a:moveTo>
                  <a:pt x="0" y="0"/>
                </a:moveTo>
                <a:lnTo>
                  <a:pt x="3131749" y="0"/>
                </a:lnTo>
                <a:lnTo>
                  <a:pt x="3131749" y="4781296"/>
                </a:lnTo>
                <a:lnTo>
                  <a:pt x="0" y="4781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736411" y="3932159"/>
            <a:ext cx="1464658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Hình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linh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vật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cùng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với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vi-VN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lô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-</a:t>
            </a:r>
            <a:r>
              <a:rPr lang="vi-VN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gô (logo)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của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mỗi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đại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hội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thể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thao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không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chỉ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giúp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ta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nhận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biết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tên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sự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kiện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thể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thao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mà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còn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giúp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chúng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ta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tìm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hiểu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nét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văn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hoá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của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quốc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gia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đăng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cai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 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đại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hội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 </a:t>
            </a:r>
            <a:r>
              <a:rPr lang="en-US" sz="4800" dirty="0" err="1">
                <a:solidFill>
                  <a:srgbClr val="F0EADE"/>
                </a:solidFill>
                <a:latin typeface="Montserrat Medium" panose="00000600000000000000" pitchFamily="2" charset="0"/>
              </a:rPr>
              <a:t>đó</a:t>
            </a:r>
            <a:r>
              <a:rPr lang="en-US" sz="4800" dirty="0">
                <a:solidFill>
                  <a:srgbClr val="F0EADE"/>
                </a:solidFill>
                <a:latin typeface="Montserrat Medium" panose="00000600000000000000" pitchFamily="2" charset="0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04861" y="2617520"/>
            <a:ext cx="8519378" cy="1026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80"/>
              </a:lnSpc>
            </a:pPr>
            <a:r>
              <a:rPr lang="en-US" sz="66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Các</a:t>
            </a:r>
            <a:r>
              <a:rPr lang="en-US" sz="66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66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em</a:t>
            </a:r>
            <a:r>
              <a:rPr lang="en-US" sz="66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66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nhớ</a:t>
            </a:r>
            <a:r>
              <a:rPr lang="en-US" sz="6600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en-US" sz="6600" dirty="0" err="1">
                <a:solidFill>
                  <a:srgbClr val="2F1813"/>
                </a:solidFill>
                <a:latin typeface="Montserrat SemiBold" panose="00000700000000000000" pitchFamily="2" charset="0"/>
              </a:rPr>
              <a:t>nhé</a:t>
            </a:r>
            <a:endParaRPr lang="en-US" sz="6600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35ABCE7-1793-CA65-B8A3-0FB9761C8D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5069">
            <a:off x="2701195" y="-2188952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60470" y="5192046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890938" y="-253392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28687">
            <a:off x="13088953" y="9159445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9"/>
                </a:lnTo>
                <a:lnTo>
                  <a:pt x="0" y="3107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103182" y="2134160"/>
            <a:ext cx="16175418" cy="113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vi-VN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HĐ1. </a:t>
            </a: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KHÁM PHÁ HÌNH CÁC LINH VẬT THỂ THAO </a:t>
            </a:r>
          </a:p>
          <a:p>
            <a:pPr algn="ctr">
              <a:lnSpc>
                <a:spcPts val="4633"/>
              </a:lnSpc>
            </a:pPr>
            <a:endParaRPr lang="en-US" sz="32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03182" y="3971717"/>
            <a:ext cx="1077704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hãy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600" i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vi-VN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cho biết</a:t>
            </a:r>
            <a:r>
              <a: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rPr>
              <a:t> :</a:t>
            </a:r>
          </a:p>
        </p:txBody>
      </p:sp>
      <p:sp>
        <p:nvSpPr>
          <p:cNvPr id="16" name="Freeform 16"/>
          <p:cNvSpPr/>
          <p:nvPr/>
        </p:nvSpPr>
        <p:spPr>
          <a:xfrm rot="-4038051">
            <a:off x="13120912" y="3074798"/>
            <a:ext cx="4043319" cy="4240393"/>
          </a:xfrm>
          <a:custGeom>
            <a:avLst/>
            <a:gdLst/>
            <a:ahLst/>
            <a:cxnLst/>
            <a:rect l="l" t="t" r="r" b="b"/>
            <a:pathLst>
              <a:path w="7336613" h="6731342">
                <a:moveTo>
                  <a:pt x="0" y="0"/>
                </a:moveTo>
                <a:lnTo>
                  <a:pt x="7336613" y="0"/>
                </a:lnTo>
                <a:lnTo>
                  <a:pt x="7336613" y="6731342"/>
                </a:lnTo>
                <a:lnTo>
                  <a:pt x="0" y="6731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3162163-B052-0BBF-37D2-156BF85602FB}"/>
              </a:ext>
            </a:extLst>
          </p:cNvPr>
          <p:cNvGrpSpPr/>
          <p:nvPr/>
        </p:nvGrpSpPr>
        <p:grpSpPr>
          <a:xfrm>
            <a:off x="3103182" y="5370876"/>
            <a:ext cx="14560423" cy="756890"/>
            <a:chOff x="685800" y="5219700"/>
            <a:chExt cx="14560423" cy="756890"/>
          </a:xfrm>
        </p:grpSpPr>
        <p:sp>
          <p:nvSpPr>
            <p:cNvPr id="14" name="TextBox 14"/>
            <p:cNvSpPr txBox="1"/>
            <p:nvPr/>
          </p:nvSpPr>
          <p:spPr>
            <a:xfrm>
              <a:off x="1494961" y="5275485"/>
              <a:ext cx="13751262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Tên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8" name="Graphic 17" descr="Direction with solid fill">
              <a:extLst>
                <a:ext uri="{FF2B5EF4-FFF2-40B4-BE49-F238E27FC236}">
                  <a16:creationId xmlns:a16="http://schemas.microsoft.com/office/drawing/2014/main" xmlns="" id="{FA83BD94-C860-DE85-F056-3293AF197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85800" y="5219700"/>
              <a:ext cx="756890" cy="75689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63E4EAC-0292-D27A-24F7-F65D666EDAD2}"/>
              </a:ext>
            </a:extLst>
          </p:cNvPr>
          <p:cNvGrpSpPr/>
          <p:nvPr/>
        </p:nvGrpSpPr>
        <p:grpSpPr>
          <a:xfrm>
            <a:off x="3103182" y="6437676"/>
            <a:ext cx="12173075" cy="756890"/>
            <a:chOff x="609600" y="6286500"/>
            <a:chExt cx="12173075" cy="756890"/>
          </a:xfrm>
        </p:grpSpPr>
        <p:sp>
          <p:nvSpPr>
            <p:cNvPr id="17" name="TextBox 17"/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Màu sắc, hình thức thể hiện linh vật.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19" name="Graphic 18" descr="Direction with solid fill">
              <a:extLst>
                <a:ext uri="{FF2B5EF4-FFF2-40B4-BE49-F238E27FC236}">
                  <a16:creationId xmlns:a16="http://schemas.microsoft.com/office/drawing/2014/main" xmlns="" id="{69913C06-8C3B-7E1F-5AE1-6C444DD0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18A8A1DB-3D20-2AB2-ABEE-527D9C2D60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4AFB9A2-24EA-A517-1F60-806FC5A59061}"/>
              </a:ext>
            </a:extLst>
          </p:cNvPr>
          <p:cNvGrpSpPr/>
          <p:nvPr/>
        </p:nvGrpSpPr>
        <p:grpSpPr>
          <a:xfrm>
            <a:off x="3103182" y="7747909"/>
            <a:ext cx="12173075" cy="756890"/>
            <a:chOff x="609600" y="6286500"/>
            <a:chExt cx="12173075" cy="756890"/>
          </a:xfrm>
        </p:grpSpPr>
        <p:sp>
          <p:nvSpPr>
            <p:cNvPr id="23" name="TextBox 17">
              <a:extLst>
                <a:ext uri="{FF2B5EF4-FFF2-40B4-BE49-F238E27FC236}">
                  <a16:creationId xmlns:a16="http://schemas.microsoft.com/office/drawing/2014/main" xmlns="" id="{27904596-6896-F803-5CEA-B8396D672477}"/>
                </a:ext>
              </a:extLst>
            </p:cNvPr>
            <p:cNvSpPr txBox="1"/>
            <p:nvPr/>
          </p:nvSpPr>
          <p:spPr>
            <a:xfrm>
              <a:off x="1494961" y="6340714"/>
              <a:ext cx="11287714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sz="3600" i="1" dirty="0">
                  <a:solidFill>
                    <a:srgbClr val="4B261F"/>
                  </a:solidFill>
                  <a:latin typeface="Montserrat Medium" panose="00000600000000000000" pitchFamily="2" charset="0"/>
                </a:rPr>
                <a:t>Hình tượng linh vật thể hiện.</a:t>
              </a:r>
              <a:endParaRPr lang="en-US" sz="3600" i="1" dirty="0">
                <a:solidFill>
                  <a:srgbClr val="4B261F"/>
                </a:solidFill>
                <a:latin typeface="Montserrat Medium" panose="00000600000000000000" pitchFamily="2" charset="0"/>
              </a:endParaRPr>
            </a:p>
          </p:txBody>
        </p:sp>
        <p:pic>
          <p:nvPicPr>
            <p:cNvPr id="24" name="Graphic 23" descr="Direction with solid fill">
              <a:extLst>
                <a:ext uri="{FF2B5EF4-FFF2-40B4-BE49-F238E27FC236}">
                  <a16:creationId xmlns:a16="http://schemas.microsoft.com/office/drawing/2014/main" xmlns="" id="{BD9F1581-B35B-21B7-5874-632321158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609600" y="6286500"/>
              <a:ext cx="756890" cy="75689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347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1996" y="720090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203997" y="730635"/>
            <a:ext cx="5382261" cy="417156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tuffed elephant wearing a yellow and red shirt&#10;&#10;Description automatically generated">
            <a:extLst>
              <a:ext uri="{FF2B5EF4-FFF2-40B4-BE49-F238E27FC236}">
                <a16:creationId xmlns:a16="http://schemas.microsoft.com/office/drawing/2014/main" xmlns="" id="{3C9525DF-A83C-96A9-4097-E237A722E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71500"/>
            <a:ext cx="3619618" cy="370293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1996" y="5405505"/>
            <a:ext cx="516383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ellow stuffed animal with rainbow colors&#10;&#10;Description automatically generated">
            <a:extLst>
              <a:ext uri="{FF2B5EF4-FFF2-40B4-BE49-F238E27FC236}">
                <a16:creationId xmlns:a16="http://schemas.microsoft.com/office/drawing/2014/main" xmlns="" id="{5186707F-4693-5804-94EA-871E27EFF0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30" y="5295900"/>
            <a:ext cx="2799121" cy="370744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38427" y="730635"/>
            <a:ext cx="5382256" cy="884682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stuffed toy with green leaves on it&#10;&#10;Description automatically generated">
            <a:extLst>
              <a:ext uri="{FF2B5EF4-FFF2-40B4-BE49-F238E27FC236}">
                <a16:creationId xmlns:a16="http://schemas.microsoft.com/office/drawing/2014/main" xmlns="" id="{8CDF9EAA-ED6B-FAED-E766-0FB7E22C39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15" y="716753"/>
            <a:ext cx="5456655" cy="7299872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F4FFA271-A10A-4AC3-8F06-E3313A197A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94253" y="5405505"/>
            <a:ext cx="5401750" cy="4182111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A1F9616-2442-0D68-EB00-006680F41E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508116" y="571500"/>
            <a:ext cx="4879353" cy="3513435"/>
            <a:chOff x="6370616" y="1081804"/>
            <a:chExt cx="5142525" cy="3702935"/>
          </a:xfrm>
        </p:grpSpPr>
        <p:pic>
          <p:nvPicPr>
            <p:cNvPr id="9" name="Picture 8" descr="A red and white stuffed animal&#10;&#10;Description automatically generated">
              <a:extLst>
                <a:ext uri="{FF2B5EF4-FFF2-40B4-BE49-F238E27FC236}">
                  <a16:creationId xmlns:a16="http://schemas.microsoft.com/office/drawing/2014/main" xmlns="" id="{AC9253F1-CA5F-F836-B118-D1FD59E37F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616" y="1081804"/>
              <a:ext cx="3101208" cy="3702935"/>
            </a:xfrm>
            <a:prstGeom prst="rect">
              <a:avLst/>
            </a:prstGeom>
          </p:spPr>
        </p:pic>
        <p:pic>
          <p:nvPicPr>
            <p:cNvPr id="7" name="Picture 6" descr="A green stuffed animal with a red nose and a red nose&#10;&#10;Description automatically generated">
              <a:extLst>
                <a:ext uri="{FF2B5EF4-FFF2-40B4-BE49-F238E27FC236}">
                  <a16:creationId xmlns:a16="http://schemas.microsoft.com/office/drawing/2014/main" xmlns="" id="{D82A5889-BB45-376E-D9F5-8E6BDCE6C23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4117" y="1081804"/>
              <a:ext cx="3549024" cy="3696901"/>
            </a:xfrm>
            <a:prstGeom prst="rect">
              <a:avLst/>
            </a:prstGeom>
          </p:spPr>
        </p:pic>
      </p:grpSp>
      <p:pic>
        <p:nvPicPr>
          <p:cNvPr id="3" name="Picture 2" descr="A stuffed animal with a yellow shirt&#10;&#10;Description automatically generated">
            <a:extLst>
              <a:ext uri="{FF2B5EF4-FFF2-40B4-BE49-F238E27FC236}">
                <a16:creationId xmlns:a16="http://schemas.microsoft.com/office/drawing/2014/main" xmlns="" id="{A56ACB74-7437-D701-45EB-3FD28264A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159" y="5350819"/>
            <a:ext cx="3014936" cy="3465444"/>
          </a:xfrm>
          <a:prstGeom prst="rect">
            <a:avLst/>
          </a:prstGeom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xmlns="" id="{EDC014C0-097C-69BC-FB73-BB6BCAE911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1575" y="4274435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342900" indent="-342900" algn="ctr">
              <a:buAutoNum type="arabicPeriod"/>
            </a:pP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Chai Y- ô (Chai-Yo)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(Asiad 13)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xmlns="" id="{313ACCDB-F276-0226-E860-B875F68A78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5601" y="8935639"/>
            <a:ext cx="516383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3. Vi-ni-xi-ớt (</a:t>
            </a:r>
            <a:r>
              <a:rPr lang="en-US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Vinicius</a:t>
            </a:r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(Olympic 2016)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xmlns="" id="{65339E22-7495-4DEA-9AB0-DDB56263FB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194252" y="8942263"/>
            <a:ext cx="5392005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5. Gà Hồ</a:t>
            </a:r>
          </a:p>
          <a:p>
            <a:pPr algn="ctr"/>
            <a:r>
              <a:rPr lang="vi-VN" sz="1200" dirty="0">
                <a:solidFill>
                  <a:srgbClr val="FFFFFF"/>
                </a:solidFill>
                <a:latin typeface="Montserrat Light" panose="00000400000000000000" pitchFamily="2" charset="0"/>
              </a:rPr>
              <a:t>(</a:t>
            </a:r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Asian Indoor Games 2009)</a:t>
            </a:r>
            <a:endParaRPr lang="en-US" sz="12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F576EEB8-FCD1-EE7C-D507-C8BB4AC4F6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03284" y="4294258"/>
            <a:ext cx="5401750" cy="641816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2.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Shwe 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Yoe (SuY-ô) và </a:t>
            </a:r>
            <a:r>
              <a:rPr lang="en-US" dirty="0">
                <a:solidFill>
                  <a:srgbClr val="FFFFFF"/>
                </a:solidFill>
                <a:latin typeface="Montserrat Black" panose="00000A00000000000000" pitchFamily="2" charset="0"/>
              </a:rPr>
              <a:t>Ma Moe</a:t>
            </a:r>
            <a:r>
              <a:rPr lang="vi-VN" dirty="0">
                <a:solidFill>
                  <a:srgbClr val="FFFFFF"/>
                </a:solidFill>
                <a:latin typeface="Montserrat Black" panose="00000A00000000000000" pitchFamily="2" charset="0"/>
              </a:rPr>
              <a:t> (Ma Mâu)</a:t>
            </a:r>
          </a:p>
          <a:p>
            <a:pPr algn="ctr"/>
            <a:r>
              <a:rPr lang="vi-VN" dirty="0">
                <a:solidFill>
                  <a:srgbClr val="FFFFFF"/>
                </a:solidFill>
                <a:latin typeface="Montserrat Light" panose="00000400000000000000" pitchFamily="2" charset="0"/>
              </a:rPr>
              <a:t>(SEA Games 27)</a:t>
            </a:r>
            <a:endParaRPr lang="en-US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xmlns="" id="{0577A30C-FA8A-B57B-DD60-47B4B3A1BD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2641" y="8816263"/>
            <a:ext cx="5392005" cy="740102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000" dirty="0">
                <a:solidFill>
                  <a:srgbClr val="FFFFFF"/>
                </a:solidFill>
                <a:latin typeface="Montserrat Black" panose="00000A00000000000000" pitchFamily="2" charset="0"/>
              </a:rPr>
              <a:t>4. Tôm (Tom)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(Paralympic 2016)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277A262-E945-E4BE-5C54-FFB047C418D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5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0967" y="5640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85069">
            <a:off x="2701195" y="-2188952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670016" y="5152872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86219" y="-2629813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628687">
            <a:off x="13088953" y="9159445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9"/>
                </a:lnTo>
                <a:lnTo>
                  <a:pt x="0" y="31070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09943" y="3280829"/>
            <a:ext cx="17449740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HĐ2. </a:t>
            </a:r>
            <a:r>
              <a:rPr lang="en-US" sz="40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CÁC BƯỚC VẼ MÔ PHỎNG HÌNH LINH VẬT THỂ THAO.</a:t>
            </a:r>
          </a:p>
          <a:p>
            <a:pPr>
              <a:lnSpc>
                <a:spcPts val="4633"/>
              </a:lnSpc>
            </a:pPr>
            <a:endParaRPr lang="en-US" sz="40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8588"/>
              </a:lnSpc>
            </a:pPr>
            <a:endParaRPr lang="en-US" sz="4100" dirty="0">
              <a:solidFill>
                <a:srgbClr val="4B261F"/>
              </a:solidFill>
              <a:latin typeface="Asap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9943" y="4613202"/>
            <a:ext cx="1570165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quan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sát</a:t>
            </a:r>
            <a:r>
              <a:rPr lang="en-US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4000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hình</a:t>
            </a:r>
            <a:r>
              <a:rPr lang="vi-VN" sz="4000" dirty="0">
                <a:solidFill>
                  <a:srgbClr val="4B261F"/>
                </a:solidFill>
                <a:latin typeface="Montserrat Medium" panose="00000600000000000000" pitchFamily="2" charset="0"/>
              </a:rPr>
              <a:t> và chỉ ra các bước vẽ mô phỏng hình ảnh linh vật thể thao</a:t>
            </a:r>
            <a:endParaRPr lang="en-US" sz="2100" dirty="0">
              <a:solidFill>
                <a:srgbClr val="4B261F"/>
              </a:solidFill>
              <a:latin typeface="Sanchez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046FAF2-1B41-39AB-AF79-F90ABCBDFA0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16080" y="6518173"/>
            <a:ext cx="3033906" cy="376882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9AD0F9F4-B26F-2C63-B694-7248F84AAA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E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ox playing with a ball&#10;&#10;Description automatically generated">
            <a:extLst>
              <a:ext uri="{FF2B5EF4-FFF2-40B4-BE49-F238E27FC236}">
                <a16:creationId xmlns:a16="http://schemas.microsoft.com/office/drawing/2014/main" xmlns="" id="{B5102E5C-BBFC-AB76-680C-3443EAA96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5951"/>
          <a:stretch/>
        </p:blipFill>
        <p:spPr>
          <a:xfrm>
            <a:off x="5032852" y="1386699"/>
            <a:ext cx="3754075" cy="584627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0DA1EB8-87CF-4588-A1FD-4756F9A28F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15118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artoon of a fox wearing a football uniform&#10;&#10;Description automatically generated">
            <a:extLst>
              <a:ext uri="{FF2B5EF4-FFF2-40B4-BE49-F238E27FC236}">
                <a16:creationId xmlns:a16="http://schemas.microsoft.com/office/drawing/2014/main" xmlns="" id="{ECCD5DE9-B383-9889-A52B-BED108148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5477"/>
          <a:stretch/>
        </p:blipFill>
        <p:spPr>
          <a:xfrm>
            <a:off x="13827110" y="1386699"/>
            <a:ext cx="3933854" cy="5890401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D7A4E378-EA57-47B9-B1EB-58B998F6CF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108892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toy animal wearing a football uniform&#10;&#10;Description automatically generated">
            <a:extLst>
              <a:ext uri="{FF2B5EF4-FFF2-40B4-BE49-F238E27FC236}">
                <a16:creationId xmlns:a16="http://schemas.microsoft.com/office/drawing/2014/main" xmlns="" id="{D9D31938-FE06-000D-2CD2-9E2F8A357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313"/>
          <a:stretch/>
        </p:blipFill>
        <p:spPr>
          <a:xfrm>
            <a:off x="489080" y="1386699"/>
            <a:ext cx="4100765" cy="5846272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2B31ED6-76F0-425A-9A41-C947AEF9C1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434930" y="2360830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artoon of a wolf with a football ball&#10;&#10;Description automatically generated">
            <a:extLst>
              <a:ext uri="{FF2B5EF4-FFF2-40B4-BE49-F238E27FC236}">
                <a16:creationId xmlns:a16="http://schemas.microsoft.com/office/drawing/2014/main" xmlns="" id="{A61B1611-C586-B7B7-E2C6-E5030E4507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r="6681"/>
          <a:stretch/>
        </p:blipFill>
        <p:spPr>
          <a:xfrm>
            <a:off x="9358887" y="1386699"/>
            <a:ext cx="3933854" cy="5894763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xmlns="" id="{89A83EAC-C147-FE72-5384-E0D5DB275568}"/>
              </a:ext>
            </a:extLst>
          </p:cNvPr>
          <p:cNvSpPr/>
          <p:nvPr/>
        </p:nvSpPr>
        <p:spPr>
          <a:xfrm>
            <a:off x="5020151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1. Vẽ phác hình linh vật để xác định bố cục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xmlns="" id="{AD14D073-6182-0B51-6919-7B7334934C9F}"/>
              </a:ext>
            </a:extLst>
          </p:cNvPr>
          <p:cNvSpPr/>
          <p:nvPr/>
        </p:nvSpPr>
        <p:spPr>
          <a:xfrm>
            <a:off x="606320" y="7926172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Da-bi-va-ca (Zabivaka)</a:t>
            </a:r>
          </a:p>
          <a:p>
            <a:pPr algn="ctr"/>
            <a:r>
              <a:rPr lang="vi-VN" sz="2000" dirty="0">
                <a:solidFill>
                  <a:srgbClr val="FFFFFF"/>
                </a:solidFill>
                <a:latin typeface="Montserrat Light" panose="00000400000000000000" pitchFamily="2" charset="0"/>
              </a:rPr>
              <a:t>Worldcup 2018</a:t>
            </a:r>
            <a:endParaRPr lang="en-US" sz="2000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xmlns="" id="{5A6FB871-7B59-7E6D-80C4-8895DDA7076C}"/>
              </a:ext>
            </a:extLst>
          </p:cNvPr>
          <p:cNvSpPr/>
          <p:nvPr/>
        </p:nvSpPr>
        <p:spPr>
          <a:xfrm>
            <a:off x="9179109" y="7916656"/>
            <a:ext cx="4199565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2. Vẽ chi tiết đặc điểm của linh vật theo hình mẫu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xmlns="" id="{C2204EF0-E54A-848E-F611-ABD0B63A5C84}"/>
              </a:ext>
            </a:extLst>
          </p:cNvPr>
          <p:cNvSpPr/>
          <p:nvPr/>
        </p:nvSpPr>
        <p:spPr>
          <a:xfrm>
            <a:off x="13857389" y="7926171"/>
            <a:ext cx="3754076" cy="974130"/>
          </a:xfrm>
          <a:custGeom>
            <a:avLst/>
            <a:gdLst/>
            <a:ahLst/>
            <a:cxnLst/>
            <a:rect l="l" t="t" r="r" b="b"/>
            <a:pathLst>
              <a:path w="2213460" h="759115">
                <a:moveTo>
                  <a:pt x="16362" y="0"/>
                </a:moveTo>
                <a:lnTo>
                  <a:pt x="2197097" y="0"/>
                </a:lnTo>
                <a:cubicBezTo>
                  <a:pt x="2201437" y="0"/>
                  <a:pt x="2205599" y="1724"/>
                  <a:pt x="2208667" y="4792"/>
                </a:cubicBezTo>
                <a:cubicBezTo>
                  <a:pt x="2211736" y="7861"/>
                  <a:pt x="2213460" y="12023"/>
                  <a:pt x="2213460" y="16362"/>
                </a:cubicBezTo>
                <a:lnTo>
                  <a:pt x="2213460" y="742753"/>
                </a:lnTo>
                <a:cubicBezTo>
                  <a:pt x="2213460" y="747092"/>
                  <a:pt x="2211736" y="751254"/>
                  <a:pt x="2208667" y="754323"/>
                </a:cubicBezTo>
                <a:cubicBezTo>
                  <a:pt x="2205599" y="757391"/>
                  <a:pt x="2201437" y="759115"/>
                  <a:pt x="2197097" y="759115"/>
                </a:cubicBezTo>
                <a:lnTo>
                  <a:pt x="16362" y="759115"/>
                </a:lnTo>
                <a:cubicBezTo>
                  <a:pt x="12023" y="759115"/>
                  <a:pt x="7861" y="757391"/>
                  <a:pt x="4792" y="754323"/>
                </a:cubicBezTo>
                <a:cubicBezTo>
                  <a:pt x="1724" y="751254"/>
                  <a:pt x="0" y="747092"/>
                  <a:pt x="0" y="742753"/>
                </a:cubicBezTo>
                <a:lnTo>
                  <a:pt x="0" y="16362"/>
                </a:lnTo>
                <a:cubicBezTo>
                  <a:pt x="0" y="12023"/>
                  <a:pt x="1724" y="7861"/>
                  <a:pt x="4792" y="4792"/>
                </a:cubicBezTo>
                <a:cubicBezTo>
                  <a:pt x="7861" y="1724"/>
                  <a:pt x="12023" y="0"/>
                  <a:pt x="16362" y="0"/>
                </a:cubicBezTo>
                <a:close/>
              </a:path>
            </a:pathLst>
          </a:custGeom>
          <a:solidFill>
            <a:srgbClr val="9B9B87"/>
          </a:solidFill>
          <a:ln w="95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algn="ctr"/>
            <a:r>
              <a:rPr lang="vi-VN" sz="2400" b="1" dirty="0">
                <a:solidFill>
                  <a:srgbClr val="FFFFFF"/>
                </a:solidFill>
                <a:latin typeface="Montserrat Light" panose="00000400000000000000" pitchFamily="2" charset="0"/>
              </a:rPr>
              <a:t>3. Vẽ màu theo mẫu hoàn thiện sản phẩm</a:t>
            </a:r>
            <a:endParaRPr lang="en-US" sz="2400" b="1" dirty="0">
              <a:solidFill>
                <a:srgbClr val="FFFFFF"/>
              </a:solidFill>
              <a:latin typeface="Montserrat Light" panose="000004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1E9B415-C5B7-7644-7461-D55FA273789B}"/>
              </a:ext>
            </a:extLst>
          </p:cNvPr>
          <p:cNvPicPr/>
          <p:nvPr/>
        </p:nvPicPr>
        <p:blipFill>
          <a:blip r:embed="rId6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68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44058" y="2821242"/>
            <a:ext cx="16706850" cy="1146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36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4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HĐ3. VẼ MÔ PHỎNG LINH VẬT THỂ THAO YÊU THÍCH.</a:t>
            </a:r>
            <a:endParaRPr lang="en-US" sz="44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4633"/>
              </a:lnSpc>
            </a:pPr>
            <a:endParaRPr lang="en-US" sz="36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44058" y="4371122"/>
            <a:ext cx="14656960" cy="1860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Em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tham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khảo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các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bài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vẽ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ở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sách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giáo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khoa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và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suy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 </a:t>
            </a:r>
            <a:r>
              <a:rPr lang="en-US" sz="3200" b="1" dirty="0" err="1">
                <a:solidFill>
                  <a:srgbClr val="4B261F"/>
                </a:solidFill>
                <a:latin typeface="Montserrat Medium" panose="00000600000000000000" pitchFamily="2" charset="0"/>
              </a:rPr>
              <a:t>nghĩ</a:t>
            </a:r>
            <a:r>
              <a:rPr lang="en-US" sz="3200" b="1" dirty="0">
                <a:solidFill>
                  <a:srgbClr val="4B261F"/>
                </a:solidFill>
                <a:latin typeface="Montserrat Medium" panose="00000600000000000000" pitchFamily="2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  <p:sp>
        <p:nvSpPr>
          <p:cNvPr id="5" name="Freeform 5"/>
          <p:cNvSpPr/>
          <p:nvPr/>
        </p:nvSpPr>
        <p:spPr>
          <a:xfrm rot="5113307">
            <a:off x="2330422" y="-2450796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321290" y="5143500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24950" y="7202829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1709C9FB-C5C5-C724-0218-38E6BE01BD83}"/>
              </a:ext>
            </a:extLst>
          </p:cNvPr>
          <p:cNvSpPr/>
          <p:nvPr/>
        </p:nvSpPr>
        <p:spPr>
          <a:xfrm>
            <a:off x="13621360" y="3767059"/>
            <a:ext cx="3605856" cy="2291212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092898E-A350-4E6F-9757-3C991E4F2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61BA03FD-73DF-874E-3D6A-D27A665682C4}"/>
              </a:ext>
            </a:extLst>
          </p:cNvPr>
          <p:cNvSpPr txBox="1"/>
          <p:nvPr/>
        </p:nvSpPr>
        <p:spPr>
          <a:xfrm>
            <a:off x="1844058" y="5561625"/>
            <a:ext cx="14656960" cy="2414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dung </a:t>
            </a:r>
            <a:r>
              <a:rPr lang="en-US" sz="3200" dirty="0" err="1">
                <a:latin typeface="Montserrat Medium" panose="00000600000000000000" pitchFamily="2" charset="0"/>
              </a:rPr>
              <a:t>về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dáng</a:t>
            </a:r>
            <a:r>
              <a:rPr lang="en-US" sz="3200" dirty="0">
                <a:latin typeface="Montserrat Medium" panose="00000600000000000000" pitchFamily="2" charset="0"/>
              </a:rPr>
              <a:t>, </a:t>
            </a:r>
            <a:r>
              <a:rPr lang="en-US" sz="3200" dirty="0" err="1">
                <a:latin typeface="Montserrat Medium" panose="00000600000000000000" pitchFamily="2" charset="0"/>
              </a:rPr>
              <a:t>đặc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điểm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của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vật</a:t>
            </a:r>
            <a:r>
              <a:rPr lang="en-US" sz="3200" dirty="0">
                <a:latin typeface="Montserrat Medium" panose="00000600000000000000" pitchFamily="2" charset="0"/>
              </a:rPr>
              <a:t>. </a:t>
            </a:r>
          </a:p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>
                <a:latin typeface="Montserrat Medium" panose="00000600000000000000" pitchFamily="2" charset="0"/>
              </a:rPr>
              <a:t>Thực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theo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gợi</a:t>
            </a:r>
            <a:r>
              <a:rPr lang="en-US" sz="3200" dirty="0">
                <a:latin typeface="Montserrat Medium" panose="00000600000000000000" pitchFamily="2" charset="0"/>
              </a:rPr>
              <a:t> ý.</a:t>
            </a:r>
          </a:p>
          <a:p>
            <a:pPr marL="571500" indent="-5715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200" dirty="0">
                <a:latin typeface="Montserrat Medium" panose="00000600000000000000" pitchFamily="2" charset="0"/>
              </a:rPr>
              <a:t>Hoàn </a:t>
            </a:r>
            <a:r>
              <a:rPr lang="en-US" sz="3200" dirty="0" err="1">
                <a:latin typeface="Montserrat Medium" panose="00000600000000000000" pitchFamily="2" charset="0"/>
              </a:rPr>
              <a:t>thiện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bằng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chất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liệu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và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hình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thức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khác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nhau</a:t>
            </a:r>
            <a:r>
              <a:rPr lang="en-US" sz="3200" dirty="0">
                <a:latin typeface="Montserrat Medium" panose="00000600000000000000" pitchFamily="2" charset="0"/>
              </a:rPr>
              <a:t>.</a:t>
            </a:r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136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 sz="1400"/>
          </a:p>
        </p:txBody>
      </p:sp>
      <p:pic>
        <p:nvPicPr>
          <p:cNvPr id="8" name="Picture 7" descr="A blue stuffed animal with a white background&#10;&#10;Description automatically generated">
            <a:extLst>
              <a:ext uri="{FF2B5EF4-FFF2-40B4-BE49-F238E27FC236}">
                <a16:creationId xmlns:a16="http://schemas.microsoft.com/office/drawing/2014/main" xmlns="" id="{0A626A0B-D026-1AFE-98A9-41AFB324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47750"/>
            <a:ext cx="3251200" cy="3441700"/>
          </a:xfrm>
          <a:prstGeom prst="rect">
            <a:avLst/>
          </a:prstGeom>
        </p:spPr>
      </p:pic>
      <p:pic>
        <p:nvPicPr>
          <p:cNvPr id="9" name="Picture 8" descr="A drawing of a bird holding a football ball&#10;&#10;Description automatically generated">
            <a:extLst>
              <a:ext uri="{FF2B5EF4-FFF2-40B4-BE49-F238E27FC236}">
                <a16:creationId xmlns:a16="http://schemas.microsoft.com/office/drawing/2014/main" xmlns="" id="{4F535EEE-3F68-7DA1-12BA-633F059E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4562475"/>
            <a:ext cx="3251200" cy="4673600"/>
          </a:xfrm>
          <a:prstGeom prst="rect">
            <a:avLst/>
          </a:prstGeom>
        </p:spPr>
      </p:pic>
      <p:pic>
        <p:nvPicPr>
          <p:cNvPr id="10" name="Picture 9" descr="A pink stuffed elephant with a yellow shirt and scarf&#10;&#10;Description automatically generated">
            <a:extLst>
              <a:ext uri="{FF2B5EF4-FFF2-40B4-BE49-F238E27FC236}">
                <a16:creationId xmlns:a16="http://schemas.microsoft.com/office/drawing/2014/main" xmlns="" id="{675904D3-6947-935B-7DCD-255935BEA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1047750"/>
            <a:ext cx="4279900" cy="5275263"/>
          </a:xfrm>
          <a:prstGeom prst="rect">
            <a:avLst/>
          </a:prstGeom>
        </p:spPr>
      </p:pic>
      <p:pic>
        <p:nvPicPr>
          <p:cNvPr id="11" name="Picture 10" descr="A cartoon holding a ball&#10;&#10;Description automatically generated">
            <a:extLst>
              <a:ext uri="{FF2B5EF4-FFF2-40B4-BE49-F238E27FC236}">
                <a16:creationId xmlns:a16="http://schemas.microsoft.com/office/drawing/2014/main" xmlns="" id="{C2B33E32-BB22-A4E8-7FDE-B503241C9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13" y="6396038"/>
            <a:ext cx="4279900" cy="2840038"/>
          </a:xfrm>
          <a:prstGeom prst="rect">
            <a:avLst/>
          </a:prstGeom>
        </p:spPr>
      </p:pic>
      <p:pic>
        <p:nvPicPr>
          <p:cNvPr id="12" name="Picture 11" descr="A stuffed animal with a medal&#10;&#10;Description automatically generated">
            <a:extLst>
              <a:ext uri="{FF2B5EF4-FFF2-40B4-BE49-F238E27FC236}">
                <a16:creationId xmlns:a16="http://schemas.microsoft.com/office/drawing/2014/main" xmlns="" id="{22802A8E-6669-5110-E7D6-1D0E9B97F6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1047750"/>
            <a:ext cx="3257550" cy="3771900"/>
          </a:xfrm>
          <a:prstGeom prst="rect">
            <a:avLst/>
          </a:prstGeom>
        </p:spPr>
      </p:pic>
      <p:pic>
        <p:nvPicPr>
          <p:cNvPr id="13" name="Picture 12" descr="A cartoon of a goat kicking&#10;&#10;Description automatically generated">
            <a:extLst>
              <a:ext uri="{FF2B5EF4-FFF2-40B4-BE49-F238E27FC236}">
                <a16:creationId xmlns:a16="http://schemas.microsoft.com/office/drawing/2014/main" xmlns="" id="{CC345EDA-4699-2C73-37F0-CCD82612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525" y="4894263"/>
            <a:ext cx="3257550" cy="4343400"/>
          </a:xfrm>
          <a:prstGeom prst="rect">
            <a:avLst/>
          </a:prstGeom>
        </p:spPr>
      </p:pic>
      <p:pic>
        <p:nvPicPr>
          <p:cNvPr id="14" name="Picture 13" descr="A yellow cartoon animal with a ball&#10;&#10;Description automatically generated">
            <a:extLst>
              <a:ext uri="{FF2B5EF4-FFF2-40B4-BE49-F238E27FC236}">
                <a16:creationId xmlns:a16="http://schemas.microsoft.com/office/drawing/2014/main" xmlns="" id="{605302DA-2E41-9E91-6069-02D4078C3C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688" y="1047750"/>
            <a:ext cx="5343525" cy="818991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0B0435B-6082-2472-EF00-CB13976731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293776" y="-5685"/>
            <a:ext cx="22652273" cy="1214154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660375">
            <a:off x="13364092" y="-1570265"/>
            <a:ext cx="3292823" cy="3140530"/>
          </a:xfrm>
          <a:custGeom>
            <a:avLst/>
            <a:gdLst/>
            <a:ahLst/>
            <a:cxnLst/>
            <a:rect l="l" t="t" r="r" b="b"/>
            <a:pathLst>
              <a:path w="3292823" h="3140530">
                <a:moveTo>
                  <a:pt x="0" y="0"/>
                </a:moveTo>
                <a:lnTo>
                  <a:pt x="3292824" y="0"/>
                </a:lnTo>
                <a:lnTo>
                  <a:pt x="3292824" y="3140530"/>
                </a:lnTo>
                <a:lnTo>
                  <a:pt x="0" y="3140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66865" y="-1220215"/>
            <a:ext cx="3241573" cy="5006291"/>
          </a:xfrm>
          <a:custGeom>
            <a:avLst/>
            <a:gdLst/>
            <a:ahLst/>
            <a:cxnLst/>
            <a:rect l="l" t="t" r="r" b="b"/>
            <a:pathLst>
              <a:path w="3241573" h="5006291">
                <a:moveTo>
                  <a:pt x="0" y="0"/>
                </a:moveTo>
                <a:lnTo>
                  <a:pt x="3241573" y="0"/>
                </a:lnTo>
                <a:lnTo>
                  <a:pt x="3241573" y="5006291"/>
                </a:lnTo>
                <a:lnTo>
                  <a:pt x="0" y="5006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585069">
            <a:off x="3675896" y="-2231005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9" y="0"/>
                </a:lnTo>
                <a:lnTo>
                  <a:pt x="2789859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524824" y="7558339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0" y="0"/>
                </a:lnTo>
                <a:lnTo>
                  <a:pt x="3520640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23301" y="-2966492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00000" y="3870262"/>
            <a:ext cx="4493241" cy="3173351"/>
          </a:xfrm>
          <a:custGeom>
            <a:avLst/>
            <a:gdLst/>
            <a:ahLst/>
            <a:cxnLst/>
            <a:rect l="l" t="t" r="r" b="b"/>
            <a:pathLst>
              <a:path w="4493241" h="3173351">
                <a:moveTo>
                  <a:pt x="0" y="0"/>
                </a:moveTo>
                <a:lnTo>
                  <a:pt x="4493241" y="0"/>
                </a:lnTo>
                <a:lnTo>
                  <a:pt x="4493241" y="3173351"/>
                </a:lnTo>
                <a:lnTo>
                  <a:pt x="0" y="31733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966875" y="5674288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792921" y="2195821"/>
            <a:ext cx="2297373" cy="3507439"/>
          </a:xfrm>
          <a:custGeom>
            <a:avLst/>
            <a:gdLst/>
            <a:ahLst/>
            <a:cxnLst/>
            <a:rect l="l" t="t" r="r" b="b"/>
            <a:pathLst>
              <a:path w="2297373" h="3507439">
                <a:moveTo>
                  <a:pt x="0" y="0"/>
                </a:moveTo>
                <a:lnTo>
                  <a:pt x="2297373" y="0"/>
                </a:lnTo>
                <a:lnTo>
                  <a:pt x="2297373" y="3507440"/>
                </a:lnTo>
                <a:lnTo>
                  <a:pt x="0" y="3507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654775" y="-1905597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966875" y="8509480"/>
            <a:ext cx="5501028" cy="3555039"/>
          </a:xfrm>
          <a:custGeom>
            <a:avLst/>
            <a:gdLst/>
            <a:ahLst/>
            <a:cxnLst/>
            <a:rect l="l" t="t" r="r" b="b"/>
            <a:pathLst>
              <a:path w="5501028" h="3555039">
                <a:moveTo>
                  <a:pt x="0" y="0"/>
                </a:moveTo>
                <a:lnTo>
                  <a:pt x="5501028" y="0"/>
                </a:lnTo>
                <a:lnTo>
                  <a:pt x="5501028" y="3555040"/>
                </a:lnTo>
                <a:lnTo>
                  <a:pt x="0" y="35550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918579" y="8509480"/>
            <a:ext cx="4378799" cy="2205820"/>
          </a:xfrm>
          <a:custGeom>
            <a:avLst/>
            <a:gdLst/>
            <a:ahLst/>
            <a:cxnLst/>
            <a:rect l="l" t="t" r="r" b="b"/>
            <a:pathLst>
              <a:path w="4378799" h="2205820">
                <a:moveTo>
                  <a:pt x="0" y="0"/>
                </a:moveTo>
                <a:lnTo>
                  <a:pt x="4378799" y="0"/>
                </a:lnTo>
                <a:lnTo>
                  <a:pt x="4378799" y="2205820"/>
                </a:lnTo>
                <a:lnTo>
                  <a:pt x="0" y="220582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113468" y="8297254"/>
            <a:ext cx="3948319" cy="2985916"/>
          </a:xfrm>
          <a:custGeom>
            <a:avLst/>
            <a:gdLst/>
            <a:ahLst/>
            <a:cxnLst/>
            <a:rect l="l" t="t" r="r" b="b"/>
            <a:pathLst>
              <a:path w="3948319" h="2985916">
                <a:moveTo>
                  <a:pt x="0" y="0"/>
                </a:moveTo>
                <a:lnTo>
                  <a:pt x="3948319" y="0"/>
                </a:lnTo>
                <a:lnTo>
                  <a:pt x="3948319" y="2985917"/>
                </a:lnTo>
                <a:lnTo>
                  <a:pt x="0" y="29859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853682" y="8733496"/>
            <a:ext cx="3920515" cy="3107008"/>
          </a:xfrm>
          <a:custGeom>
            <a:avLst/>
            <a:gdLst/>
            <a:ahLst/>
            <a:cxnLst/>
            <a:rect l="l" t="t" r="r" b="b"/>
            <a:pathLst>
              <a:path w="3920515" h="3107008">
                <a:moveTo>
                  <a:pt x="0" y="0"/>
                </a:moveTo>
                <a:lnTo>
                  <a:pt x="3920515" y="0"/>
                </a:lnTo>
                <a:lnTo>
                  <a:pt x="3920515" y="3107008"/>
                </a:lnTo>
                <a:lnTo>
                  <a:pt x="0" y="310700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2047963">
            <a:off x="2337389" y="4298111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6" y="0"/>
                </a:lnTo>
                <a:lnTo>
                  <a:pt x="1523046" y="1387355"/>
                </a:lnTo>
                <a:lnTo>
                  <a:pt x="0" y="1387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8879954">
            <a:off x="14957389" y="4747675"/>
            <a:ext cx="1523045" cy="1387356"/>
          </a:xfrm>
          <a:custGeom>
            <a:avLst/>
            <a:gdLst/>
            <a:ahLst/>
            <a:cxnLst/>
            <a:rect l="l" t="t" r="r" b="b"/>
            <a:pathLst>
              <a:path w="1523045" h="1387356">
                <a:moveTo>
                  <a:pt x="0" y="0"/>
                </a:moveTo>
                <a:lnTo>
                  <a:pt x="1523045" y="0"/>
                </a:lnTo>
                <a:lnTo>
                  <a:pt x="1523045" y="1387356"/>
                </a:lnTo>
                <a:lnTo>
                  <a:pt x="0" y="13873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8784342">
            <a:off x="13259962" y="1987615"/>
            <a:ext cx="2957826" cy="2642638"/>
          </a:xfrm>
          <a:custGeom>
            <a:avLst/>
            <a:gdLst/>
            <a:ahLst/>
            <a:cxnLst/>
            <a:rect l="l" t="t" r="r" b="b"/>
            <a:pathLst>
              <a:path w="2114540" h="1940091">
                <a:moveTo>
                  <a:pt x="0" y="0"/>
                </a:moveTo>
                <a:lnTo>
                  <a:pt x="2114540" y="0"/>
                </a:lnTo>
                <a:lnTo>
                  <a:pt x="2114540" y="1940091"/>
                </a:lnTo>
                <a:lnTo>
                  <a:pt x="0" y="19400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3926957">
            <a:off x="7510702" y="-2637925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67897" y="2982558"/>
            <a:ext cx="1096179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65"/>
              </a:lnSpc>
            </a:pP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Chủ</a:t>
            </a: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 </a:t>
            </a:r>
            <a:r>
              <a:rPr lang="en-US" sz="8000" dirty="0" err="1">
                <a:solidFill>
                  <a:srgbClr val="4B261F"/>
                </a:solidFill>
                <a:latin typeface="Montserrat SemiBold" panose="00000700000000000000" pitchFamily="2" charset="0"/>
              </a:rPr>
              <a:t>đề</a:t>
            </a:r>
            <a:endParaRPr lang="en-US" sz="8000" dirty="0">
              <a:solidFill>
                <a:srgbClr val="4B261F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8894"/>
              </a:lnSpc>
            </a:pPr>
            <a:r>
              <a:rPr lang="en-US" sz="8000" dirty="0">
                <a:solidFill>
                  <a:srgbClr val="4B261F"/>
                </a:solidFill>
                <a:latin typeface="Montserrat SemiBold" panose="00000700000000000000" pitchFamily="2" charset="0"/>
              </a:rPr>
              <a:t>KHÁM PHÁ THẾ GIỚI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137422" y="6131409"/>
            <a:ext cx="9907314" cy="2309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854437"/>
                </a:solidFill>
                <a:latin typeface="Montserrat SemiBold" panose="00000700000000000000" pitchFamily="2" charset="0"/>
              </a:rPr>
              <a:t>Bài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3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:</a:t>
            </a:r>
            <a:r>
              <a:rPr lang="vi-VN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 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LINH VẬT THỂ THAO</a:t>
            </a:r>
            <a:endParaRPr lang="vi-VN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vi-VN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(</a:t>
            </a:r>
            <a:r>
              <a:rPr lang="en-US" sz="5400" dirty="0">
                <a:solidFill>
                  <a:srgbClr val="854437"/>
                </a:solidFill>
                <a:latin typeface="Montserrat SemiBold" panose="00000700000000000000" pitchFamily="2" charset="0"/>
              </a:rPr>
              <a:t>T</a:t>
            </a:r>
            <a:r>
              <a:rPr lang="vi-VN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iết</a:t>
            </a:r>
            <a:r>
              <a:rPr lang="en-US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 2</a:t>
            </a:r>
            <a:r>
              <a:rPr lang="vi-VN" sz="5400" dirty="0" smtClean="0">
                <a:solidFill>
                  <a:srgbClr val="854437"/>
                </a:solidFill>
                <a:latin typeface="Montserrat SemiBold" panose="00000700000000000000" pitchFamily="2" charset="0"/>
              </a:rPr>
              <a:t>)</a:t>
            </a:r>
            <a:endParaRPr lang="en-US" sz="5400" dirty="0">
              <a:solidFill>
                <a:srgbClr val="854437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ts val="4900"/>
              </a:lnSpc>
            </a:pPr>
            <a:endParaRPr lang="en-US" sz="5000" dirty="0">
              <a:solidFill>
                <a:srgbClr val="4B261F"/>
              </a:solidFill>
              <a:latin typeface="Shadows Into Light Two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xmlns="" id="{B6764606-FEE1-1C8A-DD13-FD50D9480E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>
            <a:alphaModFix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566" y="762387"/>
            <a:ext cx="2856347" cy="286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2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44058" y="2821242"/>
            <a:ext cx="16706850" cy="1146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33"/>
              </a:lnSpc>
            </a:pPr>
            <a:r>
              <a:rPr lang="en-US" sz="36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 </a:t>
            </a:r>
            <a:r>
              <a:rPr lang="vi-VN" sz="4400" u="sng" dirty="0">
                <a:solidFill>
                  <a:srgbClr val="2F1813"/>
                </a:solidFill>
                <a:latin typeface="Montserrat SemiBold" panose="00000700000000000000" pitchFamily="2" charset="0"/>
              </a:rPr>
              <a:t>HĐ3. VẼ MÔ PHỎNG LINH VẬT THỂ THAO YÊU THÍCH.</a:t>
            </a:r>
            <a:endParaRPr lang="en-US" sz="44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  <a:p>
            <a:pPr>
              <a:lnSpc>
                <a:spcPts val="4633"/>
              </a:lnSpc>
            </a:pPr>
            <a:endParaRPr lang="en-US" sz="3600" u="sng" dirty="0">
              <a:solidFill>
                <a:srgbClr val="2F1813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Freeform 5"/>
          <p:cNvSpPr/>
          <p:nvPr/>
        </p:nvSpPr>
        <p:spPr>
          <a:xfrm rot="5113307">
            <a:off x="2330422" y="-2450796"/>
            <a:ext cx="2789859" cy="4490718"/>
          </a:xfrm>
          <a:custGeom>
            <a:avLst/>
            <a:gdLst/>
            <a:ahLst/>
            <a:cxnLst/>
            <a:rect l="l" t="t" r="r" b="b"/>
            <a:pathLst>
              <a:path w="2789859" h="4490718">
                <a:moveTo>
                  <a:pt x="0" y="0"/>
                </a:moveTo>
                <a:lnTo>
                  <a:pt x="2789858" y="0"/>
                </a:lnTo>
                <a:lnTo>
                  <a:pt x="2789858" y="4490718"/>
                </a:lnTo>
                <a:lnTo>
                  <a:pt x="0" y="44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400000">
            <a:off x="15692815" y="7673165"/>
            <a:ext cx="3520641" cy="2847318"/>
          </a:xfrm>
          <a:custGeom>
            <a:avLst/>
            <a:gdLst/>
            <a:ahLst/>
            <a:cxnLst/>
            <a:rect l="l" t="t" r="r" b="b"/>
            <a:pathLst>
              <a:path w="3520641" h="2847318">
                <a:moveTo>
                  <a:pt x="0" y="0"/>
                </a:moveTo>
                <a:lnTo>
                  <a:pt x="3520641" y="0"/>
                </a:lnTo>
                <a:lnTo>
                  <a:pt x="3520641" y="2847318"/>
                </a:lnTo>
                <a:lnTo>
                  <a:pt x="0" y="284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44960" y="-2083007"/>
            <a:ext cx="3909779" cy="4278828"/>
          </a:xfrm>
          <a:custGeom>
            <a:avLst/>
            <a:gdLst/>
            <a:ahLst/>
            <a:cxnLst/>
            <a:rect l="l" t="t" r="r" b="b"/>
            <a:pathLst>
              <a:path w="3909779" h="4278828">
                <a:moveTo>
                  <a:pt x="0" y="0"/>
                </a:moveTo>
                <a:lnTo>
                  <a:pt x="3909779" y="0"/>
                </a:lnTo>
                <a:lnTo>
                  <a:pt x="3909779" y="4278828"/>
                </a:lnTo>
                <a:lnTo>
                  <a:pt x="0" y="42788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321290" y="5143500"/>
            <a:ext cx="2360822" cy="4475491"/>
          </a:xfrm>
          <a:custGeom>
            <a:avLst/>
            <a:gdLst/>
            <a:ahLst/>
            <a:cxnLst/>
            <a:rect l="l" t="t" r="r" b="b"/>
            <a:pathLst>
              <a:path w="2360822" h="4475491">
                <a:moveTo>
                  <a:pt x="0" y="0"/>
                </a:moveTo>
                <a:lnTo>
                  <a:pt x="2360822" y="0"/>
                </a:lnTo>
                <a:lnTo>
                  <a:pt x="2360822" y="4475491"/>
                </a:lnTo>
                <a:lnTo>
                  <a:pt x="0" y="44754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224950" y="7202829"/>
            <a:ext cx="3215450" cy="4122372"/>
          </a:xfrm>
          <a:custGeom>
            <a:avLst/>
            <a:gdLst/>
            <a:ahLst/>
            <a:cxnLst/>
            <a:rect l="l" t="t" r="r" b="b"/>
            <a:pathLst>
              <a:path w="3215450" h="4122372">
                <a:moveTo>
                  <a:pt x="0" y="0"/>
                </a:moveTo>
                <a:lnTo>
                  <a:pt x="3215450" y="0"/>
                </a:lnTo>
                <a:lnTo>
                  <a:pt x="3215450" y="4122372"/>
                </a:lnTo>
                <a:lnTo>
                  <a:pt x="0" y="41223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521757" y="8467952"/>
            <a:ext cx="5169014" cy="3340475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926957">
            <a:off x="12382569" y="-2353347"/>
            <a:ext cx="3475850" cy="4194087"/>
          </a:xfrm>
          <a:custGeom>
            <a:avLst/>
            <a:gdLst/>
            <a:ahLst/>
            <a:cxnLst/>
            <a:rect l="l" t="t" r="r" b="b"/>
            <a:pathLst>
              <a:path w="3475850" h="4194087">
                <a:moveTo>
                  <a:pt x="0" y="0"/>
                </a:moveTo>
                <a:lnTo>
                  <a:pt x="3475850" y="0"/>
                </a:lnTo>
                <a:lnTo>
                  <a:pt x="3475850" y="4194088"/>
                </a:lnTo>
                <a:lnTo>
                  <a:pt x="0" y="41940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681300">
            <a:off x="1436562" y="8711311"/>
            <a:ext cx="5880056" cy="5608104"/>
          </a:xfrm>
          <a:custGeom>
            <a:avLst/>
            <a:gdLst/>
            <a:ahLst/>
            <a:cxnLst/>
            <a:rect l="l" t="t" r="r" b="b"/>
            <a:pathLst>
              <a:path w="5880056" h="5608104">
                <a:moveTo>
                  <a:pt x="0" y="0"/>
                </a:moveTo>
                <a:lnTo>
                  <a:pt x="5880056" y="0"/>
                </a:lnTo>
                <a:lnTo>
                  <a:pt x="5880056" y="5608103"/>
                </a:lnTo>
                <a:lnTo>
                  <a:pt x="0" y="5608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xmlns="" id="{1709C9FB-C5C5-C724-0218-38E6BE01BD83}"/>
              </a:ext>
            </a:extLst>
          </p:cNvPr>
          <p:cNvSpPr/>
          <p:nvPr/>
        </p:nvSpPr>
        <p:spPr>
          <a:xfrm>
            <a:off x="13621360" y="3767059"/>
            <a:ext cx="3605856" cy="2291212"/>
          </a:xfrm>
          <a:custGeom>
            <a:avLst/>
            <a:gdLst/>
            <a:ahLst/>
            <a:cxnLst/>
            <a:rect l="l" t="t" r="r" b="b"/>
            <a:pathLst>
              <a:path w="5169014" h="3340475">
                <a:moveTo>
                  <a:pt x="0" y="0"/>
                </a:moveTo>
                <a:lnTo>
                  <a:pt x="5169014" y="0"/>
                </a:lnTo>
                <a:lnTo>
                  <a:pt x="5169014" y="3340475"/>
                </a:lnTo>
                <a:lnTo>
                  <a:pt x="0" y="3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092898E-A350-4E6F-9757-3C991E4F21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alphaModFix amt="42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25" b="91376" l="9945" r="89687">
                        <a14:foregroundMark x1="26888" y1="76697" x2="37569" y2="88991"/>
                        <a14:foregroundMark x1="37569" y1="88991" x2="54144" y2="90642"/>
                        <a14:foregroundMark x1="54144" y1="90642" x2="66851" y2="90092"/>
                        <a14:foregroundMark x1="66851" y1="90092" x2="70902" y2="80917"/>
                        <a14:foregroundMark x1="70902" y1="80917" x2="28913" y2="75413"/>
                        <a14:foregroundMark x1="28913" y1="75413" x2="28545" y2="76697"/>
                        <a14:foregroundMark x1="26151" y1="79266" x2="25599" y2="88257"/>
                        <a14:foregroundMark x1="65562" y1="77064" x2="74770" y2="80367"/>
                        <a14:foregroundMark x1="74770" y1="80367" x2="69982" y2="88257"/>
                        <a14:foregroundMark x1="69982" y1="88257" x2="69429" y2="88257"/>
                        <a14:foregroundMark x1="71271" y1="75780" x2="75322" y2="86606"/>
                        <a14:foregroundMark x1="75322" y1="86606" x2="72560" y2="89174"/>
                        <a14:foregroundMark x1="71639" y1="75780" x2="77164" y2="83853"/>
                        <a14:foregroundMark x1="77164" y1="83853" x2="72192" y2="90642"/>
                        <a14:foregroundMark x1="45120" y1="77615" x2="57643" y2="77248"/>
                        <a14:foregroundMark x1="57643" y1="77248" x2="69613" y2="78716"/>
                        <a14:foregroundMark x1="73665" y1="76697" x2="81031" y2="84771"/>
                        <a14:foregroundMark x1="81031" y1="84771" x2="72744" y2="88991"/>
                        <a14:foregroundMark x1="78085" y1="77982" x2="78085" y2="77982"/>
                        <a14:foregroundMark x1="78085" y1="77982" x2="78085" y2="77982"/>
                        <a14:foregroundMark x1="78085" y1="77982" x2="80479" y2="83119"/>
                        <a14:foregroundMark x1="68508" y1="75780" x2="76059" y2="75596"/>
                        <a14:foregroundMark x1="48619" y1="75780" x2="65009" y2="75596"/>
                        <a14:foregroundMark x1="65009" y1="75596" x2="65378" y2="75596"/>
                        <a14:foregroundMark x1="36832" y1="75780" x2="51934" y2="74862"/>
                        <a14:foregroundMark x1="51934" y1="74862" x2="55064" y2="75229"/>
                        <a14:foregroundMark x1="25967" y1="75780" x2="24309" y2="84954"/>
                        <a14:foregroundMark x1="20626" y1="65872" x2="57090" y2="66422"/>
                        <a14:foregroundMark x1="57090" y1="66422" x2="60037" y2="66239"/>
                        <a14:foregroundMark x1="26151" y1="61284" x2="60958" y2="62936"/>
                        <a14:foregroundMark x1="59116" y1="61284" x2="77716" y2="61835"/>
                        <a14:foregroundMark x1="64457" y1="35596" x2="66851" y2="44404"/>
                        <a14:foregroundMark x1="69982" y1="41835" x2="72928" y2="49174"/>
                        <a14:foregroundMark x1="72192" y1="39266" x2="71087" y2="44037"/>
                        <a14:foregroundMark x1="51013" y1="38899" x2="61142" y2="47706"/>
                        <a14:foregroundMark x1="40331" y1="35046" x2="29834" y2="49908"/>
                        <a14:foregroundMark x1="41805" y1="39450" x2="47145" y2="52477"/>
                        <a14:foregroundMark x1="52302" y1="42385" x2="51750" y2="52844"/>
                        <a14:foregroundMark x1="22284" y1="58716" x2="22836" y2="64404"/>
                        <a14:foregroundMark x1="20258" y1="56147" x2="34254" y2="55413"/>
                        <a14:foregroundMark x1="34254" y1="55413" x2="48987" y2="56514"/>
                        <a14:foregroundMark x1="30018" y1="38165" x2="29098" y2="45505"/>
                        <a14:foregroundMark x1="20258" y1="56697" x2="27624" y2="65872"/>
                        <a14:foregroundMark x1="27624" y1="65872" x2="27624" y2="65872"/>
                        <a14:foregroundMark x1="47330" y1="75596" x2="55064" y2="77982"/>
                        <a14:foregroundMark x1="49724" y1="79266" x2="52486" y2="85138"/>
                        <a14:foregroundMark x1="27256" y1="86055" x2="37753" y2="87890"/>
                        <a14:foregroundMark x1="26703" y1="88073" x2="41989" y2="88807"/>
                        <a14:foregroundMark x1="26703" y1="89358" x2="43646" y2="91009"/>
                        <a14:foregroundMark x1="25230" y1="77064" x2="23757" y2="83119"/>
                        <a14:foregroundMark x1="24309" y1="77798" x2="22836" y2="83119"/>
                        <a14:foregroundMark x1="22836" y1="83486" x2="23941" y2="87523"/>
                        <a14:foregroundMark x1="76980" y1="76147" x2="79926" y2="79266"/>
                        <a14:foregroundMark x1="77164" y1="75596" x2="80295" y2="77798"/>
                        <a14:foregroundMark x1="80663" y1="85321" x2="71639" y2="89908"/>
                        <a14:foregroundMark x1="71639" y1="89908" x2="71271" y2="89725"/>
                        <a14:foregroundMark x1="71271" y1="89725" x2="76980" y2="87706"/>
                        <a14:foregroundMark x1="73297" y1="90642" x2="79926" y2="87890"/>
                        <a14:foregroundMark x1="29834" y1="91193" x2="29834" y2="91193"/>
                        <a14:foregroundMark x1="30018" y1="75046" x2="39411" y2="75046"/>
                        <a14:foregroundMark x1="39411" y1="75046" x2="40147" y2="75229"/>
                        <a14:foregroundMark x1="55985" y1="75046" x2="66483" y2="74495"/>
                        <a14:foregroundMark x1="66483" y1="74495" x2="75138" y2="77064"/>
                        <a14:foregroundMark x1="73849" y1="91376" x2="79006" y2="88073"/>
                        <a14:foregroundMark x1="78821" y1="88073" x2="78821" y2="8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36958"/>
            <a:ext cx="1770939" cy="177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61BA03FD-73DF-874E-3D6A-D27A665682C4}"/>
              </a:ext>
            </a:extLst>
          </p:cNvPr>
          <p:cNvSpPr txBox="1"/>
          <p:nvPr/>
        </p:nvSpPr>
        <p:spPr>
          <a:xfrm>
            <a:off x="1844058" y="5561625"/>
            <a:ext cx="1465696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dirty="0" err="1" smtClean="0">
                <a:latin typeface="Montserrat Medium" panose="00000600000000000000" pitchFamily="2" charset="0"/>
              </a:rPr>
              <a:t>Em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nêu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lại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các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bước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vẽ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mô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phỏng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một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linh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vật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thể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thao</a:t>
            </a:r>
            <a:r>
              <a:rPr lang="en-US" sz="3200" dirty="0" smtClean="0">
                <a:latin typeface="Montserrat Medium" panose="00000600000000000000" pitchFamily="2" charset="0"/>
              </a:rPr>
              <a:t> . </a:t>
            </a:r>
            <a:endParaRPr lang="en-US" sz="3200" dirty="0">
              <a:latin typeface="Montserrat Medium" panose="00000600000000000000" pitchFamily="2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200" dirty="0" smtClean="0">
                <a:latin typeface="Montserrat Medium" panose="00000600000000000000" pitchFamily="2" charset="0"/>
              </a:rPr>
              <a:t>Hoàn </a:t>
            </a:r>
            <a:r>
              <a:rPr lang="en-US" sz="3200" dirty="0" err="1">
                <a:latin typeface="Montserrat Medium" panose="00000600000000000000" pitchFamily="2" charset="0"/>
              </a:rPr>
              <a:t>thiện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bài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err="1">
                <a:latin typeface="Montserrat Medium" panose="00000600000000000000" pitchFamily="2" charset="0"/>
              </a:rPr>
              <a:t>vẽ</a:t>
            </a:r>
            <a:r>
              <a:rPr lang="en-US" sz="3200" dirty="0">
                <a:latin typeface="Montserrat Medium" panose="00000600000000000000" pitchFamily="2" charset="0"/>
              </a:rPr>
              <a:t> </a:t>
            </a:r>
            <a:r>
              <a:rPr lang="en-US" sz="3200" dirty="0" smtClean="0">
                <a:latin typeface="Montserrat Medium" panose="00000600000000000000" pitchFamily="2" charset="0"/>
              </a:rPr>
              <a:t>ở </a:t>
            </a:r>
            <a:r>
              <a:rPr lang="en-US" sz="3200" dirty="0" err="1" smtClean="0">
                <a:latin typeface="Montserrat Medium" panose="00000600000000000000" pitchFamily="2" charset="0"/>
              </a:rPr>
              <a:t>tiết</a:t>
            </a:r>
            <a:r>
              <a:rPr lang="en-US" sz="3200" dirty="0" smtClean="0">
                <a:latin typeface="Montserrat Medium" panose="00000600000000000000" pitchFamily="2" charset="0"/>
              </a:rPr>
              <a:t> </a:t>
            </a:r>
            <a:r>
              <a:rPr lang="en-US" sz="3200" dirty="0" err="1" smtClean="0">
                <a:latin typeface="Montserrat Medium" panose="00000600000000000000" pitchFamily="2" charset="0"/>
              </a:rPr>
              <a:t>trước</a:t>
            </a:r>
            <a:r>
              <a:rPr lang="en-US" sz="3200" dirty="0" smtClean="0">
                <a:latin typeface="Montserrat Medium" panose="00000600000000000000" pitchFamily="2" charset="0"/>
              </a:rPr>
              <a:t>.</a:t>
            </a:r>
            <a:endParaRPr lang="en-US" sz="3200" dirty="0">
              <a:latin typeface="Montserrat Medium" panose="00000600000000000000" pitchFamily="2" charset="0"/>
            </a:endParaRPr>
          </a:p>
          <a:p>
            <a:pPr>
              <a:lnSpc>
                <a:spcPts val="3216"/>
              </a:lnSpc>
              <a:spcBef>
                <a:spcPct val="0"/>
              </a:spcBef>
            </a:pPr>
            <a:endParaRPr lang="en-US" sz="2297" dirty="0">
              <a:solidFill>
                <a:srgbClr val="4B261F"/>
              </a:solidFill>
              <a:latin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82278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441</Words>
  <Application>Microsoft Office PowerPoint</Application>
  <PresentationFormat>Custom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Montserrat Light</vt:lpstr>
      <vt:lpstr>Calibri</vt:lpstr>
      <vt:lpstr>Montserrat Medium</vt:lpstr>
      <vt:lpstr>Montserrat SemiBold</vt:lpstr>
      <vt:lpstr>Sanchez</vt:lpstr>
      <vt:lpstr>Montserrat Black</vt:lpstr>
      <vt:lpstr>Shadows Into Light Two</vt:lpstr>
      <vt:lpstr>Asap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HĐ1. KHÁM PHÁ VỀ CÁC CÔNG TRÌNH KIẾN TRÚC TIÊU BIỂU TRÊN THẾ GIỚI</dc:title>
  <cp:lastModifiedBy>Admin</cp:lastModifiedBy>
  <cp:revision>32</cp:revision>
  <dcterms:created xsi:type="dcterms:W3CDTF">2006-08-16T00:00:00Z</dcterms:created>
  <dcterms:modified xsi:type="dcterms:W3CDTF">2025-05-25T15:46:10Z</dcterms:modified>
  <dc:identifier>DAF3lnSOfuU</dc:identifier>
</cp:coreProperties>
</file>