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1"/>
  </p:notesMasterIdLst>
  <p:sldIdLst>
    <p:sldId id="327" r:id="rId2"/>
    <p:sldId id="306" r:id="rId3"/>
    <p:sldId id="305" r:id="rId4"/>
    <p:sldId id="326" r:id="rId5"/>
    <p:sldId id="308" r:id="rId6"/>
    <p:sldId id="312" r:id="rId7"/>
    <p:sldId id="313" r:id="rId8"/>
    <p:sldId id="310" r:id="rId9"/>
    <p:sldId id="315" r:id="rId10"/>
    <p:sldId id="307" r:id="rId11"/>
    <p:sldId id="257" r:id="rId12"/>
    <p:sldId id="316" r:id="rId13"/>
    <p:sldId id="325" r:id="rId14"/>
    <p:sldId id="258" r:id="rId15"/>
    <p:sldId id="317" r:id="rId16"/>
    <p:sldId id="318" r:id="rId17"/>
    <p:sldId id="323" r:id="rId18"/>
    <p:sldId id="319" r:id="rId19"/>
    <p:sldId id="321" r:id="rId20"/>
  </p:sldIdLst>
  <p:sldSz cx="9144000" cy="5143500" type="screen16x9"/>
  <p:notesSz cx="6858000" cy="9144000"/>
  <p:embeddedFontLst>
    <p:embeddedFont>
      <p:font typeface="UVN Thay Giao Nang" panose="02090805050506020203" pitchFamily="18" charset="0"/>
      <p:regular r:id="rId22"/>
      <p:italic r:id="rId23"/>
    </p:embeddedFont>
    <p:embeddedFont>
      <p:font typeface="Arial-Rounded" panose="020B0500000000000000" charset="0"/>
      <p:regular r:id="rId24"/>
    </p:embeddedFont>
    <p:embeddedFont>
      <p:font typeface="Catamaran" panose="020B0604020202020204" charset="0"/>
      <p:regular r:id="rId25"/>
      <p:bold r:id="rId26"/>
    </p:embeddedFont>
    <p:embeddedFont>
      <p:font typeface="Arial Rounded MT Bold" panose="020F0704030504030204" pitchFamily="34" charset="0"/>
      <p:regular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Comfortaa" panose="020B060402020202020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Roboto Slab Light" pitchFamily="2" charset="0"/>
      <p:regular r:id="rId38"/>
    </p:embeddedFont>
    <p:embeddedFont>
      <p:font typeface="宋体" panose="02010600030101010101" pitchFamily="2" charset="-122"/>
      <p:regular r:id="rId39"/>
    </p:embeddedFont>
    <p:embeddedFont>
      <p:font typeface="Work Sans" panose="020B0604020202020204" charset="0"/>
      <p:regular r:id="rId40"/>
      <p:bold r:id="rId41"/>
      <p:italic r:id="rId42"/>
      <p:boldItalic r:id="rId43"/>
    </p:embeddedFont>
    <p:embeddedFont>
      <p:font typeface="Vibur" panose="020B0604020202020204" charset="0"/>
      <p:regular r:id="rId44"/>
    </p:embeddedFont>
    <p:embeddedFont>
      <p:font typeface="宋体" panose="02010600030101010101" pitchFamily="2" charset="-122"/>
      <p:regular r:id="rId39"/>
    </p:embeddedFont>
    <p:embeddedFont>
      <p:font typeface="UVN Tin Tuc Hep" panose="020B0506020202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9C50"/>
    <a:srgbClr val="F8F8F0"/>
    <a:srgbClr val="78A85D"/>
    <a:srgbClr val="FF6600"/>
    <a:srgbClr val="F08934"/>
    <a:srgbClr val="FFF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69A5E3-C614-4CB2-9B9A-B228C79A9B36}">
  <a:tblStyle styleId="{BE69A5E3-C614-4CB2-9B9A-B228C79A9B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7" d="100"/>
          <a:sy n="87" d="100"/>
        </p:scale>
        <p:origin x="792" y="60"/>
      </p:cViewPr>
      <p:guideLst>
        <p:guide orient="horz" pos="16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96140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8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0" name="Google Shape;2230;gd768e69cfa_0_3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1" name="Google Shape;2231;gd768e69cfa_0_3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514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1562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039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518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459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3550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717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>
            <a:spLocks noGrp="1"/>
          </p:cNvSpPr>
          <p:nvPr>
            <p:ph type="subTitle" idx="1"/>
          </p:nvPr>
        </p:nvSpPr>
        <p:spPr>
          <a:xfrm>
            <a:off x="872800" y="3903800"/>
            <a:ext cx="26511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2"/>
          </p:nvPr>
        </p:nvSpPr>
        <p:spPr>
          <a:xfrm>
            <a:off x="5620100" y="3903800"/>
            <a:ext cx="2651100" cy="8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56" name="Google Shape;156;p5"/>
          <p:cNvGrpSpPr/>
          <p:nvPr/>
        </p:nvGrpSpPr>
        <p:grpSpPr>
          <a:xfrm flipH="1">
            <a:off x="6927955" y="4"/>
            <a:ext cx="2010058" cy="1281879"/>
            <a:chOff x="7239867" y="1514545"/>
            <a:chExt cx="2525833" cy="1610805"/>
          </a:xfrm>
        </p:grpSpPr>
        <p:grpSp>
          <p:nvGrpSpPr>
            <p:cNvPr id="157" name="Google Shape;157;p5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8" name="Google Shape;158;p5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9" name="Google Shape;159;p5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5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5" name="Google Shape;165;p5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" name="Google Shape;167;p5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5"/>
          <p:cNvGrpSpPr/>
          <p:nvPr/>
        </p:nvGrpSpPr>
        <p:grpSpPr>
          <a:xfrm rot="2398771">
            <a:off x="-128570" y="4514541"/>
            <a:ext cx="1016105" cy="607224"/>
            <a:chOff x="1202177" y="4613417"/>
            <a:chExt cx="528376" cy="315757"/>
          </a:xfrm>
        </p:grpSpPr>
        <p:sp>
          <p:nvSpPr>
            <p:cNvPr id="169" name="Google Shape;169;p5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5"/>
          <p:cNvGrpSpPr/>
          <p:nvPr/>
        </p:nvGrpSpPr>
        <p:grpSpPr>
          <a:xfrm flipH="1">
            <a:off x="186991" y="158430"/>
            <a:ext cx="495544" cy="469263"/>
            <a:chOff x="2736573" y="4286656"/>
            <a:chExt cx="316076" cy="299294"/>
          </a:xfrm>
        </p:grpSpPr>
        <p:sp>
          <p:nvSpPr>
            <p:cNvPr id="176" name="Google Shape;176;p5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3680024">
            <a:off x="8423761" y="4492528"/>
            <a:ext cx="761916" cy="546733"/>
            <a:chOff x="6102329" y="3283426"/>
            <a:chExt cx="654776" cy="469888"/>
          </a:xfrm>
        </p:grpSpPr>
        <p:sp>
          <p:nvSpPr>
            <p:cNvPr id="181" name="Google Shape;181;p5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1">
  <p:cSld name="TITLE_ONLY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8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54" name="Google Shape;754;p18"/>
          <p:cNvGrpSpPr/>
          <p:nvPr/>
        </p:nvGrpSpPr>
        <p:grpSpPr>
          <a:xfrm rot="-2064066" flipH="1">
            <a:off x="-384575" y="3990582"/>
            <a:ext cx="1127055" cy="1010251"/>
            <a:chOff x="6787377" y="436188"/>
            <a:chExt cx="235647" cy="211226"/>
          </a:xfrm>
        </p:grpSpPr>
        <p:sp>
          <p:nvSpPr>
            <p:cNvPr id="755" name="Google Shape;755;p18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8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8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8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8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8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8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8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8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8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8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8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18"/>
          <p:cNvGrpSpPr/>
          <p:nvPr/>
        </p:nvGrpSpPr>
        <p:grpSpPr>
          <a:xfrm rot="8099880">
            <a:off x="15664" y="52764"/>
            <a:ext cx="656126" cy="578423"/>
            <a:chOff x="4508023" y="3764622"/>
            <a:chExt cx="161487" cy="142362"/>
          </a:xfrm>
        </p:grpSpPr>
        <p:sp>
          <p:nvSpPr>
            <p:cNvPr id="768" name="Google Shape;768;p18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8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8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8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8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8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8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8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8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8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" name="Google Shape;778;p18"/>
          <p:cNvGrpSpPr/>
          <p:nvPr/>
        </p:nvGrpSpPr>
        <p:grpSpPr>
          <a:xfrm>
            <a:off x="7113152" y="-180577"/>
            <a:ext cx="2121888" cy="1414590"/>
            <a:chOff x="6655952" y="-180577"/>
            <a:chExt cx="2121888" cy="1414590"/>
          </a:xfrm>
        </p:grpSpPr>
        <p:grpSp>
          <p:nvGrpSpPr>
            <p:cNvPr id="779" name="Google Shape;779;p18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85" name="Google Shape;785;p18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18"/>
          <p:cNvGrpSpPr/>
          <p:nvPr/>
        </p:nvGrpSpPr>
        <p:grpSpPr>
          <a:xfrm>
            <a:off x="8463951" y="3094293"/>
            <a:ext cx="1277992" cy="1010253"/>
            <a:chOff x="855987" y="2204128"/>
            <a:chExt cx="1217483" cy="962421"/>
          </a:xfrm>
        </p:grpSpPr>
        <p:grpSp>
          <p:nvGrpSpPr>
            <p:cNvPr id="787" name="Google Shape;787;p1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788" name="Google Shape;788;p1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1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5" name="Google Shape;795;p18"/>
          <p:cNvGrpSpPr/>
          <p:nvPr/>
        </p:nvGrpSpPr>
        <p:grpSpPr>
          <a:xfrm rot="10800000">
            <a:off x="3577128" y="-256770"/>
            <a:ext cx="1590405" cy="693261"/>
            <a:chOff x="3965010" y="571479"/>
            <a:chExt cx="1651683" cy="719972"/>
          </a:xfrm>
        </p:grpSpPr>
        <p:grpSp>
          <p:nvGrpSpPr>
            <p:cNvPr id="796" name="Google Shape;796;p1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797" name="Google Shape;797;p1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798" name="Google Shape;798;p1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9" name="Google Shape;799;p1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0" name="Google Shape;800;p1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1" name="Google Shape;801;p1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02" name="Google Shape;802;p1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3" name="Google Shape;803;p1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29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3818100" cy="3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○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■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●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○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■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●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○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Char char="■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307" name="Google Shape;1307;p2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08" name="Google Shape;1308;p29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309" name="Google Shape;1309;p29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9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9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9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9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9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9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9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9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9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9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9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9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9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3" name="Google Shape;1323;p29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324" name="Google Shape;1324;p29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9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9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9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9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9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9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9"/>
          <p:cNvGrpSpPr/>
          <p:nvPr/>
        </p:nvGrpSpPr>
        <p:grpSpPr>
          <a:xfrm rot="9492052">
            <a:off x="176999" y="137425"/>
            <a:ext cx="537861" cy="555870"/>
            <a:chOff x="5294267" y="4624350"/>
            <a:chExt cx="383004" cy="395854"/>
          </a:xfrm>
        </p:grpSpPr>
        <p:sp>
          <p:nvSpPr>
            <p:cNvPr id="1332" name="Google Shape;1332;p29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9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9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9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9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9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9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1" name="Google Shape;1341;p29"/>
          <p:cNvGrpSpPr/>
          <p:nvPr/>
        </p:nvGrpSpPr>
        <p:grpSpPr>
          <a:xfrm>
            <a:off x="8484889" y="4502991"/>
            <a:ext cx="604654" cy="578037"/>
            <a:chOff x="122839" y="125316"/>
            <a:chExt cx="604654" cy="578037"/>
          </a:xfrm>
        </p:grpSpPr>
        <p:sp>
          <p:nvSpPr>
            <p:cNvPr id="1342" name="Google Shape;1342;p29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9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9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9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9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9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9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9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9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1" name="Google Shape;1351;p29"/>
          <p:cNvSpPr txBox="1">
            <a:spLocks noGrp="1"/>
          </p:cNvSpPr>
          <p:nvPr>
            <p:ph type="body" idx="2"/>
          </p:nvPr>
        </p:nvSpPr>
        <p:spPr>
          <a:xfrm>
            <a:off x="4628225" y="1861125"/>
            <a:ext cx="4221900" cy="27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●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8" r:id="rId5"/>
    <p:sldLayoutId id="2147483659" r:id="rId6"/>
    <p:sldLayoutId id="2147483664" r:id="rId7"/>
    <p:sldLayoutId id="2147483675" r:id="rId8"/>
    <p:sldLayoutId id="2147483678" r:id="rId9"/>
    <p:sldLayoutId id="2147483679" r:id="rId10"/>
    <p:sldLayoutId id="2147483680" r:id="rId11"/>
    <p:sldLayoutId id="21474836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6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6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81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619517" y="1676814"/>
            <a:ext cx="3697464" cy="10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4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4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14300" y="-304694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02899" y="1735801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485">
              <a:lnSpc>
                <a:spcPct val="150000"/>
              </a:lnSpc>
            </a:pPr>
            <a:r>
              <a:rPr lang="en-US" sz="159832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485">
              <a:lnSpc>
                <a:spcPct val="150000"/>
              </a:lnSpc>
            </a:pPr>
            <a:r>
              <a:rPr lang="en-US" sz="159832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7314" y="2723339"/>
            <a:ext cx="5953260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9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77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DF2DC04-6196-4D76-A3B1-7C340CE7134A}"/>
              </a:ext>
            </a:extLst>
          </p:cNvPr>
          <p:cNvSpPr txBox="1"/>
          <p:nvPr/>
        </p:nvSpPr>
        <p:spPr>
          <a:xfrm>
            <a:off x="3200399" y="1699593"/>
            <a:ext cx="26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giãn</a:t>
            </a:r>
            <a:endParaRPr lang="en-US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4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1464"/>
            <a:ext cx="2242457" cy="993926"/>
          </a:xfrm>
          <a:prstGeom prst="rect">
            <a:avLst/>
          </a:prstGeom>
          <a:solidFill>
            <a:srgbClr val="F8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7714" y="241793"/>
            <a:ext cx="413657" cy="41365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7571" y="162929"/>
            <a:ext cx="6883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Tìm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tiếng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cùng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vần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với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tiếng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trắng</a:t>
            </a:r>
            <a:r>
              <a:rPr lang="en-US" sz="2400" b="1" i="1" dirty="0">
                <a:latin typeface="+mj-lt"/>
              </a:rPr>
              <a:t>, </a:t>
            </a:r>
            <a:r>
              <a:rPr lang="en-US" sz="2400" b="1" i="1" dirty="0" err="1">
                <a:latin typeface="+mj-lt"/>
              </a:rPr>
              <a:t>vườn</a:t>
            </a:r>
            <a:r>
              <a:rPr lang="en-US" sz="2400" b="1" i="1" dirty="0">
                <a:latin typeface="+mj-lt"/>
              </a:rPr>
              <a:t>, </a:t>
            </a:r>
            <a:r>
              <a:rPr lang="en-US" sz="2400" b="1" i="1" dirty="0" err="1">
                <a:latin typeface="+mj-lt"/>
              </a:rPr>
              <a:t>thơm</a:t>
            </a:r>
            <a:endParaRPr lang="en-US" sz="2400" b="1" dirty="0">
              <a:latin typeface="+mj-lt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1643743" y="1491343"/>
            <a:ext cx="1632857" cy="1393371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Trắng</a:t>
            </a:r>
            <a:endParaRPr lang="en-US" sz="28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8-Point Star 6"/>
          <p:cNvSpPr/>
          <p:nvPr/>
        </p:nvSpPr>
        <p:spPr>
          <a:xfrm>
            <a:off x="5421086" y="1491343"/>
            <a:ext cx="1632857" cy="1393371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Nắng</a:t>
            </a:r>
            <a:endParaRPr lang="en-US" sz="28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Wave 2"/>
          <p:cNvSpPr/>
          <p:nvPr/>
        </p:nvSpPr>
        <p:spPr>
          <a:xfrm>
            <a:off x="3940629" y="2041070"/>
            <a:ext cx="1099457" cy="293915"/>
          </a:xfrm>
          <a:prstGeom prst="wav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3999" y="3382129"/>
            <a:ext cx="6858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Bằng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nặng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thắng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thẳng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băng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gắng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hằng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phẳng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trăng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căng</a:t>
            </a:r>
            <a:r>
              <a:rPr lang="en-US" sz="2400" dirty="0">
                <a:solidFill>
                  <a:srgbClr val="C00000"/>
                </a:solidFill>
              </a:rPr>
              <a:t>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242457" cy="993926"/>
          </a:xfrm>
          <a:prstGeom prst="rect">
            <a:avLst/>
          </a:prstGeom>
          <a:solidFill>
            <a:srgbClr val="F8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28600" y="231263"/>
            <a:ext cx="413657" cy="41365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7571" y="162929"/>
            <a:ext cx="6883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Tìm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tiếng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cùng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vần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với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mỗi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tiếng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i="1" dirty="0" err="1">
                <a:latin typeface="+mj-lt"/>
              </a:rPr>
              <a:t>trắng</a:t>
            </a:r>
            <a:r>
              <a:rPr lang="en-US" sz="2400" b="1" i="1" dirty="0">
                <a:latin typeface="+mj-lt"/>
              </a:rPr>
              <a:t>, </a:t>
            </a:r>
            <a:r>
              <a:rPr lang="en-US" sz="2400" b="1" i="1" dirty="0" err="1">
                <a:latin typeface="+mj-lt"/>
              </a:rPr>
              <a:t>vườn</a:t>
            </a:r>
            <a:r>
              <a:rPr lang="en-US" sz="2400" b="1" i="1" dirty="0">
                <a:latin typeface="+mj-lt"/>
              </a:rPr>
              <a:t>, </a:t>
            </a:r>
            <a:r>
              <a:rPr lang="en-US" sz="2400" b="1" i="1" dirty="0" err="1">
                <a:latin typeface="+mj-lt"/>
              </a:rPr>
              <a:t>thơm</a:t>
            </a:r>
            <a:endParaRPr lang="en-US" sz="2400" b="1" dirty="0">
              <a:latin typeface="+mj-lt"/>
            </a:endParaRPr>
          </a:p>
        </p:txBody>
      </p:sp>
      <p:sp>
        <p:nvSpPr>
          <p:cNvPr id="2" name="8-Point Star 1"/>
          <p:cNvSpPr/>
          <p:nvPr/>
        </p:nvSpPr>
        <p:spPr>
          <a:xfrm>
            <a:off x="947057" y="1178379"/>
            <a:ext cx="1632857" cy="1393371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Vườn</a:t>
            </a:r>
            <a:endParaRPr lang="en-US" sz="28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Wave 2"/>
          <p:cNvSpPr/>
          <p:nvPr/>
        </p:nvSpPr>
        <p:spPr>
          <a:xfrm>
            <a:off x="3243943" y="1728106"/>
            <a:ext cx="1099457" cy="293915"/>
          </a:xfrm>
          <a:prstGeom prst="wav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8-Point Star 8"/>
          <p:cNvSpPr/>
          <p:nvPr/>
        </p:nvSpPr>
        <p:spPr>
          <a:xfrm>
            <a:off x="947057" y="2973915"/>
            <a:ext cx="1632857" cy="1393371"/>
          </a:xfrm>
          <a:prstGeom prst="star8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Thơm</a:t>
            </a:r>
            <a:endParaRPr lang="en-US" sz="28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Wave 9"/>
          <p:cNvSpPr/>
          <p:nvPr/>
        </p:nvSpPr>
        <p:spPr>
          <a:xfrm>
            <a:off x="3243943" y="3523642"/>
            <a:ext cx="1099457" cy="293915"/>
          </a:xfrm>
          <a:prstGeom prst="wav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10100" y="1521120"/>
            <a:ext cx="4295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Mượn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,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sườn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,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vươn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,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lượn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vượn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,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trườn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lườn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ưỡn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,…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0099" y="3255100"/>
            <a:ext cx="4295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6B9C50"/>
                </a:solidFill>
                <a:latin typeface="arial" panose="020B0604020202020204" pitchFamily="34" charset="0"/>
              </a:rPr>
              <a:t>Rơm</a:t>
            </a:r>
            <a:r>
              <a:rPr lang="en-US" sz="2400" dirty="0">
                <a:solidFill>
                  <a:srgbClr val="6B9C50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B9C50"/>
                </a:solidFill>
                <a:latin typeface="arial" panose="020B0604020202020204" pitchFamily="34" charset="0"/>
              </a:rPr>
              <a:t>bơm</a:t>
            </a:r>
            <a:r>
              <a:rPr lang="en-US" sz="2400" dirty="0">
                <a:solidFill>
                  <a:srgbClr val="6B9C50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B9C50"/>
                </a:solidFill>
                <a:latin typeface="arial" panose="020B0604020202020204" pitchFamily="34" charset="0"/>
              </a:rPr>
              <a:t>bờm</a:t>
            </a:r>
            <a:r>
              <a:rPr lang="en-US" sz="2400" dirty="0">
                <a:solidFill>
                  <a:srgbClr val="6B9C50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B9C50"/>
                </a:solidFill>
                <a:latin typeface="arial" panose="020B0604020202020204" pitchFamily="34" charset="0"/>
              </a:rPr>
              <a:t>rởm</a:t>
            </a:r>
            <a:r>
              <a:rPr lang="en-US" sz="2400" dirty="0">
                <a:solidFill>
                  <a:srgbClr val="6B9C50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B9C50"/>
                </a:solidFill>
                <a:latin typeface="arial" panose="020B0604020202020204" pitchFamily="34" charset="0"/>
              </a:rPr>
              <a:t>cơm</a:t>
            </a:r>
            <a:r>
              <a:rPr lang="en-US" sz="2400" dirty="0">
                <a:solidFill>
                  <a:srgbClr val="6B9C50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B9C50"/>
                </a:solidFill>
                <a:latin typeface="arial" panose="020B0604020202020204" pitchFamily="34" charset="0"/>
              </a:rPr>
              <a:t>chờm</a:t>
            </a:r>
            <a:r>
              <a:rPr lang="en-US" sz="2400" dirty="0">
                <a:solidFill>
                  <a:srgbClr val="6B9C50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B9C50"/>
                </a:solidFill>
                <a:latin typeface="arial" panose="020B0604020202020204" pitchFamily="34" charset="0"/>
              </a:rPr>
              <a:t>sớm</a:t>
            </a:r>
            <a:r>
              <a:rPr lang="en-US" sz="2400" dirty="0">
                <a:solidFill>
                  <a:srgbClr val="6B9C50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B9C50"/>
                </a:solidFill>
                <a:latin typeface="arial" panose="020B0604020202020204" pitchFamily="34" charset="0"/>
              </a:rPr>
              <a:t>lởm</a:t>
            </a:r>
            <a:r>
              <a:rPr lang="en-US" sz="2400" dirty="0">
                <a:solidFill>
                  <a:srgbClr val="6B9C50"/>
                </a:solidFill>
                <a:latin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B9C50"/>
                </a:solidFill>
                <a:latin typeface="arial" panose="020B0604020202020204" pitchFamily="34" charset="0"/>
              </a:rPr>
              <a:t>mớm</a:t>
            </a:r>
            <a:r>
              <a:rPr lang="en-US" sz="2400" dirty="0">
                <a:solidFill>
                  <a:srgbClr val="6B9C50"/>
                </a:solidFill>
                <a:latin typeface="arial" panose="020B0604020202020204" pitchFamily="34" charset="0"/>
              </a:rPr>
              <a:t>,…</a:t>
            </a:r>
            <a:endParaRPr lang="en-US" sz="2400" dirty="0">
              <a:solidFill>
                <a:srgbClr val="6B9C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28600" y="263921"/>
            <a:ext cx="413657" cy="41365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1114" y="229464"/>
            <a:ext cx="6883963" cy="461665"/>
          </a:xfrm>
          <a:prstGeom prst="rect">
            <a:avLst/>
          </a:prstGeom>
          <a:solidFill>
            <a:srgbClr val="F8F8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Trả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lời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hỏi</a:t>
            </a:r>
            <a:endParaRPr lang="en-US" sz="2400" b="1" dirty="0">
              <a:latin typeface="+mj-lt"/>
            </a:endParaRPr>
          </a:p>
        </p:txBody>
      </p:sp>
      <p:grpSp>
        <p:nvGrpSpPr>
          <p:cNvPr id="4" name="Google Shape;1627;p39"/>
          <p:cNvGrpSpPr/>
          <p:nvPr/>
        </p:nvGrpSpPr>
        <p:grpSpPr>
          <a:xfrm>
            <a:off x="1062107" y="1133555"/>
            <a:ext cx="648601" cy="659590"/>
            <a:chOff x="451814" y="2209625"/>
            <a:chExt cx="873890" cy="888696"/>
          </a:xfrm>
        </p:grpSpPr>
        <p:sp>
          <p:nvSpPr>
            <p:cNvPr id="5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6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7" name="Rectangle 6"/>
          <p:cNvSpPr/>
          <p:nvPr/>
        </p:nvSpPr>
        <p:spPr>
          <a:xfrm>
            <a:off x="1825907" y="1261802"/>
            <a:ext cx="6913054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chích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choè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hót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nữa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Google Shape;1661;p39"/>
          <p:cNvSpPr txBox="1">
            <a:spLocks/>
          </p:cNvSpPr>
          <p:nvPr/>
        </p:nvSpPr>
        <p:spPr>
          <a:xfrm>
            <a:off x="921213" y="120323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dirty="0"/>
              <a:t>a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69249" y="2045816"/>
            <a:ext cx="711411" cy="696759"/>
            <a:chOff x="4216295" y="1275938"/>
            <a:chExt cx="711411" cy="696759"/>
          </a:xfrm>
        </p:grpSpPr>
        <p:sp>
          <p:nvSpPr>
            <p:cNvPr id="10" name="Google Shape;1631;p39"/>
            <p:cNvSpPr/>
            <p:nvPr/>
          </p:nvSpPr>
          <p:spPr>
            <a:xfrm>
              <a:off x="4293390" y="1275938"/>
              <a:ext cx="634316" cy="65053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1" name="Google Shape;1632;p39"/>
            <p:cNvSpPr/>
            <p:nvPr/>
          </p:nvSpPr>
          <p:spPr>
            <a:xfrm>
              <a:off x="4216295" y="1322164"/>
              <a:ext cx="634316" cy="65053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2" name="Google Shape;1662;p39"/>
          <p:cNvSpPr txBox="1">
            <a:spLocks/>
          </p:cNvSpPr>
          <p:nvPr/>
        </p:nvSpPr>
        <p:spPr>
          <a:xfrm>
            <a:off x="946907" y="2174864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/>
              <a:t>b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1825907" y="2130631"/>
            <a:ext cx="5069180" cy="48090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9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lúc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bà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ngủ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</p:txBody>
      </p:sp>
      <p:grpSp>
        <p:nvGrpSpPr>
          <p:cNvPr id="14" name="Google Shape;1639;p39"/>
          <p:cNvGrpSpPr/>
          <p:nvPr/>
        </p:nvGrpSpPr>
        <p:grpSpPr>
          <a:xfrm>
            <a:off x="1062107" y="3027961"/>
            <a:ext cx="648601" cy="659590"/>
            <a:chOff x="451814" y="2209625"/>
            <a:chExt cx="873890" cy="888696"/>
          </a:xfrm>
        </p:grpSpPr>
        <p:sp>
          <p:nvSpPr>
            <p:cNvPr id="15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1663;p39"/>
          <p:cNvSpPr txBox="1">
            <a:spLocks/>
          </p:cNvSpPr>
          <p:nvPr/>
        </p:nvSpPr>
        <p:spPr>
          <a:xfrm>
            <a:off x="946908" y="305016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/>
              <a:t>c</a:t>
            </a:r>
            <a:endParaRPr lang="en-US" sz="3200" dirty="0"/>
          </a:p>
        </p:txBody>
      </p:sp>
      <p:sp>
        <p:nvSpPr>
          <p:cNvPr id="18" name="Rectangle 17"/>
          <p:cNvSpPr/>
          <p:nvPr/>
        </p:nvSpPr>
        <p:spPr>
          <a:xfrm>
            <a:off x="1825907" y="3127370"/>
            <a:ext cx="5365571" cy="48090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nghĩ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? 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1062107" y="1133555"/>
            <a:ext cx="648601" cy="659590"/>
            <a:chOff x="451814" y="2209625"/>
            <a:chExt cx="873890" cy="88869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946908" y="1133555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</a:t>
            </a:r>
            <a:endParaRPr sz="3200" dirty="0"/>
          </a:p>
        </p:txBody>
      </p:sp>
      <p:sp>
        <p:nvSpPr>
          <p:cNvPr id="41" name="Oval 40"/>
          <p:cNvSpPr/>
          <p:nvPr/>
        </p:nvSpPr>
        <p:spPr>
          <a:xfrm>
            <a:off x="228600" y="263921"/>
            <a:ext cx="413657" cy="41365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0518" y="215914"/>
            <a:ext cx="6883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Trả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lời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hỏi</a:t>
            </a:r>
            <a:endParaRPr lang="en-US" sz="2400" b="1" dirty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25907" y="1261802"/>
            <a:ext cx="6913054" cy="46166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chích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choè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hót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nữa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8600" y="1885275"/>
            <a:ext cx="9015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choè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515843" y="2554554"/>
            <a:ext cx="4033622" cy="2425214"/>
            <a:chOff x="2555189" y="2609850"/>
            <a:chExt cx="4033622" cy="242521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/>
            <a:srcRect b="8410"/>
            <a:stretch/>
          </p:blipFill>
          <p:spPr>
            <a:xfrm>
              <a:off x="2555189" y="2609850"/>
              <a:ext cx="4033622" cy="2425214"/>
            </a:xfrm>
            <a:prstGeom prst="rect">
              <a:avLst/>
            </a:prstGeom>
          </p:spPr>
        </p:pic>
        <p:sp>
          <p:nvSpPr>
            <p:cNvPr id="28" name="Rounded Rectangle 27"/>
            <p:cNvSpPr/>
            <p:nvPr/>
          </p:nvSpPr>
          <p:spPr>
            <a:xfrm>
              <a:off x="5699917" y="2609850"/>
              <a:ext cx="888894" cy="340179"/>
            </a:xfrm>
            <a:prstGeom prst="roundRect">
              <a:avLst/>
            </a:prstGeom>
            <a:solidFill>
              <a:srgbClr val="78A8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533714" y="922282"/>
            <a:ext cx="711411" cy="696759"/>
            <a:chOff x="4216295" y="1275938"/>
            <a:chExt cx="711411" cy="696759"/>
          </a:xfrm>
        </p:grpSpPr>
        <p:sp>
          <p:nvSpPr>
            <p:cNvPr id="1631" name="Google Shape;1631;p39"/>
            <p:cNvSpPr/>
            <p:nvPr/>
          </p:nvSpPr>
          <p:spPr>
            <a:xfrm>
              <a:off x="4293390" y="1275938"/>
              <a:ext cx="634316" cy="65053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4216295" y="1322164"/>
              <a:ext cx="634316" cy="65053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1411372" y="1051330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b</a:t>
            </a:r>
            <a:endParaRPr sz="2800" dirty="0"/>
          </a:p>
        </p:txBody>
      </p:sp>
      <p:sp>
        <p:nvSpPr>
          <p:cNvPr id="41" name="Oval 40"/>
          <p:cNvSpPr/>
          <p:nvPr/>
        </p:nvSpPr>
        <p:spPr>
          <a:xfrm>
            <a:off x="228600" y="263921"/>
            <a:ext cx="413657" cy="41365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0518" y="215914"/>
            <a:ext cx="2771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Trả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lời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hỏi</a:t>
            </a:r>
            <a:endParaRPr lang="en-US" sz="2400" b="1" dirty="0"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90372" y="1007097"/>
            <a:ext cx="5069180" cy="48090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9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lúc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bà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ngủ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?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02652" y="1619041"/>
            <a:ext cx="5538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Phạm Hoan: QUẠT CHO BÀ NGỦ - Thạch Quỳ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4"/>
          <a:stretch/>
        </p:blipFill>
        <p:spPr bwMode="auto">
          <a:xfrm>
            <a:off x="2168029" y="2211749"/>
            <a:ext cx="4694455" cy="271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32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" name="Google Shape;1639;p39"/>
          <p:cNvGrpSpPr/>
          <p:nvPr/>
        </p:nvGrpSpPr>
        <p:grpSpPr>
          <a:xfrm>
            <a:off x="1676177" y="1116495"/>
            <a:ext cx="648601" cy="659590"/>
            <a:chOff x="451814" y="2209625"/>
            <a:chExt cx="873890" cy="888696"/>
          </a:xfrm>
        </p:grpSpPr>
        <p:sp>
          <p:nvSpPr>
            <p:cNvPr id="1640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1560978" y="1138696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c</a:t>
            </a:r>
            <a:endParaRPr sz="3200" dirty="0"/>
          </a:p>
        </p:txBody>
      </p:sp>
      <p:sp>
        <p:nvSpPr>
          <p:cNvPr id="41" name="Oval 40"/>
          <p:cNvSpPr/>
          <p:nvPr/>
        </p:nvSpPr>
        <p:spPr>
          <a:xfrm>
            <a:off x="228600" y="263921"/>
            <a:ext cx="413657" cy="41365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0519" y="215914"/>
            <a:ext cx="327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Trả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lời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câu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hỏi</a:t>
            </a:r>
            <a:endParaRPr lang="en-US" sz="2400" b="1" dirty="0"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439977" y="1215904"/>
            <a:ext cx="5365571" cy="48090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  <a:prstDash val="dashDot"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nghĩ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bạn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nhỏ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</a:rPr>
              <a:t>thơ</a:t>
            </a:r>
            <a:r>
              <a:rPr lang="en-US" sz="2400" dirty="0">
                <a:latin typeface="+mn-lt"/>
                <a:ea typeface="Times New Roman" panose="02020603050405020304" pitchFamily="18" charset="0"/>
              </a:rPr>
              <a:t>? </a:t>
            </a:r>
            <a:endParaRPr lang="en-US" sz="2000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3076" name="Picture 4" descr="Menjaga Warga Tua Untuk Memberi Nenek Itu Kembali gambar unduh gratis_imej  611388156_Format PSD_my.lovepik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t="13249" r="9985" b="15441"/>
          <a:stretch/>
        </p:blipFill>
        <p:spPr bwMode="auto">
          <a:xfrm>
            <a:off x="5497284" y="1960781"/>
            <a:ext cx="2960915" cy="256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102" t="8689" r="212" b="11110"/>
          <a:stretch/>
        </p:blipFill>
        <p:spPr>
          <a:xfrm>
            <a:off x="387643" y="2145321"/>
            <a:ext cx="2376663" cy="21989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3580" t="11064" r="19987" b="10079"/>
          <a:stretch/>
        </p:blipFill>
        <p:spPr>
          <a:xfrm>
            <a:off x="3156857" y="2647950"/>
            <a:ext cx="1730829" cy="2253343"/>
          </a:xfrm>
          <a:prstGeom prst="rect">
            <a:avLst/>
          </a:prstGeom>
        </p:spPr>
      </p:pic>
      <p:sp>
        <p:nvSpPr>
          <p:cNvPr id="9" name="Bent Arrow 8"/>
          <p:cNvSpPr/>
          <p:nvPr/>
        </p:nvSpPr>
        <p:spPr>
          <a:xfrm rot="21061732" flipV="1">
            <a:off x="1332505" y="4381981"/>
            <a:ext cx="1687457" cy="293593"/>
          </a:xfrm>
          <a:prstGeom prst="bentArrow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20359116">
            <a:off x="4863766" y="2052885"/>
            <a:ext cx="1670958" cy="502629"/>
          </a:xfrm>
          <a:prstGeom prst="curvedDownArrow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5281" y="1729948"/>
            <a:ext cx="3045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FF0000"/>
                </a:solidFill>
              </a:rPr>
              <a:t>Ngoan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ngoãn</a:t>
            </a:r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 err="1">
                <a:solidFill>
                  <a:srgbClr val="FF0000"/>
                </a:solidFill>
              </a:rPr>
              <a:t>Hiếu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dirty="0" err="1">
                <a:solidFill>
                  <a:srgbClr val="FF0000"/>
                </a:solidFill>
              </a:rPr>
              <a:t>thảo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0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9" grpId="0" animBg="1"/>
      <p:bldP spid="10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2258"/>
            <a:ext cx="2242457" cy="993926"/>
          </a:xfrm>
          <a:prstGeom prst="rect">
            <a:avLst/>
          </a:prstGeom>
          <a:solidFill>
            <a:srgbClr val="F8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83029" y="692756"/>
            <a:ext cx="413657" cy="41365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8581" y="677154"/>
            <a:ext cx="6276338" cy="461665"/>
          </a:xfrm>
          <a:prstGeom prst="rect">
            <a:avLst/>
          </a:prstGeom>
          <a:solidFill>
            <a:srgbClr val="F8F8F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Học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thuộc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lòng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khổ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thơ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thứ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hai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và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thứ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ba</a:t>
            </a:r>
            <a:endParaRPr lang="en-US" sz="2400" b="1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4152" y="1732178"/>
            <a:ext cx="32086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inherit"/>
              </a:rPr>
              <a:t>Bàn tay bé nhỏ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Vẫy quạt thật đều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Ngấn nắng thiu thiu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Đậu trên tường trắng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.</a:t>
            </a:r>
            <a:endParaRPr lang="vi-VN" sz="2400" dirty="0">
              <a:solidFill>
                <a:schemeClr val="tx1"/>
              </a:solidFill>
              <a:latin typeface="inheri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61162" y="1732178"/>
            <a:ext cx="28112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inherit"/>
              </a:rPr>
              <a:t>Căn nhà đã vắng</a:t>
            </a:r>
            <a:br>
              <a:rPr lang="vi-VN" sz="2400" dirty="0">
                <a:solidFill>
                  <a:schemeClr val="accent5">
                    <a:lumMod val="50000"/>
                  </a:schemeClr>
                </a:solidFill>
                <a:latin typeface="inherit"/>
              </a:rPr>
            </a:b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inherit"/>
              </a:rPr>
              <a:t>Cốc chén lặng im</a:t>
            </a:r>
            <a:br>
              <a:rPr lang="vi-VN" sz="2400" dirty="0">
                <a:solidFill>
                  <a:schemeClr val="accent5">
                    <a:lumMod val="50000"/>
                  </a:schemeClr>
                </a:solidFill>
                <a:latin typeface="inherit"/>
              </a:rPr>
            </a:b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inherit"/>
              </a:rPr>
              <a:t>Đôi mắt lim dim</a:t>
            </a:r>
            <a:br>
              <a:rPr lang="vi-VN" sz="2400" dirty="0">
                <a:solidFill>
                  <a:schemeClr val="accent5">
                    <a:lumMod val="50000"/>
                  </a:schemeClr>
                </a:solidFill>
                <a:latin typeface="inherit"/>
              </a:rPr>
            </a:b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inherit"/>
              </a:rPr>
              <a:t>Ngủ ngon bà nhé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inherit"/>
              </a:rPr>
              <a:t>.</a:t>
            </a:r>
            <a:endParaRPr lang="vi-VN" sz="2400" dirty="0">
              <a:solidFill>
                <a:schemeClr val="accent5">
                  <a:lumMod val="50000"/>
                </a:schemeClr>
              </a:solidFill>
              <a:latin typeface="inheri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0420" y="1760802"/>
            <a:ext cx="74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(3)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921" y="176396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(2)</a:t>
            </a:r>
          </a:p>
        </p:txBody>
      </p:sp>
      <p:sp>
        <p:nvSpPr>
          <p:cNvPr id="10" name="Smiley Face 9"/>
          <p:cNvSpPr/>
          <p:nvPr/>
        </p:nvSpPr>
        <p:spPr>
          <a:xfrm>
            <a:off x="1076601" y="1768222"/>
            <a:ext cx="610520" cy="55407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068711" y="2302834"/>
            <a:ext cx="610520" cy="55407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/>
          <p:cNvSpPr/>
          <p:nvPr/>
        </p:nvSpPr>
        <p:spPr>
          <a:xfrm>
            <a:off x="1131949" y="2870804"/>
            <a:ext cx="610520" cy="55407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/>
          <p:cNvSpPr/>
          <p:nvPr/>
        </p:nvSpPr>
        <p:spPr>
          <a:xfrm>
            <a:off x="1068711" y="3460911"/>
            <a:ext cx="610520" cy="55407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4982769" y="3470102"/>
            <a:ext cx="610520" cy="55407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4956428" y="2872075"/>
            <a:ext cx="610520" cy="55407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miley Face 15"/>
          <p:cNvSpPr/>
          <p:nvPr/>
        </p:nvSpPr>
        <p:spPr>
          <a:xfrm>
            <a:off x="4982769" y="2313216"/>
            <a:ext cx="610520" cy="55407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miley Face 16"/>
          <p:cNvSpPr/>
          <p:nvPr/>
        </p:nvSpPr>
        <p:spPr>
          <a:xfrm>
            <a:off x="4982769" y="1795985"/>
            <a:ext cx="610520" cy="554074"/>
          </a:xfrm>
          <a:prstGeom prst="smileyFac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/>
          <p:cNvSpPr/>
          <p:nvPr/>
        </p:nvSpPr>
        <p:spPr>
          <a:xfrm>
            <a:off x="5710825" y="1874738"/>
            <a:ext cx="951232" cy="43417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/>
          <p:cNvSpPr/>
          <p:nvPr/>
        </p:nvSpPr>
        <p:spPr>
          <a:xfrm>
            <a:off x="5710824" y="2422735"/>
            <a:ext cx="1310461" cy="43417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5675804" y="2988913"/>
            <a:ext cx="888282" cy="43417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/>
          <p:cNvSpPr/>
          <p:nvPr/>
        </p:nvSpPr>
        <p:spPr>
          <a:xfrm>
            <a:off x="5702145" y="3558226"/>
            <a:ext cx="1046998" cy="43417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/>
          <p:cNvSpPr/>
          <p:nvPr/>
        </p:nvSpPr>
        <p:spPr>
          <a:xfrm>
            <a:off x="1770343" y="3558227"/>
            <a:ext cx="1333312" cy="43417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/>
          <p:cNvSpPr/>
          <p:nvPr/>
        </p:nvSpPr>
        <p:spPr>
          <a:xfrm>
            <a:off x="1881344" y="2988914"/>
            <a:ext cx="1222311" cy="43417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1770342" y="2428116"/>
            <a:ext cx="1033315" cy="43417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/>
          <p:cNvSpPr/>
          <p:nvPr/>
        </p:nvSpPr>
        <p:spPr>
          <a:xfrm>
            <a:off x="1708728" y="1867318"/>
            <a:ext cx="783772" cy="434173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art 27"/>
          <p:cNvSpPr/>
          <p:nvPr/>
        </p:nvSpPr>
        <p:spPr>
          <a:xfrm>
            <a:off x="2603877" y="1904125"/>
            <a:ext cx="563785" cy="422218"/>
          </a:xfrm>
          <a:prstGeom prst="hear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art 28"/>
          <p:cNvSpPr/>
          <p:nvPr/>
        </p:nvSpPr>
        <p:spPr>
          <a:xfrm>
            <a:off x="3239197" y="3558226"/>
            <a:ext cx="765922" cy="422218"/>
          </a:xfrm>
          <a:prstGeom prst="hear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art 29"/>
          <p:cNvSpPr/>
          <p:nvPr/>
        </p:nvSpPr>
        <p:spPr>
          <a:xfrm>
            <a:off x="6857999" y="3526839"/>
            <a:ext cx="563785" cy="422218"/>
          </a:xfrm>
          <a:prstGeom prst="hear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art 30"/>
          <p:cNvSpPr/>
          <p:nvPr/>
        </p:nvSpPr>
        <p:spPr>
          <a:xfrm>
            <a:off x="6658139" y="3016857"/>
            <a:ext cx="563785" cy="422218"/>
          </a:xfrm>
          <a:prstGeom prst="hear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art 31"/>
          <p:cNvSpPr/>
          <p:nvPr/>
        </p:nvSpPr>
        <p:spPr>
          <a:xfrm>
            <a:off x="6985490" y="2426655"/>
            <a:ext cx="563785" cy="422218"/>
          </a:xfrm>
          <a:prstGeom prst="hear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art 32"/>
          <p:cNvSpPr/>
          <p:nvPr/>
        </p:nvSpPr>
        <p:spPr>
          <a:xfrm>
            <a:off x="6739392" y="1904125"/>
            <a:ext cx="671055" cy="422218"/>
          </a:xfrm>
          <a:prstGeom prst="hear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Heart 33"/>
          <p:cNvSpPr/>
          <p:nvPr/>
        </p:nvSpPr>
        <p:spPr>
          <a:xfrm>
            <a:off x="2967545" y="2436841"/>
            <a:ext cx="563785" cy="422218"/>
          </a:xfrm>
          <a:prstGeom prst="hear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Heart 34"/>
          <p:cNvSpPr/>
          <p:nvPr/>
        </p:nvSpPr>
        <p:spPr>
          <a:xfrm>
            <a:off x="3212511" y="3000868"/>
            <a:ext cx="563785" cy="422218"/>
          </a:xfrm>
          <a:prstGeom prst="hear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2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242457" cy="993926"/>
          </a:xfrm>
          <a:prstGeom prst="rect">
            <a:avLst/>
          </a:prstGeom>
          <a:solidFill>
            <a:srgbClr val="F8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28600" y="263921"/>
            <a:ext cx="413657" cy="41365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518" y="215914"/>
            <a:ext cx="6777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Hát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một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bài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hát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về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tình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cảm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bà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cháu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907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73;p48"/>
          <p:cNvSpPr txBox="1">
            <a:spLocks noGrp="1"/>
          </p:cNvSpPr>
          <p:nvPr>
            <p:ph type="title"/>
          </p:nvPr>
        </p:nvSpPr>
        <p:spPr>
          <a:xfrm>
            <a:off x="1660582" y="1464531"/>
            <a:ext cx="5822835" cy="142542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0000"/>
                </a:solidFill>
                <a:latin typeface="UVN Thay Giao Nang" panose="02090805050506020203" pitchFamily="18" charset="0"/>
              </a:rPr>
              <a:t>Trân trọng cảm ơn các thầy cô đã đến dự tiết học của </a:t>
            </a:r>
            <a:r>
              <a:rPr lang="en" sz="3600">
                <a:solidFill>
                  <a:srgbClr val="FF0000"/>
                </a:solidFill>
                <a:latin typeface="UVN Thay Giao Nang" panose="02090805050506020203" pitchFamily="18" charset="0"/>
              </a:rPr>
              <a:t>lớp 1A3!</a:t>
            </a:r>
            <a:endParaRPr sz="3600" dirty="0">
              <a:solidFill>
                <a:srgbClr val="FF0000"/>
              </a:solidFill>
              <a:latin typeface="UVN Thay Giao Nang" panose="020908050505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22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85185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Cả Nhà Thương Nhau _ Nhạc Thiếu Nhi Hay _ Voi T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409" end="117954.35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73629" y="457200"/>
            <a:ext cx="6596743" cy="3429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CẢ NHÀ THƯƠNG NHAU</a:t>
            </a:r>
          </a:p>
          <a:p>
            <a:pPr algn="ctr">
              <a:lnSpc>
                <a:spcPct val="200000"/>
              </a:lnSpc>
            </a:pP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: </a:t>
            </a:r>
            <a:r>
              <a:rPr lang="en-US" sz="3200" dirty="0" err="1"/>
              <a:t>Phan</a:t>
            </a:r>
            <a:r>
              <a:rPr lang="en-US" sz="3200" dirty="0"/>
              <a:t> </a:t>
            </a:r>
            <a:r>
              <a:rPr lang="en-US" sz="3200" dirty="0" err="1"/>
              <a:t>Văn</a:t>
            </a:r>
            <a:r>
              <a:rPr lang="en-US" sz="3200" dirty="0"/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125909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xmlns="" id="{1A58A433-AB59-316E-D64F-B828BAC9D3A3}"/>
              </a:ext>
            </a:extLst>
          </p:cNvPr>
          <p:cNvSpPr/>
          <p:nvPr/>
        </p:nvSpPr>
        <p:spPr>
          <a:xfrm>
            <a:off x="1310514" y="2106889"/>
            <a:ext cx="990600" cy="993351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B1F40B-C543-413D-92C8-74B5CA809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6" b="43986"/>
          <a:stretch/>
        </p:blipFill>
        <p:spPr bwMode="auto">
          <a:xfrm>
            <a:off x="0" y="0"/>
            <a:ext cx="9151144" cy="203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04CD364-36D9-C766-BA43-CCE288ECBA6A}"/>
              </a:ext>
            </a:extLst>
          </p:cNvPr>
          <p:cNvGrpSpPr/>
          <p:nvPr/>
        </p:nvGrpSpPr>
        <p:grpSpPr>
          <a:xfrm>
            <a:off x="2400655" y="2152115"/>
            <a:ext cx="5446164" cy="975143"/>
            <a:chOff x="9566064" y="964372"/>
            <a:chExt cx="5446164" cy="69825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xmlns="" id="{E9104D5F-C9E0-DA12-2111-1F63D8814023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xmlns="" id="{3B00B4E1-4ABD-E2DF-4E1B-23341892C79C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xmlns="" id="{7EA754F4-92FA-CE12-5A16-159C2AE9D4CB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DB9741-DC08-327E-3899-2826A66A4FAD}"/>
              </a:ext>
            </a:extLst>
          </p:cNvPr>
          <p:cNvSpPr txBox="1"/>
          <p:nvPr/>
        </p:nvSpPr>
        <p:spPr>
          <a:xfrm>
            <a:off x="1337216" y="2216232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24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D29CDA-F118-721D-FC4E-9F3855ACE15B}"/>
              </a:ext>
            </a:extLst>
          </p:cNvPr>
          <p:cNvSpPr txBox="1"/>
          <p:nvPr/>
        </p:nvSpPr>
        <p:spPr>
          <a:xfrm>
            <a:off x="2273078" y="2289089"/>
            <a:ext cx="512146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600" b="1" dirty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3600" b="1" dirty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r>
              <a:rPr lang="en-US" sz="3600" b="1" dirty="0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6842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endParaRPr lang="en-US" sz="3600" b="1" dirty="0">
              <a:solidFill>
                <a:srgbClr val="F6842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8D985FDB-4AA5-DD56-A3CF-B0C42E1AC0FA}"/>
              </a:ext>
            </a:extLst>
          </p:cNvPr>
          <p:cNvSpPr txBox="1">
            <a:spLocks/>
          </p:cNvSpPr>
          <p:nvPr/>
        </p:nvSpPr>
        <p:spPr>
          <a:xfrm>
            <a:off x="2327816" y="3421817"/>
            <a:ext cx="5326568" cy="857250"/>
          </a:xfrm>
          <a:prstGeom prst="rect">
            <a:avLst/>
          </a:prstGeom>
          <a:solidFill>
            <a:srgbClr val="FFC000"/>
          </a:solidFill>
        </p:spPr>
        <p:txBody>
          <a:bodyPr vert="horz" lIns="91428" tIns="45714" rIns="91428" bIns="45714" rtlCol="0" anchor="ctr">
            <a:normAutofit/>
          </a:bodyPr>
          <a:lstStyle>
            <a:lvl1pPr algn="ctr" defTabSz="91427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114820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8E8F63A3-B870-0118-B0E2-6143F8488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98264"/>
            <a:ext cx="8549566" cy="3487200"/>
          </a:xfrm>
        </p:spPr>
        <p:txBody>
          <a:bodyPr/>
          <a:lstStyle/>
          <a:p>
            <a:pPr marL="114935">
              <a:lnSpc>
                <a:spcPct val="11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1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Nắm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nghĩa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ngấn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thiu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lim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dim).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Hiểu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thương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hiếu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thảo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nhỏ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vẻ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đẹp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qua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ảnh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4935">
              <a:lnSpc>
                <a:spcPct val="11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1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HS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rõ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ràng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hỏi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quan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đến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   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với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tiếng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vườn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thơm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11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Thuộc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lòng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khổ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2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3.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cháu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4935">
              <a:lnSpc>
                <a:spcPct val="11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   -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Yêu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môn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   -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Phát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triển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chất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khả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nhận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bày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tỏ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tình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xúc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của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bản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thân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khả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năng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nhóm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37CA3E0-9D67-F045-CD4F-080BA271C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825" y="0"/>
            <a:ext cx="7444800" cy="646500"/>
          </a:xfrm>
        </p:spPr>
        <p:txBody>
          <a:bodyPr/>
          <a:lstStyle/>
          <a:p>
            <a:pPr algn="ctr"/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ĐẠT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637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710" r="687" b="2237"/>
          <a:stretch/>
        </p:blipFill>
        <p:spPr>
          <a:xfrm>
            <a:off x="625928" y="739131"/>
            <a:ext cx="7968343" cy="417280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8600" y="187719"/>
            <a:ext cx="413657" cy="41365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7808" y="146839"/>
            <a:ext cx="247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Quan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sát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tranh</a:t>
            </a:r>
            <a:endParaRPr lang="en-US" sz="24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143" y="608504"/>
            <a:ext cx="5555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a.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cảnh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r>
              <a:rPr lang="en-US" sz="20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b.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người</a:t>
            </a:r>
            <a:r>
              <a:rPr lang="en-US" sz="2000" dirty="0"/>
              <a:t> </a:t>
            </a:r>
            <a:r>
              <a:rPr lang="en-US" sz="2000" dirty="0" err="1"/>
              <a:t>thân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ốm</a:t>
            </a:r>
            <a:r>
              <a:rPr lang="en-US" sz="2000" dirty="0"/>
              <a:t>,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thường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gì</a:t>
            </a:r>
            <a:r>
              <a:rPr lang="en-US" sz="2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86350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2242457" cy="993926"/>
          </a:xfrm>
          <a:prstGeom prst="rect">
            <a:avLst/>
          </a:prstGeom>
          <a:solidFill>
            <a:srgbClr val="F8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28600" y="263921"/>
            <a:ext cx="413657" cy="41365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5151" y="215914"/>
            <a:ext cx="247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Đọc</a:t>
            </a:r>
            <a:endParaRPr lang="en-US" sz="2400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65219" y="2862942"/>
            <a:ext cx="34187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tx1"/>
                </a:solidFill>
                <a:latin typeface="inherit"/>
              </a:rPr>
              <a:t>Hoa 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cam</a:t>
            </a:r>
            <a:r>
              <a:rPr lang="vi-VN" sz="2400" dirty="0">
                <a:solidFill>
                  <a:schemeClr val="tx1"/>
                </a:solidFill>
                <a:latin typeface="inherit"/>
              </a:rPr>
              <a:t>, hoa khế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Chín lặng trong vườn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,</a:t>
            </a:r>
            <a:r>
              <a:rPr lang="vi-VN" sz="2400" dirty="0">
                <a:solidFill>
                  <a:schemeClr val="tx1"/>
                </a:solidFill>
                <a:latin typeface="inherit"/>
              </a:rPr>
              <a:t/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B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à</a:t>
            </a:r>
            <a:r>
              <a:rPr lang="vi-VN" sz="2400" dirty="0">
                <a:solidFill>
                  <a:schemeClr val="tx1"/>
                </a:solidFill>
                <a:latin typeface="inherit"/>
              </a:rPr>
              <a:t> mơ tay cháu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Quạt đầy hương thơm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.</a:t>
            </a:r>
            <a:endParaRPr lang="vi-VN" sz="2400" dirty="0">
              <a:solidFill>
                <a:schemeClr val="tx1"/>
              </a:solidFill>
              <a:latin typeface="inheri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15255" y="4454997"/>
            <a:ext cx="1608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+mn-lt"/>
              </a:rPr>
              <a:t>(</a:t>
            </a:r>
            <a:r>
              <a:rPr lang="vi-VN" sz="2000" i="1" dirty="0">
                <a:solidFill>
                  <a:schemeClr val="tx1"/>
                </a:solidFill>
                <a:latin typeface="+mn-lt"/>
              </a:rPr>
              <a:t>Thạch Quỳ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)</a:t>
            </a:r>
            <a:endParaRPr lang="vi-VN" sz="20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1266" y="993926"/>
            <a:ext cx="29500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tx1"/>
                </a:solidFill>
                <a:latin typeface="inherit"/>
              </a:rPr>
              <a:t>Ơi chích choè ơi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!</a:t>
            </a:r>
            <a:r>
              <a:rPr lang="vi-VN" sz="2400" dirty="0">
                <a:solidFill>
                  <a:schemeClr val="tx1"/>
                </a:solidFill>
                <a:latin typeface="inherit"/>
              </a:rPr>
              <a:t/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Chim đừng hót nữa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,</a:t>
            </a:r>
            <a:r>
              <a:rPr lang="vi-VN" sz="2400" dirty="0">
                <a:solidFill>
                  <a:schemeClr val="tx1"/>
                </a:solidFill>
                <a:latin typeface="inherit"/>
              </a:rPr>
              <a:t/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Bà em ốm rồi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,</a:t>
            </a:r>
            <a:r>
              <a:rPr lang="vi-VN" sz="2400" dirty="0">
                <a:solidFill>
                  <a:schemeClr val="tx1"/>
                </a:solidFill>
                <a:latin typeface="inherit"/>
              </a:rPr>
              <a:t/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Lặng cho bà ngủ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.</a:t>
            </a:r>
            <a:endParaRPr lang="vi-VN" sz="2400" dirty="0">
              <a:solidFill>
                <a:schemeClr val="tx1"/>
              </a:solidFill>
              <a:latin typeface="inheri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1266" y="284054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chemeClr val="tx1"/>
                </a:solidFill>
                <a:latin typeface="inherit"/>
              </a:rPr>
              <a:t>Bàn tay bé nhỏ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Vẫy quạt thật đều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Ngấn nắng thiu thiu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Đậu trên tường trắng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.</a:t>
            </a:r>
            <a:endParaRPr lang="vi-VN" sz="2400" dirty="0">
              <a:solidFill>
                <a:schemeClr val="tx1"/>
              </a:solidFill>
              <a:latin typeface="inheri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65219" y="99392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chemeClr val="tx1"/>
                </a:solidFill>
                <a:latin typeface="inherit"/>
              </a:rPr>
              <a:t>Căn nhà đã vắng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Cốc chén lặng im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Đôi mắt lim dim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Ngủ ngon bà nhé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.</a:t>
            </a:r>
            <a:endParaRPr lang="vi-VN" sz="2400" dirty="0">
              <a:solidFill>
                <a:schemeClr val="tx1"/>
              </a:solidFill>
              <a:latin typeface="inheri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363" y="102255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(1)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4477" y="287233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(4)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4477" y="102255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(3)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5035" y="287233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(2)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93433" y="3573138"/>
            <a:ext cx="1730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inherit"/>
              </a:rPr>
              <a:t>Ngấn nắng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98373" y="3573046"/>
            <a:ext cx="126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B050"/>
                </a:solidFill>
                <a:latin typeface="inherit"/>
                <a:ea typeface="Verdana" panose="020B0604030504040204" pitchFamily="34" charset="0"/>
              </a:rPr>
              <a:t>thiu thiu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01759" y="1711137"/>
            <a:ext cx="1286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B0F0"/>
                </a:solidFill>
                <a:latin typeface="inherit"/>
              </a:rPr>
              <a:t>lim dim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7899" y="456142"/>
            <a:ext cx="36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Quạt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bà</a:t>
            </a:r>
            <a:r>
              <a:rPr lang="en-US" sz="2400" b="1" dirty="0"/>
              <a:t> </a:t>
            </a:r>
            <a:r>
              <a:rPr lang="en-US" sz="2400" b="1" dirty="0" err="1"/>
              <a:t>ngủ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1487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52"/>
          <p:cNvSpPr/>
          <p:nvPr/>
        </p:nvSpPr>
        <p:spPr>
          <a:xfrm>
            <a:off x="559514" y="1172239"/>
            <a:ext cx="2599500" cy="3337800"/>
          </a:xfrm>
          <a:prstGeom prst="roundRect">
            <a:avLst>
              <a:gd name="adj" fmla="val 632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4" name="Google Shape;2234;p52"/>
          <p:cNvSpPr/>
          <p:nvPr/>
        </p:nvSpPr>
        <p:spPr>
          <a:xfrm>
            <a:off x="3357208" y="1172239"/>
            <a:ext cx="2599500" cy="3337800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52"/>
          <p:cNvSpPr/>
          <p:nvPr/>
        </p:nvSpPr>
        <p:spPr>
          <a:xfrm>
            <a:off x="6153401" y="1172239"/>
            <a:ext cx="2501552" cy="3337800"/>
          </a:xfrm>
          <a:prstGeom prst="roundRect">
            <a:avLst>
              <a:gd name="adj" fmla="val 9976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52"/>
          <p:cNvSpPr/>
          <p:nvPr/>
        </p:nvSpPr>
        <p:spPr>
          <a:xfrm>
            <a:off x="464501" y="1258314"/>
            <a:ext cx="2599500" cy="3337800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0" name="Google Shape;2240;p52"/>
          <p:cNvSpPr/>
          <p:nvPr/>
        </p:nvSpPr>
        <p:spPr>
          <a:xfrm>
            <a:off x="3262195" y="1258314"/>
            <a:ext cx="2599500" cy="3337800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1" name="Google Shape;2241;p52"/>
          <p:cNvSpPr/>
          <p:nvPr/>
        </p:nvSpPr>
        <p:spPr>
          <a:xfrm>
            <a:off x="6077262" y="1256152"/>
            <a:ext cx="2457137" cy="33378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52"/>
          <p:cNvSpPr txBox="1"/>
          <p:nvPr/>
        </p:nvSpPr>
        <p:spPr>
          <a:xfrm>
            <a:off x="6514280" y="1259388"/>
            <a:ext cx="1583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Lim dim</a:t>
            </a:r>
            <a:endParaRPr sz="2400" dirty="0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  <p:sp>
        <p:nvSpPr>
          <p:cNvPr id="2246" name="Google Shape;2246;p52"/>
          <p:cNvSpPr txBox="1"/>
          <p:nvPr/>
        </p:nvSpPr>
        <p:spPr>
          <a:xfrm>
            <a:off x="3410542" y="1256152"/>
            <a:ext cx="2288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Thiu thiu</a:t>
            </a:r>
            <a:endParaRPr sz="2400" dirty="0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  <p:sp>
        <p:nvSpPr>
          <p:cNvPr id="2248" name="Google Shape;2248;p52"/>
          <p:cNvSpPr txBox="1"/>
          <p:nvPr/>
        </p:nvSpPr>
        <p:spPr>
          <a:xfrm>
            <a:off x="613610" y="1256152"/>
            <a:ext cx="2288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rPr>
              <a:t>Ngấn nắng</a:t>
            </a:r>
            <a:endParaRPr sz="2400" dirty="0">
              <a:solidFill>
                <a:schemeClr val="dk1"/>
              </a:solidFill>
              <a:latin typeface="Vibur"/>
              <a:ea typeface="Vibur"/>
              <a:cs typeface="Vibur"/>
              <a:sym typeface="Vibu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9514" y="1735852"/>
            <a:ext cx="2416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xíu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nắng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qua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khe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cửa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chiếu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nhà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j-lt"/>
            </a:endParaRPr>
          </a:p>
        </p:txBody>
      </p:sp>
      <p:pic>
        <p:nvPicPr>
          <p:cNvPr id="1026" name="Picture 2" descr="Tình ta như vệt nắng chiều, Đẹp thì đẹp đấy, có đi... - Tumb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3" y="2534216"/>
            <a:ext cx="2444658" cy="18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63681" y="1734064"/>
            <a:ext cx="252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Nắng</a:t>
            </a:r>
            <a:r>
              <a:rPr lang="en-US" sz="1800" dirty="0"/>
              <a:t> </a:t>
            </a:r>
            <a:r>
              <a:rPr lang="en-US" sz="1800" dirty="0" err="1"/>
              <a:t>dịu</a:t>
            </a:r>
            <a:r>
              <a:rPr lang="en-US" sz="1800" dirty="0"/>
              <a:t> </a:t>
            </a:r>
            <a:r>
              <a:rPr lang="en-US" sz="1800" dirty="0" err="1"/>
              <a:t>nhẹ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buổi</a:t>
            </a:r>
            <a:r>
              <a:rPr lang="en-US" sz="1800" dirty="0"/>
              <a:t> </a:t>
            </a:r>
            <a:r>
              <a:rPr lang="en-US" sz="1800" dirty="0" err="1"/>
              <a:t>chiều</a:t>
            </a:r>
            <a:r>
              <a:rPr lang="en-US" sz="1800" dirty="0"/>
              <a:t> </a:t>
            </a:r>
            <a:r>
              <a:rPr lang="en-US" sz="1800" dirty="0" err="1"/>
              <a:t>tà</a:t>
            </a:r>
            <a:r>
              <a:rPr lang="en-US" sz="1800" dirty="0"/>
              <a:t>.</a:t>
            </a:r>
          </a:p>
        </p:txBody>
      </p:sp>
      <p:pic>
        <p:nvPicPr>
          <p:cNvPr id="1028" name="Picture 4" descr="21 Vệt nắng qua cửa sổ ý tưởng | cửa sổ, phong cảnh, nhiếp ả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271" y="2534216"/>
            <a:ext cx="2424107" cy="193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74122" y="1742324"/>
            <a:ext cx="2425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Đôi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mắt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chưa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nhắm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hẳn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mở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hé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j-lt"/>
                <a:ea typeface="Times New Roman" panose="02020603050405020304" pitchFamily="18" charset="0"/>
              </a:rPr>
              <a:t>hé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.</a:t>
            </a:r>
            <a:endParaRPr lang="en-US" sz="1800" dirty="0">
              <a:latin typeface="+mj-lt"/>
            </a:endParaRPr>
          </a:p>
        </p:txBody>
      </p:sp>
      <p:pic>
        <p:nvPicPr>
          <p:cNvPr id="1030" name="Picture 6" descr="Mua Lợn mắt lim dim đủ size — Đồ chơi trẻ e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0" b="10962"/>
          <a:stretch/>
        </p:blipFill>
        <p:spPr bwMode="auto">
          <a:xfrm>
            <a:off x="6172276" y="2664844"/>
            <a:ext cx="2362124" cy="148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Google Shape;1621;p38"/>
          <p:cNvSpPr txBox="1">
            <a:spLocks noGrp="1"/>
          </p:cNvSpPr>
          <p:nvPr>
            <p:ph type="title"/>
          </p:nvPr>
        </p:nvSpPr>
        <p:spPr>
          <a:xfrm>
            <a:off x="613610" y="24165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Tin Tuc Hep" panose="020B0506020202030204" pitchFamily="34" charset="0"/>
              </a:rPr>
              <a:t>Giải nghĩa từ</a:t>
            </a:r>
            <a:endParaRPr sz="2800" dirty="0"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Tin Tuc Hep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8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242457" cy="993926"/>
          </a:xfrm>
          <a:prstGeom prst="rect">
            <a:avLst/>
          </a:prstGeom>
          <a:solidFill>
            <a:srgbClr val="F8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600" y="263921"/>
            <a:ext cx="413657" cy="41365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5151" y="215914"/>
            <a:ext cx="247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Đọc</a:t>
            </a:r>
            <a:endParaRPr lang="en-US" sz="24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65219" y="2862942"/>
            <a:ext cx="34187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tx1"/>
                </a:solidFill>
                <a:latin typeface="inherit"/>
              </a:rPr>
              <a:t>Hoa 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cam</a:t>
            </a:r>
            <a:r>
              <a:rPr lang="vi-VN" sz="2400" dirty="0">
                <a:solidFill>
                  <a:schemeClr val="tx1"/>
                </a:solidFill>
                <a:latin typeface="inherit"/>
              </a:rPr>
              <a:t>, hoa khế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Chín lặng trong vườn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,</a:t>
            </a:r>
            <a:r>
              <a:rPr lang="vi-VN" sz="2400" dirty="0">
                <a:solidFill>
                  <a:schemeClr val="tx1"/>
                </a:solidFill>
                <a:latin typeface="inherit"/>
              </a:rPr>
              <a:t/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B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à</a:t>
            </a:r>
            <a:r>
              <a:rPr lang="vi-VN" sz="2400" dirty="0">
                <a:solidFill>
                  <a:schemeClr val="tx1"/>
                </a:solidFill>
                <a:latin typeface="inherit"/>
              </a:rPr>
              <a:t> mơ tay cháu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Quạt đầy hương thơm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.</a:t>
            </a:r>
            <a:endParaRPr lang="vi-VN" sz="2400" dirty="0">
              <a:solidFill>
                <a:schemeClr val="tx1"/>
              </a:solidFill>
              <a:latin typeface="inheri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5255" y="4454997"/>
            <a:ext cx="1608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+mn-lt"/>
              </a:rPr>
              <a:t>(</a:t>
            </a:r>
            <a:r>
              <a:rPr lang="vi-VN" sz="2000" i="1" dirty="0">
                <a:solidFill>
                  <a:schemeClr val="tx1"/>
                </a:solidFill>
                <a:latin typeface="+mn-lt"/>
              </a:rPr>
              <a:t>Thạch Quỳ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)</a:t>
            </a:r>
            <a:endParaRPr lang="vi-VN" sz="20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1266" y="993926"/>
            <a:ext cx="29500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tx1"/>
                </a:solidFill>
                <a:latin typeface="inherit"/>
              </a:rPr>
              <a:t>Ơi chích choè ơi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!</a:t>
            </a:r>
            <a:r>
              <a:rPr lang="vi-VN" sz="2400" dirty="0">
                <a:solidFill>
                  <a:schemeClr val="tx1"/>
                </a:solidFill>
                <a:latin typeface="inherit"/>
              </a:rPr>
              <a:t/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Chim đừng hót nữa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,</a:t>
            </a:r>
            <a:r>
              <a:rPr lang="vi-VN" sz="2400" dirty="0">
                <a:solidFill>
                  <a:schemeClr val="tx1"/>
                </a:solidFill>
                <a:latin typeface="inherit"/>
              </a:rPr>
              <a:t/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Bà em ốm rồi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,</a:t>
            </a:r>
            <a:r>
              <a:rPr lang="vi-VN" sz="2400" dirty="0">
                <a:solidFill>
                  <a:schemeClr val="tx1"/>
                </a:solidFill>
                <a:latin typeface="inherit"/>
              </a:rPr>
              <a:t/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Lặng cho bà ngủ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.</a:t>
            </a:r>
            <a:endParaRPr lang="vi-VN" sz="2400" dirty="0">
              <a:solidFill>
                <a:schemeClr val="tx1"/>
              </a:solidFill>
              <a:latin typeface="inheri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1266" y="284054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chemeClr val="tx1"/>
                </a:solidFill>
                <a:latin typeface="inherit"/>
              </a:rPr>
              <a:t>Bàn tay bé nhỏ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Vẫy quạt thật đều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Ngấn nắng thiu thiu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Đậu trên tường trắng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.</a:t>
            </a:r>
            <a:endParaRPr lang="vi-VN" sz="2400" dirty="0">
              <a:solidFill>
                <a:schemeClr val="tx1"/>
              </a:solidFill>
              <a:latin typeface="inheri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65219" y="99392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chemeClr val="tx1"/>
                </a:solidFill>
                <a:latin typeface="inherit"/>
              </a:rPr>
              <a:t>Căn nhà đã vắng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Cốc chén lặng im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Đôi mắt lim dim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Ngủ ngon bà nhé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.</a:t>
            </a:r>
            <a:endParaRPr lang="vi-VN" sz="2400" dirty="0">
              <a:solidFill>
                <a:schemeClr val="tx1"/>
              </a:solidFill>
              <a:latin typeface="inheri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363" y="102255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(1)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4477" y="287233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(4)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4477" y="102255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(3)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5035" y="287233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(2)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47899" y="456142"/>
            <a:ext cx="36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Quạt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bà</a:t>
            </a:r>
            <a:r>
              <a:rPr lang="en-US" sz="2400" b="1" dirty="0"/>
              <a:t> </a:t>
            </a:r>
            <a:r>
              <a:rPr lang="en-US" sz="2400" b="1" dirty="0" err="1"/>
              <a:t>ngủ</a:t>
            </a:r>
            <a:endParaRPr lang="en-US" sz="2400" b="1" dirty="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328058" y="1022550"/>
            <a:ext cx="43543" cy="3693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580151" y="2158855"/>
            <a:ext cx="43543" cy="3693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42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2242457" cy="993926"/>
          </a:xfrm>
          <a:prstGeom prst="rect">
            <a:avLst/>
          </a:prstGeom>
          <a:solidFill>
            <a:srgbClr val="F8F8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600" y="263921"/>
            <a:ext cx="413657" cy="41365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5151" y="215914"/>
            <a:ext cx="247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+mj-lt"/>
              </a:rPr>
              <a:t>Đọc</a:t>
            </a:r>
            <a:endParaRPr lang="en-US" sz="24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65219" y="2862942"/>
            <a:ext cx="34187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B050"/>
                </a:solidFill>
                <a:latin typeface="inherit"/>
              </a:rPr>
              <a:t>Hoa </a:t>
            </a:r>
            <a:r>
              <a:rPr lang="en-US" sz="2400" dirty="0">
                <a:solidFill>
                  <a:srgbClr val="00B050"/>
                </a:solidFill>
                <a:latin typeface="inherit"/>
              </a:rPr>
              <a:t>cam</a:t>
            </a:r>
            <a:r>
              <a:rPr lang="vi-VN" sz="2400" dirty="0">
                <a:solidFill>
                  <a:srgbClr val="00B050"/>
                </a:solidFill>
                <a:latin typeface="inherit"/>
              </a:rPr>
              <a:t>, hoa khế</a:t>
            </a:r>
            <a:br>
              <a:rPr lang="vi-VN" sz="2400" dirty="0">
                <a:solidFill>
                  <a:srgbClr val="00B050"/>
                </a:solidFill>
                <a:latin typeface="inherit"/>
              </a:rPr>
            </a:br>
            <a:r>
              <a:rPr lang="vi-VN" sz="2400" dirty="0">
                <a:solidFill>
                  <a:srgbClr val="00B050"/>
                </a:solidFill>
                <a:latin typeface="inherit"/>
              </a:rPr>
              <a:t>Chín lặng trong vườn</a:t>
            </a:r>
            <a:r>
              <a:rPr lang="en-US" sz="2400" dirty="0">
                <a:solidFill>
                  <a:srgbClr val="00B050"/>
                </a:solidFill>
                <a:latin typeface="inherit"/>
              </a:rPr>
              <a:t>,</a:t>
            </a:r>
            <a:r>
              <a:rPr lang="vi-VN" sz="2400" dirty="0">
                <a:solidFill>
                  <a:srgbClr val="00B050"/>
                </a:solidFill>
                <a:latin typeface="inherit"/>
              </a:rPr>
              <a:t/>
            </a:r>
            <a:br>
              <a:rPr lang="vi-VN" sz="2400" dirty="0">
                <a:solidFill>
                  <a:srgbClr val="00B050"/>
                </a:solidFill>
                <a:latin typeface="inherit"/>
              </a:rPr>
            </a:br>
            <a:r>
              <a:rPr lang="vi-VN" sz="2400" dirty="0">
                <a:solidFill>
                  <a:srgbClr val="00B050"/>
                </a:solidFill>
                <a:latin typeface="inherit"/>
              </a:rPr>
              <a:t>B</a:t>
            </a:r>
            <a:r>
              <a:rPr lang="en-US" sz="2400" dirty="0">
                <a:solidFill>
                  <a:srgbClr val="00B050"/>
                </a:solidFill>
                <a:latin typeface="inherit"/>
              </a:rPr>
              <a:t>à</a:t>
            </a:r>
            <a:r>
              <a:rPr lang="vi-VN" sz="2400" dirty="0">
                <a:solidFill>
                  <a:srgbClr val="00B050"/>
                </a:solidFill>
                <a:latin typeface="inherit"/>
              </a:rPr>
              <a:t> mơ tay cháu</a:t>
            </a:r>
            <a:br>
              <a:rPr lang="vi-VN" sz="2400" dirty="0">
                <a:solidFill>
                  <a:srgbClr val="00B050"/>
                </a:solidFill>
                <a:latin typeface="inherit"/>
              </a:rPr>
            </a:br>
            <a:r>
              <a:rPr lang="vi-VN" sz="2400" dirty="0">
                <a:solidFill>
                  <a:srgbClr val="00B050"/>
                </a:solidFill>
                <a:latin typeface="inherit"/>
              </a:rPr>
              <a:t>Quạt đầy hương thơm</a:t>
            </a:r>
            <a:r>
              <a:rPr lang="en-US" sz="2400" dirty="0">
                <a:solidFill>
                  <a:srgbClr val="00B050"/>
                </a:solidFill>
                <a:latin typeface="inherit"/>
              </a:rPr>
              <a:t>.</a:t>
            </a:r>
            <a:endParaRPr lang="vi-VN" sz="2400" dirty="0">
              <a:solidFill>
                <a:srgbClr val="00B050"/>
              </a:solidFill>
              <a:latin typeface="inheri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5255" y="4454997"/>
            <a:ext cx="1608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dirty="0">
                <a:solidFill>
                  <a:schemeClr val="tx1"/>
                </a:solidFill>
                <a:latin typeface="+mn-lt"/>
              </a:rPr>
              <a:t>(</a:t>
            </a:r>
            <a:r>
              <a:rPr lang="vi-VN" sz="2000" i="1" dirty="0">
                <a:solidFill>
                  <a:schemeClr val="tx1"/>
                </a:solidFill>
                <a:latin typeface="+mn-lt"/>
              </a:rPr>
              <a:t>Thạch Quỳ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)</a:t>
            </a:r>
            <a:endParaRPr lang="vi-VN" sz="20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1266" y="993926"/>
            <a:ext cx="29500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inherit"/>
              </a:rPr>
              <a:t>Ơi chích choè ơi</a:t>
            </a:r>
            <a:r>
              <a:rPr lang="en-US" sz="2400" dirty="0">
                <a:solidFill>
                  <a:srgbClr val="FF0000"/>
                </a:solidFill>
                <a:latin typeface="inherit"/>
              </a:rPr>
              <a:t>!</a:t>
            </a:r>
            <a:r>
              <a:rPr lang="vi-VN" sz="2400" dirty="0">
                <a:solidFill>
                  <a:srgbClr val="FF0000"/>
                </a:solidFill>
                <a:latin typeface="inherit"/>
              </a:rPr>
              <a:t/>
            </a:r>
            <a:br>
              <a:rPr lang="vi-VN" sz="2400" dirty="0">
                <a:solidFill>
                  <a:srgbClr val="FF0000"/>
                </a:solidFill>
                <a:latin typeface="inherit"/>
              </a:rPr>
            </a:br>
            <a:r>
              <a:rPr lang="vi-VN" sz="2400" dirty="0">
                <a:solidFill>
                  <a:srgbClr val="FF0000"/>
                </a:solidFill>
                <a:latin typeface="inherit"/>
              </a:rPr>
              <a:t>Chim đừng hót nữa</a:t>
            </a:r>
            <a:r>
              <a:rPr lang="en-US" sz="2400" dirty="0">
                <a:solidFill>
                  <a:srgbClr val="FF0000"/>
                </a:solidFill>
                <a:latin typeface="inherit"/>
              </a:rPr>
              <a:t>,</a:t>
            </a:r>
            <a:r>
              <a:rPr lang="vi-VN" sz="2400" dirty="0">
                <a:solidFill>
                  <a:srgbClr val="FF0000"/>
                </a:solidFill>
                <a:latin typeface="inherit"/>
              </a:rPr>
              <a:t/>
            </a:r>
            <a:br>
              <a:rPr lang="vi-VN" sz="2400" dirty="0">
                <a:solidFill>
                  <a:srgbClr val="FF0000"/>
                </a:solidFill>
                <a:latin typeface="inherit"/>
              </a:rPr>
            </a:br>
            <a:r>
              <a:rPr lang="vi-VN" sz="2400" dirty="0">
                <a:solidFill>
                  <a:srgbClr val="FF0000"/>
                </a:solidFill>
                <a:latin typeface="inherit"/>
              </a:rPr>
              <a:t>Bà em ốm rồi</a:t>
            </a:r>
            <a:r>
              <a:rPr lang="en-US" sz="2400" dirty="0">
                <a:solidFill>
                  <a:srgbClr val="FF0000"/>
                </a:solidFill>
                <a:latin typeface="inherit"/>
              </a:rPr>
              <a:t>,</a:t>
            </a:r>
            <a:r>
              <a:rPr lang="vi-VN" sz="2400" dirty="0">
                <a:solidFill>
                  <a:srgbClr val="FF0000"/>
                </a:solidFill>
                <a:latin typeface="inherit"/>
              </a:rPr>
              <a:t/>
            </a:r>
            <a:br>
              <a:rPr lang="vi-VN" sz="2400" dirty="0">
                <a:solidFill>
                  <a:srgbClr val="FF0000"/>
                </a:solidFill>
                <a:latin typeface="inherit"/>
              </a:rPr>
            </a:br>
            <a:r>
              <a:rPr lang="vi-VN" sz="2400" dirty="0">
                <a:solidFill>
                  <a:srgbClr val="FF0000"/>
                </a:solidFill>
                <a:latin typeface="inherit"/>
              </a:rPr>
              <a:t>Lặng cho bà ngủ</a:t>
            </a:r>
            <a:r>
              <a:rPr lang="en-US" sz="2400" dirty="0">
                <a:solidFill>
                  <a:srgbClr val="FF0000"/>
                </a:solidFill>
                <a:latin typeface="inherit"/>
              </a:rPr>
              <a:t>.</a:t>
            </a:r>
            <a:endParaRPr lang="vi-VN" sz="2400" dirty="0">
              <a:solidFill>
                <a:srgbClr val="FF0000"/>
              </a:solidFill>
              <a:latin typeface="inheri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1266" y="284054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chemeClr val="tx1"/>
                </a:solidFill>
                <a:latin typeface="inherit"/>
              </a:rPr>
              <a:t>Bàn tay bé nhỏ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Vẫy quạt thật đều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Ngấn nắng thiu thiu</a:t>
            </a:r>
            <a:br>
              <a:rPr lang="vi-VN" sz="2400" dirty="0">
                <a:solidFill>
                  <a:schemeClr val="tx1"/>
                </a:solidFill>
                <a:latin typeface="inherit"/>
              </a:rPr>
            </a:br>
            <a:r>
              <a:rPr lang="vi-VN" sz="2400" dirty="0">
                <a:solidFill>
                  <a:schemeClr val="tx1"/>
                </a:solidFill>
                <a:latin typeface="inherit"/>
              </a:rPr>
              <a:t>Đậu trên tường trắng</a:t>
            </a:r>
            <a:r>
              <a:rPr lang="en-US" sz="2400" dirty="0">
                <a:solidFill>
                  <a:schemeClr val="tx1"/>
                </a:solidFill>
                <a:latin typeface="inherit"/>
              </a:rPr>
              <a:t>.</a:t>
            </a:r>
            <a:endParaRPr lang="vi-VN" sz="2400" dirty="0">
              <a:solidFill>
                <a:schemeClr val="tx1"/>
              </a:solidFill>
              <a:latin typeface="inheri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65219" y="99392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inherit"/>
              </a:rPr>
              <a:t>Căn nhà đã vắng</a:t>
            </a:r>
            <a:br>
              <a:rPr lang="vi-VN" sz="2400" dirty="0">
                <a:solidFill>
                  <a:srgbClr val="0070C0"/>
                </a:solidFill>
                <a:latin typeface="inherit"/>
              </a:rPr>
            </a:br>
            <a:r>
              <a:rPr lang="vi-VN" sz="2400" dirty="0">
                <a:solidFill>
                  <a:srgbClr val="0070C0"/>
                </a:solidFill>
                <a:latin typeface="inherit"/>
              </a:rPr>
              <a:t>Cốc chén lặng im</a:t>
            </a:r>
            <a:br>
              <a:rPr lang="vi-VN" sz="2400" dirty="0">
                <a:solidFill>
                  <a:srgbClr val="0070C0"/>
                </a:solidFill>
                <a:latin typeface="inherit"/>
              </a:rPr>
            </a:br>
            <a:r>
              <a:rPr lang="vi-VN" sz="2400" dirty="0">
                <a:solidFill>
                  <a:srgbClr val="0070C0"/>
                </a:solidFill>
                <a:latin typeface="inherit"/>
              </a:rPr>
              <a:t>Đôi mắt lim dim</a:t>
            </a:r>
            <a:br>
              <a:rPr lang="vi-VN" sz="2400" dirty="0">
                <a:solidFill>
                  <a:srgbClr val="0070C0"/>
                </a:solidFill>
                <a:latin typeface="inherit"/>
              </a:rPr>
            </a:br>
            <a:r>
              <a:rPr lang="vi-VN" sz="2400" dirty="0">
                <a:solidFill>
                  <a:srgbClr val="0070C0"/>
                </a:solidFill>
                <a:latin typeface="inherit"/>
              </a:rPr>
              <a:t>Ngủ ngon bà nhé</a:t>
            </a:r>
            <a:r>
              <a:rPr lang="en-US" sz="2400" dirty="0">
                <a:solidFill>
                  <a:srgbClr val="0070C0"/>
                </a:solidFill>
                <a:latin typeface="inherit"/>
              </a:rPr>
              <a:t>.</a:t>
            </a:r>
            <a:endParaRPr lang="vi-VN" sz="2400" dirty="0">
              <a:solidFill>
                <a:srgbClr val="0070C0"/>
              </a:solidFill>
              <a:latin typeface="inheri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363" y="102255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(1)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4477" y="287233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(4)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4477" y="102255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(3)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5035" y="287233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(2)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47899" y="456142"/>
            <a:ext cx="36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Quạt</a:t>
            </a:r>
            <a:r>
              <a:rPr lang="en-US" sz="2400" b="1" dirty="0"/>
              <a:t> </a:t>
            </a:r>
            <a:r>
              <a:rPr lang="en-US" sz="2400" b="1" dirty="0" err="1"/>
              <a:t>cho</a:t>
            </a:r>
            <a:r>
              <a:rPr lang="en-US" sz="2400" b="1" dirty="0"/>
              <a:t> </a:t>
            </a:r>
            <a:r>
              <a:rPr lang="en-US" sz="2400" b="1" dirty="0" err="1"/>
              <a:t>bà</a:t>
            </a:r>
            <a:r>
              <a:rPr lang="en-US" sz="2400" b="1" dirty="0"/>
              <a:t> </a:t>
            </a:r>
            <a:r>
              <a:rPr lang="en-US" sz="2400" b="1" dirty="0" err="1"/>
              <a:t>ngủ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82299637"/>
      </p:ext>
    </p:extLst>
  </p:cSld>
  <p:clrMapOvr>
    <a:masterClrMapping/>
  </p:clrMapOvr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671</Words>
  <Application>Microsoft Office PowerPoint</Application>
  <PresentationFormat>On-screen Show (16:9)</PresentationFormat>
  <Paragraphs>113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arial</vt:lpstr>
      <vt:lpstr>UVN Thay Giao Nang</vt:lpstr>
      <vt:lpstr>Arial-Rounded</vt:lpstr>
      <vt:lpstr>Catamaran</vt:lpstr>
      <vt:lpstr>Arial Rounded MT Bold</vt:lpstr>
      <vt:lpstr>arial</vt:lpstr>
      <vt:lpstr>inherit</vt:lpstr>
      <vt:lpstr>Verdana</vt:lpstr>
      <vt:lpstr>Comfortaa</vt:lpstr>
      <vt:lpstr>Calibri</vt:lpstr>
      <vt:lpstr>Times New Roman</vt:lpstr>
      <vt:lpstr>Roboto Slab Light</vt:lpstr>
      <vt:lpstr>宋体</vt:lpstr>
      <vt:lpstr>Work Sans</vt:lpstr>
      <vt:lpstr>Vibur</vt:lpstr>
      <vt:lpstr>宋体</vt:lpstr>
      <vt:lpstr>UVN Tin Tuc Hep</vt:lpstr>
      <vt:lpstr>Learning the Days of the Week by Slidesgo 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Giải nghĩa từ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</vt:lpstr>
      <vt:lpstr>b</vt:lpstr>
      <vt:lpstr>c</vt:lpstr>
      <vt:lpstr>PowerPoint Presentation</vt:lpstr>
      <vt:lpstr>PowerPoint Presentation</vt:lpstr>
      <vt:lpstr>Trân trọng cảm ơn các thầy cô đã đến dự tiết học của lớp 1A3!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Days of the Week!</dc:title>
  <cp:lastModifiedBy>Microsoft account</cp:lastModifiedBy>
  <cp:revision>44</cp:revision>
  <dcterms:modified xsi:type="dcterms:W3CDTF">2025-04-12T01:41:45Z</dcterms:modified>
</cp:coreProperties>
</file>