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5.xml" ContentType="application/vnd.openxmlformats-officedocument.themeOverr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4" r:id="rId4"/>
    <p:sldMasterId id="2147483681" r:id="rId5"/>
    <p:sldMasterId id="2147483695" r:id="rId6"/>
    <p:sldMasterId id="2147483709" r:id="rId7"/>
  </p:sldMasterIdLst>
  <p:notesMasterIdLst>
    <p:notesMasterId r:id="rId32"/>
  </p:notesMasterIdLst>
  <p:sldIdLst>
    <p:sldId id="292" r:id="rId8"/>
    <p:sldId id="256" r:id="rId9"/>
    <p:sldId id="295" r:id="rId10"/>
    <p:sldId id="288" r:id="rId11"/>
    <p:sldId id="273" r:id="rId12"/>
    <p:sldId id="278" r:id="rId13"/>
    <p:sldId id="258" r:id="rId14"/>
    <p:sldId id="282" r:id="rId15"/>
    <p:sldId id="285" r:id="rId16"/>
    <p:sldId id="289" r:id="rId17"/>
    <p:sldId id="279" r:id="rId18"/>
    <p:sldId id="284" r:id="rId19"/>
    <p:sldId id="286" r:id="rId20"/>
    <p:sldId id="287" r:id="rId21"/>
    <p:sldId id="293" r:id="rId22"/>
    <p:sldId id="280" r:id="rId23"/>
    <p:sldId id="294" r:id="rId24"/>
    <p:sldId id="267" r:id="rId25"/>
    <p:sldId id="281" r:id="rId26"/>
    <p:sldId id="270" r:id="rId27"/>
    <p:sldId id="296" r:id="rId28"/>
    <p:sldId id="291" r:id="rId29"/>
    <p:sldId id="274" r:id="rId30"/>
    <p:sldId id="283" r:id="rId31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21CABB-5872-4125-9549-C3532245852B}">
          <p14:sldIdLst>
            <p14:sldId id="292"/>
            <p14:sldId id="256"/>
            <p14:sldId id="295"/>
          </p14:sldIdLst>
        </p14:section>
        <p14:section name="Tiết 1" id="{B5756267-D532-49D2-A519-DA1BFEC79EDA}">
          <p14:sldIdLst>
            <p14:sldId id="288"/>
            <p14:sldId id="273"/>
            <p14:sldId id="278"/>
            <p14:sldId id="258"/>
            <p14:sldId id="282"/>
            <p14:sldId id="285"/>
            <p14:sldId id="289"/>
            <p14:sldId id="279"/>
            <p14:sldId id="284"/>
            <p14:sldId id="286"/>
            <p14:sldId id="287"/>
            <p14:sldId id="293"/>
          </p14:sldIdLst>
        </p14:section>
        <p14:section name="Tiết 2" id="{6E7196B4-7074-43C5-A0AA-8CEB1FD4A9B7}">
          <p14:sldIdLst>
            <p14:sldId id="280"/>
            <p14:sldId id="294"/>
            <p14:sldId id="267"/>
            <p14:sldId id="281"/>
            <p14:sldId id="270"/>
            <p14:sldId id="296"/>
            <p14:sldId id="291"/>
            <p14:sldId id="274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FFEDB3"/>
    <a:srgbClr val="FFDF79"/>
    <a:srgbClr val="FFD03B"/>
    <a:srgbClr val="FFC611"/>
    <a:srgbClr val="FFD347"/>
    <a:srgbClr val="FFD243"/>
    <a:srgbClr val="EBF6F9"/>
    <a:srgbClr val="BEE395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9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92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61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4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4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6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3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85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3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81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2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1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3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9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7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126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14386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31758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61880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66621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91237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29809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58825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40643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88375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05720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42436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547362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43095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44450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2025/2/12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078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375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265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3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67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496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975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938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024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871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89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2025/2/12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6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2025/2/12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35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2025/2/12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439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5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2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2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tags" Target="../tags/tag10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4.jpe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4.jpe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5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7" y="1676813"/>
            <a:ext cx="3697464" cy="10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3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8" y="1735800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109451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36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THẦY, CÔ GIÁO VÀ CÁC EM </a:t>
            </a:r>
          </a:p>
          <a:p>
            <a:pPr marL="0" marR="0" lvl="0" indent="0" algn="ctr" defTabSz="109451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36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454" y="-51728"/>
            <a:ext cx="7042147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3058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 GIÁO DỤC VÀ ĐÀO TẠO QUẬN LONG BIÊN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314" y="2723338"/>
            <a:ext cx="595326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 dirty="0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  <a:endParaRPr lang="en-US" sz="2800" b="1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730562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đấy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đùa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khóc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dành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ngã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dịu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6758" y="727280"/>
            <a:ext cx="4482410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bánh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hơn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đẹp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Ai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Nhàn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32375" y="861207"/>
            <a:ext cx="361507" cy="351593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667664" y="2960585"/>
            <a:ext cx="372140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4587362" y="792332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4584496" y="2991228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5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801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76130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00" b="1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b="1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2400" b="1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400" b="1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2400" b="1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400" b="1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dirty="0" err="1">
                <a:ea typeface="Arial-Rounded" pitchFamily="34" charset="0"/>
                <a:cs typeface="Arial-Rounded" pitchFamily="34" charset="0"/>
              </a:rPr>
              <a:t>bánh</a:t>
            </a:r>
            <a:r>
              <a:rPr lang="en-US" sz="2400" b="1" i="1" dirty="0"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i="1" dirty="0" err="1"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2400" b="1" i="1" dirty="0"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i="1" dirty="0" err="1"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b="1" i="1" dirty="0">
                <a:ea typeface="Arial-Rounded" pitchFamily="34" charset="0"/>
                <a:cs typeface="Arial-Rounded" pitchFamily="34" charset="0"/>
              </a:rPr>
              <a:t> </a:t>
            </a:r>
            <a:endParaRPr lang="en-US" sz="2400" b="1" dirty="0"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926" y="860050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bánh</a:t>
            </a:r>
            <a:endParaRPr lang="en-US" sz="28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" y="1666935"/>
            <a:ext cx="2499394" cy="3312344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664183" y="861105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ea typeface="Arial-Rounded" pitchFamily="34" charset="0"/>
                <a:cs typeface="Arial-Rounded" pitchFamily="34" charset="0"/>
              </a:rPr>
              <a:t>vui</a:t>
            </a:r>
            <a:endParaRPr lang="en-US" sz="2800" b="1" dirty="0"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07962" y="877093"/>
            <a:ext cx="1523348" cy="74819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ea typeface="Arial-Rounded" pitchFamily="34" charset="0"/>
                <a:cs typeface="Arial-Rounded" pitchFamily="34" charset="0"/>
              </a:rPr>
              <a:t>đẹp</a:t>
            </a:r>
            <a:endParaRPr lang="en-US" sz="2800" b="1" dirty="0"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62" y="1666935"/>
            <a:ext cx="2519497" cy="3312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15" y="1661797"/>
            <a:ext cx="2521285" cy="33174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9200" y="251278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2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9200" y="295120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endParaRPr lang="en-US" sz="2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9200" y="344879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endParaRPr lang="en-US" sz="2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4260" y="233184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dép</a:t>
            </a:r>
            <a:endParaRPr lang="en-US" sz="2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31658" y="284064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hẹp</a:t>
            </a:r>
            <a:endParaRPr lang="en-US" sz="2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07410" y="334945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ép</a:t>
            </a:r>
            <a:endParaRPr lang="en-US" sz="2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58392" y="231273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lang="en-US" sz="2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4970" y="281917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endParaRPr lang="en-US" sz="2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4419" y="3363781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endParaRPr lang="en-US" sz="2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1732" y="972539"/>
            <a:ext cx="1192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endParaRPr lang="en-US" sz="28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2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6" grpId="0" animBg="1"/>
      <p:bldP spid="22" grpId="0"/>
      <p:bldP spid="37" grpId="0"/>
      <p:bldP spid="38" grpId="0"/>
      <p:bldP spid="27" grpId="0"/>
      <p:bldP spid="39" grpId="0"/>
      <p:bldP spid="40" grpId="0"/>
      <p:bldP spid="41" grpId="0"/>
      <p:bldP spid="42" grpId="0"/>
      <p:bldP spid="4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625947" y="21190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2598"/>
            <a:ext cx="3089102" cy="4416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93" y="672486"/>
            <a:ext cx="5169138" cy="42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5199673" y="438150"/>
            <a:ext cx="3944327" cy="259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974"/>
            <a:ext cx="4800600" cy="4865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01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DE51951-2A98-D354-078C-EF625AB60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79" y="-2305050"/>
            <a:ext cx="9182079" cy="9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11101" y="1842923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78436" y="106441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7055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059" y="23753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  <a:endParaRPr lang="en-US" sz="2800" b="1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765685"/>
            <a:ext cx="3730562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đấy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đùa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khóc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dành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ngã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dịu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6758" y="727280"/>
            <a:ext cx="4482410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bánh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hơn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đẹp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Ai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Nhàn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32375" y="861207"/>
            <a:ext cx="361507" cy="351593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667664" y="2960585"/>
            <a:ext cx="372140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4587362" y="792332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4584496" y="2991228"/>
            <a:ext cx="361507" cy="350874"/>
          </a:xfrm>
          <a:prstGeom prst="flowChartConnector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vi-VN" sz="2400" b="1" kern="0" dirty="0">
              <a:solidFill>
                <a:prstClr val="white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B3DCB9-49CC-C4F2-7B53-8A52B0431BA8}"/>
              </a:ext>
            </a:extLst>
          </p:cNvPr>
          <p:cNvSpPr txBox="1"/>
          <p:nvPr/>
        </p:nvSpPr>
        <p:spPr>
          <a:xfrm>
            <a:off x="838200" y="354081"/>
            <a:ext cx="3730562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đấy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đùa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khóc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dành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ngã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dịu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9930AA-336C-84B3-2563-118C7BFBE736}"/>
              </a:ext>
            </a:extLst>
          </p:cNvPr>
          <p:cNvSpPr txBox="1"/>
          <p:nvPr/>
        </p:nvSpPr>
        <p:spPr>
          <a:xfrm>
            <a:off x="4648200" y="304194"/>
            <a:ext cx="4482410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bánh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hơn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đẹp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nhường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Ai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thôi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Nhàn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400550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395850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Theo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929869" y="2952750"/>
            <a:ext cx="24229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29869" y="3409950"/>
            <a:ext cx="27277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929869" y="3790950"/>
            <a:ext cx="24229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990600" y="4248150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778143" y="819150"/>
            <a:ext cx="2689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717473" y="1657350"/>
            <a:ext cx="23691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717473" y="2038350"/>
            <a:ext cx="3527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778143" y="1200150"/>
            <a:ext cx="2841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0600" y="4296585"/>
            <a:ext cx="7453746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vi-VN" sz="3200" dirty="0"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dirty="0"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11101" y="1842923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</a:t>
            </a:r>
            <a:endParaRPr lang="en-US" altLang="zh-CN" sz="4400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78436" y="106441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3833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8834" y="2162639"/>
            <a:ext cx="1021405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5525" y="2163270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68426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 ANH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95559" y="2624493"/>
            <a:ext cx="4280122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(Trang 28 – 29)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91540" y="2739130"/>
            <a:ext cx="2651405" cy="2289840"/>
          </a:xfrm>
          <a:prstGeom prst="rect">
            <a:avLst/>
          </a:prstGeom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411211" y="1560811"/>
            <a:ext cx="3387938" cy="4792294"/>
          </a:xfrm>
          <a:prstGeom prst="rect">
            <a:avLst/>
          </a:prstGeom>
        </p:spPr>
      </p:pic>
      <p:sp>
        <p:nvSpPr>
          <p:cNvPr id="27" name="椭圆 12"/>
          <p:cNvSpPr/>
          <p:nvPr/>
        </p:nvSpPr>
        <p:spPr>
          <a:xfrm>
            <a:off x="2328896" y="3809159"/>
            <a:ext cx="708267" cy="688729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0" name="椭圆 15"/>
          <p:cNvSpPr/>
          <p:nvPr/>
        </p:nvSpPr>
        <p:spPr>
          <a:xfrm>
            <a:off x="3194336" y="3809159"/>
            <a:ext cx="708267" cy="688729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1" name="椭圆 16"/>
          <p:cNvSpPr/>
          <p:nvPr/>
        </p:nvSpPr>
        <p:spPr>
          <a:xfrm>
            <a:off x="4059776" y="3809159"/>
            <a:ext cx="708267" cy="688729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4" name="椭圆 17"/>
          <p:cNvSpPr/>
          <p:nvPr/>
        </p:nvSpPr>
        <p:spPr>
          <a:xfrm>
            <a:off x="4925216" y="3809159"/>
            <a:ext cx="708267" cy="688729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35" name="椭圆 18"/>
          <p:cNvSpPr/>
          <p:nvPr/>
        </p:nvSpPr>
        <p:spPr>
          <a:xfrm>
            <a:off x="5790656" y="3809159"/>
            <a:ext cx="708267" cy="688729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lòng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khổ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thơ</a:t>
            </a:r>
            <a:r>
              <a:rPr lang="en-US" sz="2400" b="1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cuối</a:t>
            </a:r>
            <a:endParaRPr lang="en-US" sz="2400" b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9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9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36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61734" y="1047750"/>
            <a:ext cx="3545315" cy="38471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quà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bánh</a:t>
            </a:r>
            <a:endParaRPr lang="en-US" sz="24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Chia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hơn</a:t>
            </a:r>
            <a:endParaRPr lang="en-US" sz="24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đẹp</a:t>
            </a:r>
            <a:endParaRPr lang="en-US" sz="24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nhường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luôn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endParaRPr lang="en-US" sz="24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endParaRPr lang="en-US" sz="24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Ai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4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38150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2" b="1"/>
          <a:stretch/>
        </p:blipFill>
        <p:spPr bwMode="auto">
          <a:xfrm>
            <a:off x="209550" y="2647950"/>
            <a:ext cx="87249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20686" y="928212"/>
            <a:ext cx="37850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aζ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κật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δó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0686" y="1633559"/>
            <a:ext cx="40767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Nǖưng jà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ật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νί</a:t>
            </a:r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0686" y="2314657"/>
            <a:ext cx="282801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Ai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ΐ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êu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en-US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ď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0686" y="3021271"/>
            <a:ext cx="391145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Thì làm đư</a:t>
            </a:r>
            <a:r>
              <a:rPr lang="el-GR" sz="3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ϑ κ</a:t>
            </a:r>
            <a:r>
              <a:rPr lang="vi-VN" sz="3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ċ. </a:t>
            </a:r>
            <a:endParaRPr lang="en-US" sz="3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3523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91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3113513"/>
            <a:ext cx="2743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09" y="3463052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36" y="3812591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2" y="418680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24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1860" r="3068" b="8687"/>
          <a:stretch/>
        </p:blipFill>
        <p:spPr>
          <a:xfrm>
            <a:off x="5787738" y="261729"/>
            <a:ext cx="3054926" cy="18528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>
          <a:xfrm>
            <a:off x="5836151" y="1998573"/>
            <a:ext cx="2764044" cy="27318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11648" r="473" b="21818"/>
          <a:stretch/>
        </p:blipFill>
        <p:spPr>
          <a:xfrm>
            <a:off x="187226" y="1234321"/>
            <a:ext cx="5430716" cy="2818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9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83604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272901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anh, chị hoặc em của em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4" y="734517"/>
            <a:ext cx="3626494" cy="2265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6" y="793204"/>
            <a:ext cx="2809875" cy="3952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4" y="3085565"/>
            <a:ext cx="2097900" cy="16799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68" y="3085565"/>
            <a:ext cx="2302065" cy="1679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80186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 TẠM BIỆT CÁC CON!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421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4915B8-02BF-5D39-D310-B2C8442C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457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8BCB72-E997-0858-FCB7-AD8656CD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66" y="666750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đọc đúng, rõ ràng một bài thơ; hiểu và trả lời đúng các câu hỏi có liên quan đến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nhận biết một số tiếng cùng vần với nhau, củng cố kiến thức về vần;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 lòng bài thơ và cảm nhận được vẻ đẹp của bài thơ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được các chi tiết trong tranh và suy luận từ tranh được quan sát.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Nắm nghĩa của các từ ngữ khó trong văn bản: 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dỗ dành, dịu dàng.</a:t>
            </a:r>
            <a:endParaRPr lang="en-US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 triển năng lực: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nhịn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khả năng nhận biết và bày tỏ tình cảm, cảm xúc của bản thân; khả năng làm việc nhóm.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 thích môn học. Phát triển phẩm chất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khả năng nhận biết và bày tỏ tình cảm, cảm xúc của bản thân.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vi-VN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929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2484" y="21135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8534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3105150"/>
            <a:ext cx="739140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Thử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đoán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2242" r="21132" b="31923"/>
          <a:stretch/>
        </p:blipFill>
        <p:spPr bwMode="auto">
          <a:xfrm>
            <a:off x="5283199" y="682055"/>
            <a:ext cx="3643086" cy="33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26587" r="51363" b="43872"/>
          <a:stretch/>
        </p:blipFill>
        <p:spPr bwMode="auto">
          <a:xfrm>
            <a:off x="1676400" y="944185"/>
            <a:ext cx="3338285" cy="216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400"/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4436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7920" y="192320"/>
            <a:ext cx="594706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ea typeface="Arial-Rounded" pitchFamily="34" charset="0"/>
                <a:cs typeface="Arial-Rounded" pitchFamily="34" charset="0"/>
              </a:rPr>
              <a:t>Làm anh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060" y="711044"/>
            <a:ext cx="3962400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đấy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đùa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gái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khóc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dỗ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dành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ngã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dịu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707713"/>
            <a:ext cx="4609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bánh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đẹp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nhường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Ai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thôi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</a:t>
            </a:r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Phan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Nhàn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0122" y="236638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</a:t>
            </a:r>
            <a:endParaRPr lang="en-US" sz="2800" b="1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99" y="765685"/>
            <a:ext cx="3894847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đấy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đùa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gái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khóc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dỗ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dành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ngã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dịu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160" y="714722"/>
            <a:ext cx="45330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bánh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hơn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đẹp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nhường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khó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Ai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thôi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Phan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Thị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Nhàn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965" y="801920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375" y="2922627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1903" y="77938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1903" y="2922626"/>
            <a:ext cx="967495" cy="3692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dirty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819400" y="3790950"/>
            <a:ext cx="11429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95600" y="470535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88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1F5849-1BEA-4329-B5D2-07214CB43813}"/>
              </a:ext>
            </a:extLst>
          </p:cNvPr>
          <p:cNvSpPr txBox="1"/>
          <p:nvPr/>
        </p:nvSpPr>
        <p:spPr>
          <a:xfrm>
            <a:off x="152400" y="742950"/>
            <a:ext cx="542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dỗ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dành: </a:t>
            </a:r>
            <a:r>
              <a:rPr lang="vi-VN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cách </a:t>
            </a:r>
            <a:r>
              <a:rPr lang="vi-V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 chuyện để em bé không khóc.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9ED4F0-EFD7-48E3-B4F6-0B3D2C8356DC}"/>
              </a:ext>
            </a:extLst>
          </p:cNvPr>
          <p:cNvSpPr txBox="1"/>
          <p:nvPr/>
        </p:nvSpPr>
        <p:spPr>
          <a:xfrm>
            <a:off x="152400" y="2304395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vi-VN" sz="2800" b="1" i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nâng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dịu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dàng: </a:t>
            </a:r>
            <a:r>
              <a:rPr lang="vi-V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 em bé dậy mà không làm em bé bị đau.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64" y="514350"/>
            <a:ext cx="3657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0.7|0|0.9|13.7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3|15.2|1.2|7.8|1.3|2.7|1.5|3|2.3|2|1.6|2.2|2.7|2.3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16.8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915</Words>
  <Application>Microsoft Office PowerPoint</Application>
  <PresentationFormat>On-screen Show (16:9)</PresentationFormat>
  <Paragraphs>224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宋体</vt:lpstr>
      <vt:lpstr>宋体</vt:lpstr>
      <vt:lpstr>.VnArial</vt:lpstr>
      <vt:lpstr>Arial</vt:lpstr>
      <vt:lpstr>Arial Rounded MT Bold</vt:lpstr>
      <vt:lpstr>Arial-Rounded</vt:lpstr>
      <vt:lpstr>Arial-SGK-TV</vt:lpstr>
      <vt:lpstr>Calibri</vt:lpstr>
      <vt:lpstr>DFPOP1-W9</vt:lpstr>
      <vt:lpstr>HP001 4 hàng</vt:lpstr>
      <vt:lpstr>inpin heiti</vt:lpstr>
      <vt:lpstr>Times New Roman</vt:lpstr>
      <vt:lpstr>华康少女文字W5</vt:lpstr>
      <vt:lpstr>Office Theme</vt:lpstr>
      <vt:lpstr>第一PPT，www.1ppt.com</vt:lpstr>
      <vt:lpstr>1_第一PPT，www.1ppt.com</vt:lpstr>
      <vt:lpstr>2_第一PPT，www.1ppt.com</vt:lpstr>
      <vt:lpstr>Office 主题</vt:lpstr>
      <vt:lpstr>1_Office 主题</vt:lpstr>
      <vt:lpstr>1_Office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193</cp:revision>
  <dcterms:created xsi:type="dcterms:W3CDTF">2020-12-08T15:48:47Z</dcterms:created>
  <dcterms:modified xsi:type="dcterms:W3CDTF">2025-02-12T03:43:44Z</dcterms:modified>
</cp:coreProperties>
</file>