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83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02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84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9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49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9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4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5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2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5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090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00BD1-1A09-496D-BFF5-F07430688EBA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D8408-224A-4183-A6E6-CA53BBB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0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ute background Images - Free Download on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47884" y="1504336"/>
            <a:ext cx="3579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Aachen" panose="02020500000000000000" pitchFamily="18" charset="0"/>
                <a:cs typeface="Arial" panose="020B0604020202020204" pitchFamily="34" charset="0"/>
              </a:rPr>
              <a:t>MÔN ĐẠO ĐỨC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ea typeface="Aachen" panose="02020500000000000000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7987" y="688398"/>
            <a:ext cx="15452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Arial" panose="020B0604020202020204" pitchFamily="34" charset="0"/>
                <a:ea typeface="Aachen" panose="02020500000000000000" pitchFamily="18" charset="0"/>
                <a:cs typeface="Arial" panose="020B0604020202020204" pitchFamily="34" charset="0"/>
              </a:rPr>
              <a:t>LỚP 1</a:t>
            </a:r>
            <a:endParaRPr lang="en-US" sz="3600" b="1" dirty="0">
              <a:solidFill>
                <a:srgbClr val="00B050"/>
              </a:solidFill>
              <a:latin typeface="Arial" panose="020B0604020202020204" pitchFamily="34" charset="0"/>
              <a:ea typeface="Aachen" panose="02020500000000000000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35278" y="2320274"/>
            <a:ext cx="7846142" cy="212365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500" b="1" dirty="0" err="1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Ôn</a:t>
            </a:r>
            <a:r>
              <a:rPr lang="en-US" sz="6500" b="1" dirty="0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 </a:t>
            </a:r>
            <a:r>
              <a:rPr lang="en-US" sz="6500" b="1" dirty="0" err="1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tập</a:t>
            </a:r>
            <a:r>
              <a:rPr lang="en-US" sz="6500" b="1" dirty="0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, </a:t>
            </a:r>
            <a:r>
              <a:rPr lang="en-US" sz="6500" b="1" dirty="0" err="1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đánh</a:t>
            </a:r>
            <a:r>
              <a:rPr lang="en-US" sz="6500" b="1" dirty="0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 </a:t>
            </a:r>
            <a:r>
              <a:rPr lang="en-US" sz="6500" b="1" dirty="0" err="1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giá</a:t>
            </a:r>
            <a:r>
              <a:rPr lang="en-US" sz="6500" b="1" dirty="0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 </a:t>
            </a:r>
            <a:r>
              <a:rPr lang="en-US" sz="6500" b="1" dirty="0" err="1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cuối</a:t>
            </a:r>
            <a:r>
              <a:rPr lang="en-US" sz="6500" b="1" dirty="0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 </a:t>
            </a:r>
            <a:r>
              <a:rPr lang="en-US" sz="6500" b="1" dirty="0" err="1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kì</a:t>
            </a:r>
            <a:r>
              <a:rPr lang="en-US" sz="6500" b="1" dirty="0" smtClean="0">
                <a:latin typeface="Aachen" panose="02020500000000000000" pitchFamily="18" charset="0"/>
                <a:ea typeface="Aachen" panose="02020500000000000000" pitchFamily="18" charset="0"/>
                <a:cs typeface="Aachen" panose="02020500000000000000" pitchFamily="18" charset="0"/>
              </a:rPr>
              <a:t> I</a:t>
            </a:r>
            <a:endParaRPr lang="en-US" sz="6500" b="1" dirty="0">
              <a:latin typeface="Aachen" panose="02020500000000000000" pitchFamily="18" charset="0"/>
              <a:ea typeface="Aachen" panose="02020500000000000000" pitchFamily="18" charset="0"/>
              <a:cs typeface="Aachen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889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ute Background | การออกแบบนามบัตร, การออกแบบโปสเตอร์, การออกแบบพื้นหลั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518"/>
            <a:ext cx="12203588" cy="686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39097" y="1026421"/>
            <a:ext cx="115529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0" dirty="0" err="1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400" b="1" i="0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1:</a:t>
            </a:r>
            <a:r>
              <a:rPr lang="vi-VN" sz="2400" b="1" i="1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i="1" dirty="0" err="1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400" b="1" i="1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b="1" i="1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b="1" i="1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400" b="1" i="1" dirty="0">
                <a:solidFill>
                  <a:srgbClr val="363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vi-VN" sz="2400" b="0" i="0" dirty="0" smtClean="0">
              <a:solidFill>
                <a:srgbClr val="36363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0" i="0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vi-VN" sz="2400" b="0" i="0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Lễ phép chào hỏi Khi gặp tất cả các thầy giáo, cô giáo</a:t>
            </a:r>
            <a:r>
              <a:rPr lang="en-US" sz="2400" dirty="0">
                <a:solidFill>
                  <a:srgbClr val="363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b="0" i="0" dirty="0" smtClean="0">
              <a:solidFill>
                <a:srgbClr val="36363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363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vi-VN" sz="2400" b="0" i="0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Chỉ chào hỏi thầy giáo, cô giáo đang dạy em</a:t>
            </a:r>
            <a:r>
              <a:rPr lang="en-US" sz="2400" dirty="0">
                <a:solidFill>
                  <a:srgbClr val="363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b="0" i="0" dirty="0" smtClean="0">
              <a:solidFill>
                <a:srgbClr val="36363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363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vi-VN" sz="2400" b="0" i="0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Chỉ chào hỏi thầy giáo, cô giáo đã dạy em</a:t>
            </a:r>
            <a:r>
              <a:rPr lang="en-US" sz="2400" dirty="0">
                <a:solidFill>
                  <a:srgbClr val="363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b="0" i="0" dirty="0" smtClean="0">
              <a:solidFill>
                <a:srgbClr val="36363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2400" b="1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 2: </a:t>
            </a:r>
            <a:r>
              <a:rPr lang="vi-VN" sz="2400" b="1" i="1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Nếu em sơ ý làm rơi bút của bạn xuống đất</a:t>
            </a:r>
            <a:r>
              <a:rPr lang="en-US" sz="2400" b="1" i="1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err="1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b="1" i="1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2400" b="1" i="1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b="1" i="1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vi-VN" sz="2400" b="1" i="1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vi-VN" sz="2400" b="0" i="0" dirty="0" smtClean="0">
              <a:solidFill>
                <a:srgbClr val="36363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363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vi-VN" sz="2400" b="0" i="0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Bỏ đi không nói gì</a:t>
            </a:r>
            <a:r>
              <a:rPr lang="en-US" sz="2400" b="0" i="0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b="0" i="0" dirty="0" smtClean="0">
              <a:solidFill>
                <a:srgbClr val="36363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363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vi-VN" sz="2400" b="0" i="0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Chỉ nói lời xin lỗi bạn</a:t>
            </a:r>
            <a:r>
              <a:rPr lang="en-US" sz="2400" b="0" i="0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b="0" i="0" dirty="0" smtClean="0">
              <a:solidFill>
                <a:srgbClr val="36363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363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vi-VN" sz="2400" b="0" i="0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Nhặt hộp bút lên trả bạn và xin lỗi</a:t>
            </a:r>
            <a:r>
              <a:rPr lang="en-US" sz="2400" b="0" i="0" dirty="0" smtClean="0">
                <a:solidFill>
                  <a:srgbClr val="3636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b="0" i="0" dirty="0" smtClean="0">
              <a:solidFill>
                <a:srgbClr val="36363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30942" y="1696065"/>
            <a:ext cx="575187" cy="5161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0942" y="5034543"/>
            <a:ext cx="575187" cy="5161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ute Background | การออกแบบนามบัตร, การออกแบบโปสเตอร์, การออกแบบพื้นหลั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518"/>
            <a:ext cx="12203588" cy="686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4297" y="919659"/>
            <a:ext cx="11523406" cy="5018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b="1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Câu 3: </a:t>
            </a:r>
            <a:r>
              <a:rPr lang="vi-VN" sz="2400" b="1" i="1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Em sẽ làm gì nếu một bạn khác bị ngã</a:t>
            </a:r>
            <a:r>
              <a:rPr lang="en-US" sz="2400" b="1" i="1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?</a:t>
            </a:r>
            <a:endParaRPr lang="vi-VN" sz="2400" b="0" i="1" dirty="0" smtClean="0">
              <a:effectLst/>
              <a:ea typeface="Aachen" panose="02020500000000000000" pitchFamily="18" charset="0"/>
              <a:cs typeface="Aachen" panose="02020500000000000000" pitchFamily="18" charset="0"/>
            </a:endParaRPr>
          </a:p>
          <a:p>
            <a:pPr>
              <a:lnSpc>
                <a:spcPct val="150000"/>
              </a:lnSpc>
            </a:pPr>
            <a:r>
              <a:rPr lang="vi-VN" sz="2400" b="0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A</a:t>
            </a:r>
            <a:r>
              <a:rPr lang="en-US" sz="2400" b="0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.</a:t>
            </a:r>
            <a:r>
              <a:rPr lang="vi-VN" sz="2400" b="0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 Giúp bạn đứng lên và hỏi bạn có bị đau hay không, dặn dò bạn lần sau nhớ đi cẩn thận hơn nhé.</a:t>
            </a:r>
          </a:p>
          <a:p>
            <a:pPr>
              <a:lnSpc>
                <a:spcPct val="150000"/>
              </a:lnSpc>
            </a:pPr>
            <a:r>
              <a:rPr lang="vi-VN" sz="2400" b="0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B</a:t>
            </a:r>
            <a:r>
              <a:rPr lang="en-US" sz="2400" dirty="0">
                <a:ea typeface="Aachen" panose="02020500000000000000" pitchFamily="18" charset="0"/>
                <a:cs typeface="Aachen" panose="02020500000000000000" pitchFamily="18" charset="0"/>
              </a:rPr>
              <a:t>.</a:t>
            </a:r>
            <a:r>
              <a:rPr lang="vi-VN" sz="2400" b="0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 Nhìn thấy coi như không biết.</a:t>
            </a:r>
          </a:p>
          <a:p>
            <a:pPr>
              <a:lnSpc>
                <a:spcPct val="150000"/>
              </a:lnSpc>
            </a:pPr>
            <a:r>
              <a:rPr lang="vi-VN" sz="2400" b="0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C</a:t>
            </a:r>
            <a:r>
              <a:rPr lang="en-US" sz="2400" b="0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.</a:t>
            </a:r>
            <a:r>
              <a:rPr lang="vi-VN" sz="2400" b="0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 Giúp bạn đứng dậy và nói tại sao bạn lại hậu đậu như thế.</a:t>
            </a:r>
            <a:endParaRPr lang="en-US" sz="2400" dirty="0">
              <a:ea typeface="Aachen" panose="02020500000000000000" pitchFamily="18" charset="0"/>
              <a:cs typeface="Aachen" panose="02020500000000000000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effectLst/>
                <a:latin typeface="Arial" panose="020B0604020202020204" pitchFamily="34" charset="0"/>
                <a:ea typeface="Aachen" panose="02020500000000000000" pitchFamily="18" charset="0"/>
                <a:cs typeface="Arial" panose="020B0604020202020204" pitchFamily="34" charset="0"/>
              </a:rPr>
              <a:t>Câu</a:t>
            </a:r>
            <a:r>
              <a:rPr lang="en-US" sz="2400" b="1" dirty="0" smtClean="0">
                <a:effectLst/>
                <a:latin typeface="Arial" panose="020B0604020202020204" pitchFamily="34" charset="0"/>
                <a:ea typeface="Aachen" panose="02020500000000000000" pitchFamily="18" charset="0"/>
                <a:cs typeface="Arial" panose="020B0604020202020204" pitchFamily="34" charset="0"/>
              </a:rPr>
              <a:t> 4: </a:t>
            </a:r>
            <a:r>
              <a:rPr lang="vi-VN" sz="2400" b="1" i="1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Khi bạn chưa lễ phép vâng lời thầy giáo, cô giáo em sẽ:</a:t>
            </a:r>
            <a:endParaRPr lang="vi-VN" sz="2400" b="0" i="1" dirty="0" smtClean="0">
              <a:effectLst/>
              <a:ea typeface="Aachen" panose="02020500000000000000" pitchFamily="18" charset="0"/>
              <a:cs typeface="Aachen" panose="02020500000000000000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vi-VN" sz="2400" b="0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a. Nhắc nhở nhẹ nhàng và khuyên bạn không nên như vậy</a:t>
            </a:r>
            <a:r>
              <a:rPr lang="en-US" sz="2400" dirty="0" smtClean="0">
                <a:ea typeface="Aachen" panose="02020500000000000000" pitchFamily="18" charset="0"/>
                <a:cs typeface="Aachen" panose="02020500000000000000" pitchFamily="18" charset="0"/>
              </a:rPr>
              <a:t>.</a:t>
            </a:r>
            <a:endParaRPr lang="vi-VN" sz="2400" b="0" i="0" dirty="0" smtClean="0">
              <a:effectLst/>
              <a:ea typeface="Aachen" panose="02020500000000000000" pitchFamily="18" charset="0"/>
              <a:cs typeface="Aachen" panose="02020500000000000000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vi-VN" sz="2400" b="0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b. Mặc kệ bạn</a:t>
            </a:r>
            <a:r>
              <a:rPr lang="en-US" sz="2400" dirty="0">
                <a:ea typeface="Aachen" panose="02020500000000000000" pitchFamily="18" charset="0"/>
                <a:cs typeface="Aachen" panose="02020500000000000000" pitchFamily="18" charset="0"/>
              </a:rPr>
              <a:t>.</a:t>
            </a:r>
            <a:endParaRPr lang="vi-VN" sz="2400" b="0" i="0" dirty="0" smtClean="0">
              <a:effectLst/>
              <a:ea typeface="Aachen" panose="02020500000000000000" pitchFamily="18" charset="0"/>
              <a:cs typeface="Aachen" panose="02020500000000000000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vi-VN" sz="2400" b="0" i="0" dirty="0" smtClean="0">
                <a:effectLst/>
                <a:ea typeface="Aachen" panose="02020500000000000000" pitchFamily="18" charset="0"/>
                <a:cs typeface="Aachen" panose="02020500000000000000" pitchFamily="18" charset="0"/>
              </a:rPr>
              <a:t>c. Mách thầy giáo, cô giáo</a:t>
            </a:r>
            <a:r>
              <a:rPr lang="en-US" sz="2400" dirty="0">
                <a:ea typeface="Aachen" panose="02020500000000000000" pitchFamily="18" charset="0"/>
                <a:cs typeface="Aachen" panose="02020500000000000000" pitchFamily="18" charset="0"/>
              </a:rPr>
              <a:t>.</a:t>
            </a:r>
            <a:endParaRPr lang="vi-VN" sz="2400" b="0" i="0" dirty="0" smtClean="0">
              <a:effectLst/>
              <a:ea typeface="Aachen" panose="02020500000000000000" pitchFamily="18" charset="0"/>
              <a:cs typeface="Aachen" panose="02020500000000000000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91729" y="1548581"/>
            <a:ext cx="575187" cy="5161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1729" y="4287036"/>
            <a:ext cx="575187" cy="5161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5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ute Background | การออกแบบนามบัตร, การออกแบบโปสเตอร์, การออกแบบพื้นหลั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518"/>
            <a:ext cx="12203588" cy="686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9072" y="850176"/>
            <a:ext cx="120445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sz="2400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5: </a:t>
            </a:r>
            <a:r>
              <a:rPr lang="en-US" sz="2400" b="1" i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Khoanh</a:t>
            </a:r>
            <a:r>
              <a:rPr lang="en-US" sz="2400" b="1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400" b="1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vi-VN" sz="2400" b="1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hững ý kiến </a:t>
            </a:r>
            <a:r>
              <a:rPr lang="en-US" sz="2400" b="1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tán thành khi nói lời cảm ơn, xin lỗi:</a:t>
            </a:r>
          </a:p>
          <a:p>
            <a:pPr fontAlgn="base">
              <a:lnSpc>
                <a:spcPct val="150000"/>
              </a:lnSpc>
            </a:pPr>
            <a:r>
              <a:rPr lang="en-US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vi-VN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Cần nói lời cảm ơn khi được người khác quan tâm, giúp đỡ</a:t>
            </a:r>
          </a:p>
          <a:p>
            <a:pPr fontAlgn="base">
              <a:lnSpc>
                <a:spcPct val="150000"/>
              </a:lnSpc>
            </a:pPr>
            <a:r>
              <a:rPr lang="en-US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vi-VN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Cần nói lời xin lỗi khi mắc lỗi và làm phiền người khác</a:t>
            </a:r>
          </a:p>
          <a:p>
            <a:pPr fontAlgn="base">
              <a:lnSpc>
                <a:spcPct val="150000"/>
              </a:lnSpc>
            </a:pPr>
            <a:r>
              <a:rPr lang="en-US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vi-VN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Chỉ nói lời cảm ơn khi người khác quan tâm giúp những việc lớn</a:t>
            </a:r>
          </a:p>
          <a:p>
            <a:pPr fontAlgn="base"/>
            <a:r>
              <a:rPr lang="en-US" sz="2400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6: </a:t>
            </a:r>
            <a:r>
              <a:rPr lang="vi-VN" sz="2400" b="1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 mượn quyển truyện tranh của em về đọc nhưng sơ ý để em bé làm rách vài trang. Em sẽ</a:t>
            </a:r>
            <a:r>
              <a:rPr lang="vi-VN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fontAlgn="base">
              <a:lnSpc>
                <a:spcPct val="150000"/>
              </a:lnSpc>
            </a:pPr>
            <a:r>
              <a:rPr lang="en-US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vi-VN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Bắt đền bạn             </a:t>
            </a:r>
            <a:endParaRPr lang="en-US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vi-VN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B. Giận dữ, mắng bạn</a:t>
            </a:r>
            <a:endParaRPr lang="en-US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vi-VN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C. Lần sau không cho bạn mượn</a:t>
            </a:r>
          </a:p>
          <a:p>
            <a:pPr fontAlgn="base">
              <a:lnSpc>
                <a:spcPct val="150000"/>
              </a:lnSpc>
            </a:pPr>
            <a:r>
              <a:rPr lang="vi-VN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D. Tha lỗi cho bạn, nhắc nhở bạn lần sau giữ cẩn thận hơn</a:t>
            </a:r>
          </a:p>
        </p:txBody>
      </p:sp>
      <p:sp>
        <p:nvSpPr>
          <p:cNvPr id="6" name="Oval 5"/>
          <p:cNvSpPr/>
          <p:nvPr/>
        </p:nvSpPr>
        <p:spPr>
          <a:xfrm>
            <a:off x="96918" y="1493814"/>
            <a:ext cx="575187" cy="5161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96918" y="2022126"/>
            <a:ext cx="575187" cy="5161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6917" y="5481884"/>
            <a:ext cx="575187" cy="5161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ute Background | การออกแบบนามบัตร, การออกแบบโปสเตอร์, การออกแบบพื้นหลั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518"/>
            <a:ext cx="12203588" cy="686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85085" y="889843"/>
            <a:ext cx="772727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vi-VN" sz="2400" b="1" dirty="0">
                <a:latin typeface="Arial" panose="020B0604020202020204" pitchFamily="34" charset="0"/>
                <a:cs typeface="Arial" panose="020B0604020202020204" pitchFamily="34" charset="0"/>
              </a:rPr>
              <a:t>Câu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vi-VN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fontAlgn="base"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Chải đầu tóc gọn gàng trước khi đến lớp.</a:t>
            </a:r>
          </a:p>
          <a:p>
            <a:pPr fontAlgn="base"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Mặc quần áo bẩn, nhàu nát, xộc xệch đến lớp.</a:t>
            </a:r>
          </a:p>
          <a:p>
            <a:pPr fontAlgn="base"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Không làm dây bẩn, viết bậy, vẽ bậy ra sách </a:t>
            </a:r>
            <a:r>
              <a:rPr lang="vi-V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vở.</a:t>
            </a:r>
            <a:endParaRPr lang="vi-V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Không cần nhường nhịn các em nhỏ.</a:t>
            </a:r>
          </a:p>
          <a:p>
            <a:pPr fontAlgn="base"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E.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Là em cần phải lễ phép, vâng lời anh chị.</a:t>
            </a:r>
          </a:p>
          <a:p>
            <a:pPr fontAlgn="base"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G.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Chen lấn, xô đẩy nhau khi ra vào lớp.</a:t>
            </a:r>
          </a:p>
          <a:p>
            <a:pPr fontAlgn="base"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H.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Dùng thước, bút, cặp …để </a:t>
            </a:r>
            <a:r>
              <a:rPr lang="vi-V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nghịch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Giơ tay xin phép khi muốn phát biểu ý kiến.</a:t>
            </a:r>
          </a:p>
        </p:txBody>
      </p:sp>
      <p:sp>
        <p:nvSpPr>
          <p:cNvPr id="6" name="Oval 5"/>
          <p:cNvSpPr/>
          <p:nvPr/>
        </p:nvSpPr>
        <p:spPr>
          <a:xfrm>
            <a:off x="2559897" y="1529316"/>
            <a:ext cx="575187" cy="5161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83071" y="2683773"/>
            <a:ext cx="575187" cy="5161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59896" y="3712289"/>
            <a:ext cx="575187" cy="5161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41735" y="5349464"/>
            <a:ext cx="575187" cy="5161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8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269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Aachen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3</cp:revision>
  <dcterms:created xsi:type="dcterms:W3CDTF">2023-01-02T09:57:23Z</dcterms:created>
  <dcterms:modified xsi:type="dcterms:W3CDTF">2023-01-02T10:15:51Z</dcterms:modified>
</cp:coreProperties>
</file>