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3" r:id="rId2"/>
    <p:sldId id="256" r:id="rId3"/>
    <p:sldId id="306" r:id="rId4"/>
    <p:sldId id="273" r:id="rId5"/>
    <p:sldId id="305" r:id="rId6"/>
    <p:sldId id="258" r:id="rId7"/>
    <p:sldId id="328" r:id="rId8"/>
    <p:sldId id="279" r:id="rId9"/>
    <p:sldId id="329" r:id="rId10"/>
    <p:sldId id="330" r:id="rId11"/>
    <p:sldId id="304" r:id="rId12"/>
    <p:sldId id="331" r:id="rId13"/>
    <p:sldId id="332" r:id="rId14"/>
    <p:sldId id="333" r:id="rId15"/>
    <p:sldId id="307" r:id="rId16"/>
    <p:sldId id="320" r:id="rId17"/>
    <p:sldId id="310" r:id="rId18"/>
    <p:sldId id="311" r:id="rId19"/>
    <p:sldId id="319" r:id="rId20"/>
    <p:sldId id="334" r:id="rId21"/>
    <p:sldId id="335" r:id="rId22"/>
    <p:sldId id="336" r:id="rId23"/>
    <p:sldId id="308" r:id="rId24"/>
    <p:sldId id="323" r:id="rId25"/>
    <p:sldId id="325" r:id="rId26"/>
    <p:sldId id="326" r:id="rId27"/>
    <p:sldId id="324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8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5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2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17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21AF"/>
    <a:srgbClr val="B9EDFF"/>
    <a:srgbClr val="AFEAFF"/>
    <a:srgbClr val="FFFF01"/>
    <a:srgbClr val="FFFF37"/>
    <a:srgbClr val="F3CEF6"/>
    <a:srgbClr val="ECB2F0"/>
    <a:srgbClr val="E496EA"/>
    <a:srgbClr val="D24CDC"/>
    <a:srgbClr val="DD7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3772" autoAdjust="0"/>
  </p:normalViewPr>
  <p:slideViewPr>
    <p:cSldViewPr>
      <p:cViewPr varScale="1">
        <p:scale>
          <a:sx n="86" d="100"/>
          <a:sy n="86" d="100"/>
        </p:scale>
        <p:origin x="924" y="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5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8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B5648-AA61-431A-B2C7-F40681E43B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99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76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7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73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sách GV để nắm chắc phần này. Phần này k nên nói quá sâu vì kiến thức sinh học hơi phức tạp.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68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49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76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60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6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4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0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4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6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25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0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65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9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7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3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0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9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7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81" r:id="rId4"/>
    <p:sldLayoutId id="2147483679" r:id="rId5"/>
    <p:sldLayoutId id="2147483676" r:id="rId6"/>
    <p:sldLayoutId id="2147483674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84" r:id="rId13"/>
    <p:sldLayoutId id="2147483683" r:id="rId14"/>
    <p:sldLayoutId id="2147483682" r:id="rId15"/>
    <p:sldLayoutId id="2147483680" r:id="rId16"/>
    <p:sldLayoutId id="2147483678" r:id="rId17"/>
    <p:sldLayoutId id="2147483677" r:id="rId18"/>
    <p:sldLayoutId id="2147483675" r:id="rId19"/>
    <p:sldLayoutId id="2147483673" r:id="rId20"/>
    <p:sldLayoutId id="2147483672" r:id="rId21"/>
    <p:sldLayoutId id="2147483671" r:id="rId22"/>
    <p:sldLayoutId id="2147483670" r:id="rId23"/>
    <p:sldLayoutId id="2147483669" r:id="rId24"/>
    <p:sldLayoutId id="2147483668" r:id="rId25"/>
    <p:sldLayoutId id="2147483667" r:id="rId26"/>
    <p:sldLayoutId id="2147483666" r:id="rId27"/>
    <p:sldLayoutId id="2147483665" r:id="rId28"/>
    <p:sldLayoutId id="2147483664" r:id="rId29"/>
    <p:sldLayoutId id="2147483662" r:id="rId30"/>
    <p:sldLayoutId id="2147483661" r:id="rId31"/>
    <p:sldLayoutId id="2147483660" r:id="rId32"/>
    <p:sldLayoutId id="2147483655" r:id="rId33"/>
    <p:sldLayoutId id="2147483656" r:id="rId34"/>
    <p:sldLayoutId id="2147483657" r:id="rId35"/>
    <p:sldLayoutId id="2147483658" r:id="rId36"/>
    <p:sldLayoutId id="2147483659" r:id="rId37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>
            <a:grpSpLocks/>
          </p:cNvGrpSpPr>
          <p:nvPr/>
        </p:nvGrpSpPr>
        <p:grpSpPr bwMode="auto">
          <a:xfrm>
            <a:off x="221456" y="76200"/>
            <a:ext cx="8701088" cy="4638675"/>
            <a:chOff x="280219" y="102086"/>
            <a:chExt cx="11631561" cy="6184490"/>
          </a:xfrm>
        </p:grpSpPr>
        <p:pic>
          <p:nvPicPr>
            <p:cNvPr id="308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2623" y="2837260"/>
            <a:ext cx="9121378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6065044" y="-219075"/>
            <a:ext cx="2466975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20477042">
            <a:off x="1240632" y="2531269"/>
            <a:ext cx="645319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0" y="26194"/>
            <a:ext cx="1854994" cy="2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7862887" y="544117"/>
            <a:ext cx="823913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6419850" y="373856"/>
            <a:ext cx="51077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2" y="3233738"/>
            <a:ext cx="1807369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32" y="1951435"/>
            <a:ext cx="1122760" cy="14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6"/>
          <p:cNvSpPr>
            <a:spLocks noChangeArrowheads="1" noChangeShapeType="1" noTextEdit="1"/>
          </p:cNvSpPr>
          <p:nvPr/>
        </p:nvSpPr>
        <p:spPr bwMode="auto">
          <a:xfrm>
            <a:off x="2053828" y="1806179"/>
            <a:ext cx="5899547" cy="15216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80"/>
              </a:avLst>
            </a:prstTxWarp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CON </a:t>
            </a:r>
          </a:p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544" y="3295650"/>
            <a:ext cx="6638925" cy="8179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12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trưa hè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827" y="589873"/>
            <a:ext cx="4554973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 trưa lim dim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Nghìn con mắt lá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Bóng cũng nằm im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 vườn êm ả.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827" y="2853052"/>
            <a:ext cx="4783573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ơi</a:t>
            </a:r>
            <a:r>
              <a:rPr lang="en-US" sz="32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nghỉ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cày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ngẫm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nghĩ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hoài</a:t>
            </a:r>
            <a:r>
              <a:rPr lang="en-US" sz="32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…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719221"/>
            <a:ext cx="5068071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đại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thơm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hơn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ắng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bướm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chập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chờn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Vờn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nắng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5429" y="2890672"/>
            <a:ext cx="4565515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ngủ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nghe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Âm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thầm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rạo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rực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hè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9058" y="4658282"/>
            <a:ext cx="2286000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(Huy Cận)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17616" y="703810"/>
            <a:ext cx="85699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44610" y="829636"/>
            <a:ext cx="85699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318115" y="1358169"/>
            <a:ext cx="85699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50406" y="1774850"/>
            <a:ext cx="85699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31608" y="2285156"/>
            <a:ext cx="85699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98591" y="2187885"/>
            <a:ext cx="85699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554999" y="1176396"/>
            <a:ext cx="85699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41315" y="1676257"/>
            <a:ext cx="85699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08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>
              <a:defRPr/>
            </a:pPr>
            <a:r>
              <a:rPr lang="en-GB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GB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" y="38442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83026" y="-47664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trưa hè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986" y="699924"/>
            <a:ext cx="4554973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lim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dim</a:t>
            </a: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mắt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lá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nằm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im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vườn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êm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ả.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986" y="2758754"/>
            <a:ext cx="4783573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ơi</a:t>
            </a:r>
            <a:r>
              <a:rPr lang="en-US" sz="28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nghỉ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cày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ngẫm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nghĩ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mãi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hoài</a:t>
            </a:r>
            <a:r>
              <a:rPr lang="en-US" sz="28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…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8181" y="758815"/>
            <a:ext cx="5068071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thơm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hơn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ắng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Con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bướm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chập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chờn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Vờn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nắng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9359" y="2830115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chưa ngủ được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nằm bé nghe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Âm thầm rạo rực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 buổi trưa hè.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9058" y="4658282"/>
            <a:ext cx="2286000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(Huy Cận)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0857" y="4618707"/>
            <a:ext cx="38408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 có mấy khổ thơ?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4233" y="740655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52400" y="2730793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4152" y="72116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0973" y="2830115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164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" y="38442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83026" y="-47664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trưa hè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000" y="667412"/>
            <a:ext cx="4554973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 trưa lim dim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Nghìn con mắt lá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Bóng cũng nằm im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 vườn êm ả.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000" y="2726242"/>
            <a:ext cx="4783573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ơi</a:t>
            </a:r>
            <a:r>
              <a:rPr lang="en-US" sz="28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nghỉ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cày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ngẫm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nghĩ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mãi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hoài</a:t>
            </a:r>
            <a:r>
              <a:rPr lang="en-US" sz="28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…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8373" y="767272"/>
            <a:ext cx="5068071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thơm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hơn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ắng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Con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bướm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chập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chờn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Vờn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nắng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8373" y="2797603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chưa ngủ được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nằm bé nghe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Âm thầm rạo rực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 buổi trưa hè.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9058" y="4658282"/>
            <a:ext cx="2286000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(Huy Cận)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58" y="672707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20" y="272360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7868" y="767036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6047" y="2800668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0857" y="4618707"/>
            <a:ext cx="45266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 từng khổ thơ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" y="38442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83026" y="-47664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trưa hè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205" y="628778"/>
            <a:ext cx="4554973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 trưa lim dim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Nghìn con mắt lá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Bóng cũng nằm im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 vườn êm ả.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205" y="2687608"/>
            <a:ext cx="4783573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ơi</a:t>
            </a:r>
            <a:r>
              <a:rPr lang="en-US" sz="28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nghỉ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cày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ngẫm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nghĩ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mãi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hoài</a:t>
            </a:r>
            <a:r>
              <a:rPr lang="en-US" sz="28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…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687669"/>
            <a:ext cx="5068071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thơm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hơn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ắng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Con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bướm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chập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chờn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Vờn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nắng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16578" y="2758969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chưa ngủ được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nằm bé nghe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Âm thầm rạo rực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 buổi trưa hè.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9058" y="4658282"/>
            <a:ext cx="2286000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(Huy Cận)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963" y="634073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925" y="2684968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6073" y="72840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252" y="2762034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30857" y="4618707"/>
            <a:ext cx="23930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15244" y="2123230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Bài tập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6434" y="116972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3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602" y="0"/>
            <a:ext cx="8534400" cy="1148946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Tìm </a:t>
            </a:r>
            <a:r>
              <a:rPr lang="en-US" sz="3200" b="1" smtClean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ở cuối các dòng thơ những </a:t>
            </a:r>
            <a:r>
              <a:rPr lang="en-US" sz="3200" b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tiếng cùng vần với nhau </a:t>
            </a:r>
          </a:p>
        </p:txBody>
      </p:sp>
      <p:sp>
        <p:nvSpPr>
          <p:cNvPr id="23" name="7-Point Star 22"/>
          <p:cNvSpPr/>
          <p:nvPr/>
        </p:nvSpPr>
        <p:spPr>
          <a:xfrm>
            <a:off x="1668596" y="1109053"/>
            <a:ext cx="1473859" cy="909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dim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7-Point Star 23"/>
          <p:cNvSpPr/>
          <p:nvPr/>
        </p:nvSpPr>
        <p:spPr>
          <a:xfrm>
            <a:off x="5715000" y="1047750"/>
            <a:ext cx="1635728" cy="909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urved Connector 25"/>
          <p:cNvCxnSpPr>
            <a:stCxn id="23" idx="0"/>
            <a:endCxn id="24" idx="4"/>
          </p:cNvCxnSpPr>
          <p:nvPr/>
        </p:nvCxnSpPr>
        <p:spPr>
          <a:xfrm>
            <a:off x="2996498" y="1289103"/>
            <a:ext cx="2718498" cy="343267"/>
          </a:xfrm>
          <a:prstGeom prst="curved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3379145" y="1823415"/>
            <a:ext cx="4671701" cy="3692317"/>
          </a:xfrm>
          <a:prstGeom prst="rect">
            <a:avLst/>
          </a:prstGeom>
        </p:spPr>
        <p:txBody>
          <a:bodyPr>
            <a:noAutofit/>
          </a:bodyPr>
          <a:lstStyle>
            <a:lvl1pPr marL="342442" indent="-342442" algn="l" defTabSz="913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58" indent="-285369" algn="l" defTabSz="913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74" indent="-228296" algn="l" defTabSz="913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064" indent="-228296" algn="l" defTabSz="9131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654" indent="-228296" algn="l" defTabSz="9131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243" indent="-228296" algn="l" defTabSz="913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832" indent="-228296" algn="l" defTabSz="913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423" indent="-228296" algn="l" defTabSz="913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012" indent="-228296" algn="l" defTabSz="913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ả</a:t>
            </a:r>
          </a:p>
          <a:p>
            <a:pPr marL="0" indent="0">
              <a:buFont typeface="Arial" pitchFamily="34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chờn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8544" y="62386"/>
            <a:ext cx="3900055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1</a:t>
            </a:r>
            <a:r>
              <a:rPr kumimoji="0" lang="en-US" sz="2800" b="0" i="0" u="none" strike="noStrike" kern="1200" cap="none" spc="0" normalizeH="0" baseline="0" noProof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Viết từ ngữ</a:t>
            </a:r>
            <a:endParaRPr kumimoji="0" lang="vi-VN" sz="28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030" y="695762"/>
            <a:ext cx="8929255" cy="3857188"/>
            <a:chOff x="138545" y="742949"/>
            <a:chExt cx="8929255" cy="3857188"/>
          </a:xfrm>
          <a:solidFill>
            <a:schemeClr val="bg1"/>
          </a:solidFill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9" y="1047750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ập </a:t>
            </a: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Ŋ</a:t>
            </a: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87" y="2291254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rạo</a:t>
            </a:r>
            <a:r>
              <a:rPr lang="en-US" altLang="en-US" sz="31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ǟực</a:t>
            </a:r>
            <a:endParaRPr kumimoji="0" lang="en-US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565" y="2287056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rạo ǟực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116" y="2287056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rạo ǟực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590" y="1047748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l-GR" altLang="en-US" sz="315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15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ập</a:t>
            </a:r>
            <a:r>
              <a:rPr lang="en-US" altLang="en-US" sz="315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315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15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Ŋ</a:t>
            </a:r>
            <a:endParaRPr kumimoji="0" lang="en-US" altLang="en-US" sz="31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790" y="1047749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ập </a:t>
            </a: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Ŋ</a:t>
            </a: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1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304800" y="76866"/>
            <a:ext cx="8530099" cy="1010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vần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SHS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124)</a:t>
            </a:r>
            <a:endParaRPr kumimoji="0" lang="vi-VN" sz="26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3501" y="1504950"/>
            <a:ext cx="8940499" cy="3383375"/>
            <a:chOff x="138545" y="742949"/>
            <a:chExt cx="8929255" cy="3857188"/>
          </a:xfrm>
          <a:solidFill>
            <a:schemeClr val="bg1"/>
          </a:solidFill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89033" y="1790538"/>
            <a:ext cx="8875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lá - ả, w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θ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ỉ - w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θ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ĩ, h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Ω - ε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Ŋ, vắng - wắng</a:t>
            </a:r>
            <a:r>
              <a:rPr lang="lt-LT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dim 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–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im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,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033" y="2334440"/>
            <a:ext cx="8875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lt-LT" sz="2800" b="1">
                <a:solidFill>
                  <a:srgbClr val="002060"/>
                </a:solidFill>
                <a:latin typeface="HP001 4 hàng" panose="020B0603050302020204" pitchFamily="34" charset="0"/>
              </a:rPr>
              <a:t>w</a:t>
            </a:r>
            <a:r>
              <a:rPr lang="el-GR" sz="2800" b="1">
                <a:solidFill>
                  <a:srgbClr val="002060"/>
                </a:solidFill>
                <a:latin typeface="HP001 4 hàng" panose="020B0603050302020204" pitchFamily="34" charset="0"/>
              </a:rPr>
              <a:t>Ή; - </a:t>
            </a:r>
            <a:r>
              <a:rPr lang="lt-LT" sz="2800" b="1">
                <a:solidFill>
                  <a:srgbClr val="002060"/>
                </a:solidFill>
                <a:latin typeface="HP001 4 hàng" panose="020B0603050302020204" pitchFamily="34" charset="0"/>
              </a:rPr>
              <a:t>Ǘ</a:t>
            </a:r>
            <a:r>
              <a:rPr lang="lt-LT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∆</a:t>
            </a:r>
            <a:r>
              <a:rPr lang="en-US" sz="2800" b="1" smtClean="0">
                <a:solidFill>
                  <a:srgbClr val="002060"/>
                </a:solidFill>
                <a:latin typeface="HP001 4 hàng" panose="020B06030503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1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15244" y="189950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Trả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lời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6434" y="946001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4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17">
            <a:extLst>
              <a:ext uri="{FF2B5EF4-FFF2-40B4-BE49-F238E27FC236}">
                <a16:creationId xmlns="" xmlns:a16="http://schemas.microsoft.com/office/drawing/2014/main" id="{FC9FF35C-0179-4217-A2AA-C510EC2BA725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2123" y="-7165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</a:rPr>
              <a:t>           THẾ GIỚI TRONG MẮT EM </a:t>
            </a:r>
            <a:endParaRPr lang="en-US" sz="540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9034" y="2152117"/>
            <a:ext cx="7125143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94524" y="1056225"/>
              <a:ext cx="5049983" cy="51451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r>
                <a:rPr lang="en-US" sz="4800" smtClean="0">
                  <a:solidFill>
                    <a:schemeClr val="accent6">
                      <a:lumMod val="75000"/>
                    </a:schemeClr>
                  </a:solidFill>
                </a:rPr>
                <a:t>BUỔI TRƯA HÈ</a:t>
              </a:r>
              <a:endParaRPr lang="en-US" sz="48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7213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/>
                <a:t>Bài</a:t>
              </a:r>
            </a:p>
            <a:p>
              <a:pPr algn="ctr"/>
              <a:r>
                <a:rPr lang="en-US" sz="2800" smtClean="0"/>
                <a:t> 6</a:t>
              </a:r>
              <a:endParaRPr lang="en-US" sz="2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07604" y="-39610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endParaRPr lang="en-US" sz="96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5848350"/>
            <a:ext cx="8420100" cy="92320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KHÔNG MAY BỊ LẠC</a:t>
            </a: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1"/>
    </mc:Choice>
    <mc:Fallback xmlns="">
      <p:transition spd="slow" advTm="997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" y="38442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83026" y="-47664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trưa hè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312" y="448099"/>
            <a:ext cx="4554973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 trưa lim dim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Nghìn con mắt lá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Bóng cũng nằm im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 vườn êm ả.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312" y="2506929"/>
            <a:ext cx="4783573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ơi</a:t>
            </a:r>
            <a:r>
              <a:rPr lang="en-US" sz="32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nghỉ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cày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ngẫm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nghĩ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hoài</a:t>
            </a:r>
            <a:r>
              <a:rPr lang="en-US" sz="32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…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4507" y="506990"/>
            <a:ext cx="5068071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đại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thơm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hơn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ắng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bướm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chập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chờn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Vờn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nắng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5685" y="2578290"/>
            <a:ext cx="4565515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chưa ngủ được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nằm bé nghe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Âm thầm rạo rực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 buổi trưa hè.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69930" y="453394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98968" y="250428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180" y="547723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3359" y="2581355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5285" y="4620389"/>
            <a:ext cx="81080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) Những con vật nào được nói tới trong bài thơ?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57200" y="3099237"/>
            <a:ext cx="4713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837285" y="2038350"/>
            <a:ext cx="1868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" y="38442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83026" y="-47664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trưa hè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312" y="448099"/>
            <a:ext cx="4554973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 trưa lim dim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Nghìn con mắt lá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Bóng cũng nằm im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 vườn êm ả.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78362"/>
            <a:ext cx="4783573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ơi</a:t>
            </a:r>
            <a:r>
              <a:rPr lang="en-US" sz="28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nghỉ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cày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ngẫm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nghĩ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mãi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hoài</a:t>
            </a:r>
            <a:r>
              <a:rPr lang="en-US" sz="28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…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4507" y="506990"/>
            <a:ext cx="5068071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thơm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hơn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ắng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Con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bướm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chập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chờn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Vờn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nắng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4373" y="2449723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chưa ngủ được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nằm bé nghe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Âm thầm rạo rực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 buổi trưa hè.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69930" y="453394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67544" y="239459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180" y="547723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4390" y="253399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817" y="4312612"/>
            <a:ext cx="8108057" cy="830888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ngữ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trưa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hè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yên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tĩnh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207457" y="1733550"/>
            <a:ext cx="1245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62201" y="2190750"/>
            <a:ext cx="990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" y="38442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83026" y="-47664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trưa hè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312" y="448099"/>
            <a:ext cx="4554973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 trưa lim dim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Nghìn con mắt lá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Bóng cũng nằm im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 vườn êm ả.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78362"/>
            <a:ext cx="4783573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ơi</a:t>
            </a:r>
            <a:r>
              <a:rPr lang="en-US" sz="28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nghỉ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cày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ngẫm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nghĩ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mãi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hoài</a:t>
            </a:r>
            <a:r>
              <a:rPr lang="en-US" sz="28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…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4507" y="506990"/>
            <a:ext cx="5068071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thơm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hơn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ắng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Con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bướm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chập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chờn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Vờn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nắng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4373" y="2449723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chưa ngủ được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nằm bé nghe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Âm thầm rạo rực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 buổi trưa hè.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69930" y="453394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67544" y="2394599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180" y="547723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4390" y="253399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3026" y="4518551"/>
            <a:ext cx="7149183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c)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thích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nhất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sao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447" y="2057775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Học thuộc 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51886" y="1226877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5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11432" y="3073560"/>
            <a:ext cx="4565515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chưa ngủ được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nằm bé nghe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Âm thầm rạo rực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 buổi trưa hè.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0656" y="822796"/>
            <a:ext cx="5068071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đại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thơm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hơn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ắng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bướm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chập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chờn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Vờn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nắng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0250" y="79072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trưa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hè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199" y="85250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199" y="3088036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2" name="Cloud 1"/>
          <p:cNvSpPr/>
          <p:nvPr/>
        </p:nvSpPr>
        <p:spPr>
          <a:xfrm>
            <a:off x="4572000" y="852508"/>
            <a:ext cx="19050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/>
          <p:cNvSpPr/>
          <p:nvPr/>
        </p:nvSpPr>
        <p:spPr>
          <a:xfrm>
            <a:off x="4691944" y="1416025"/>
            <a:ext cx="18288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/>
          <p:cNvSpPr/>
          <p:nvPr/>
        </p:nvSpPr>
        <p:spPr>
          <a:xfrm>
            <a:off x="5329057" y="1897143"/>
            <a:ext cx="17526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/>
          <p:cNvSpPr/>
          <p:nvPr/>
        </p:nvSpPr>
        <p:spPr>
          <a:xfrm>
            <a:off x="4659488" y="2392443"/>
            <a:ext cx="1893712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/>
          <p:cNvSpPr/>
          <p:nvPr/>
        </p:nvSpPr>
        <p:spPr>
          <a:xfrm>
            <a:off x="4714008" y="3185046"/>
            <a:ext cx="1893118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/>
          <p:cNvSpPr/>
          <p:nvPr/>
        </p:nvSpPr>
        <p:spPr>
          <a:xfrm>
            <a:off x="4538769" y="3645175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/>
          <p:cNvSpPr/>
          <p:nvPr/>
        </p:nvSpPr>
        <p:spPr>
          <a:xfrm>
            <a:off x="4714008" y="4164273"/>
            <a:ext cx="16764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4501726" y="4600604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60250" y="79072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trưa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hè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89535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8767" y="286328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910297"/>
            <a:ext cx="5068071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 đại </a:t>
            </a:r>
            <a:endParaRPr lang="en-US" sz="2800" smtClean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 </a:t>
            </a:r>
          </a:p>
          <a:p>
            <a:r>
              <a:rPr lang="en-US" sz="280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Con bướm</a:t>
            </a:r>
            <a:endParaRPr lang="en-US" sz="280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Vờn 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7866" y="2853030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</a:t>
            </a:r>
            <a:r>
              <a:rPr lang="en-US" sz="280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chưa</a:t>
            </a:r>
            <a:endParaRPr lang="en-US" sz="280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</a:t>
            </a:r>
            <a:endParaRPr lang="en-US" sz="280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Âm </a:t>
            </a:r>
            <a:endParaRPr lang="en-US" sz="2800" smtClean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 buổi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447" y="2057775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51886" y="1226877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6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2484431" y="-2381361"/>
            <a:ext cx="294210" cy="618286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r>
              <a:rPr lang="en-US" sz="4977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-22552"/>
            <a:ext cx="6548786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 về điều em thích ở mùa hè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2" name="Hình ả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66750"/>
            <a:ext cx="8534400" cy="42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Khởi 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8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</a:t>
            </a:r>
            <a:endParaRPr lang="zh-CN" altLang="en-US" sz="48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4303"/>
            <a:ext cx="8326937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562708" cy="6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38558" y="1032997"/>
            <a:ext cx="3886200" cy="10258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những gì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trong tranh? 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1609" y="2305904"/>
            <a:ext cx="4419599" cy="10258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Cảnh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ở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? 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1" name="Hình ả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3350"/>
            <a:ext cx="50291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82"/>
    </mc:Choice>
    <mc:Fallback xmlns="">
      <p:transition spd="slow" advTm="22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trưa hè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640" y="537511"/>
            <a:ext cx="4554973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 trưa lim dim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Nghìn con mắt lá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Bóng cũng nằm im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 vườn êm ả.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640" y="2751214"/>
            <a:ext cx="4783573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ơi</a:t>
            </a:r>
            <a:r>
              <a:rPr lang="en-US" sz="32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nghỉ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cày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ngẫm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nghĩ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hoài</a:t>
            </a:r>
            <a:r>
              <a:rPr lang="en-US" sz="32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…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8485" y="577447"/>
            <a:ext cx="5068071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đại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thơm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hơn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ắng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bướm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chập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chờn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Vờn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nắng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8485" y="2751213"/>
            <a:ext cx="4565515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chưa ngủ được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nằm bé nghe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Âm thầm rạo rực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 buổi trưa hè.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9058" y="4658282"/>
            <a:ext cx="2286000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(Huy Cận)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trưa hè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640" y="537511"/>
            <a:ext cx="4554973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lim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dim</a:t>
            </a: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Nghìn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mắt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lá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im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êm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ả.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3575" y="2598603"/>
            <a:ext cx="4783573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ơi</a:t>
            </a:r>
            <a:r>
              <a:rPr lang="en-US" sz="32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nghỉ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cày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ngẫm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nghĩ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hoài</a:t>
            </a:r>
            <a:r>
              <a:rPr lang="en-US" sz="32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…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8485" y="577447"/>
            <a:ext cx="5068071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đại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thơm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hơn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</a:t>
            </a:r>
            <a:r>
              <a:rPr lang="en-US" sz="32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ắng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bướm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chập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chờn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Vờn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nắng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8485" y="2641786"/>
            <a:ext cx="4565515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chưa ngủ được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nằm bé nghe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Âm thầm rạo rực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 buổi trưa hè.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9058" y="4658282"/>
            <a:ext cx="2286000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(Huy Cận)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0857" y="4618707"/>
            <a:ext cx="357222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Luyện đọc từ ngữ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826705" y="2114550"/>
            <a:ext cx="1860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07251" y="417195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209800" y="112395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524000" y="417195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36765" y="1073153"/>
            <a:ext cx="1371600" cy="489063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Êm ả: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45705" y="1018827"/>
            <a:ext cx="7957793" cy="543389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yên tĩnh.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2304" y="879"/>
            <a:ext cx="357222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 khó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7387" y="1755242"/>
            <a:ext cx="2222400" cy="588899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Ngẫm nghĩ: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75450" y="1711973"/>
            <a:ext cx="6646753" cy="656493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Suy nghĩ một điều gì đó rất lâu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7937" y="2615019"/>
            <a:ext cx="2222400" cy="588899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chờn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0" y="2571750"/>
            <a:ext cx="6646753" cy="656493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Trạng thái khi ẩn, khi hiện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1"/>
    </mc:Choice>
    <mc:Fallback xmlns="">
      <p:transition spd="slow" advTm="17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trưa hè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027" y="689120"/>
            <a:ext cx="4554973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lim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dim</a:t>
            </a: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mắt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lá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nằm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im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vườn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êm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ả.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3027" y="2747950"/>
            <a:ext cx="4783573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ơi</a:t>
            </a:r>
            <a:r>
              <a:rPr lang="en-US" sz="28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bò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nghỉ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cày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ngẫm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nghĩ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mãi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hoài</a:t>
            </a:r>
            <a:r>
              <a:rPr lang="en-US" sz="2800" dirty="0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…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818468"/>
            <a:ext cx="5068071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thơm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hơn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trưa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ắng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Con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bướm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chập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chờn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Vờn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nắng</a:t>
            </a:r>
            <a:r>
              <a:rPr lang="en-US" sz="2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36400" y="2819311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chưa ngủ được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Bé nằm bé nghe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Âm thầm rạo rực</a:t>
            </a:r>
          </a:p>
          <a:p>
            <a:r>
              <a:rPr lang="en-US" sz="2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 buổi trưa hè.</a:t>
            </a:r>
            <a:endParaRPr lang="en-US" sz="28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9058" y="4658282"/>
            <a:ext cx="2286000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(Huy Cận)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0857" y="4618707"/>
            <a:ext cx="50600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 từng dòng thơ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624697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1227</Words>
  <Application>Microsoft Office PowerPoint</Application>
  <PresentationFormat>On-screen Show (16:9)</PresentationFormat>
  <Paragraphs>307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宋体</vt:lpstr>
      <vt:lpstr>Arial</vt:lpstr>
      <vt:lpstr>Arial Rounded MT Bold</vt:lpstr>
      <vt:lpstr>Arial-Rounded</vt:lpstr>
      <vt:lpstr>Arial-SGK-TV</vt:lpstr>
      <vt:lpstr>AvantGarde</vt:lpstr>
      <vt:lpstr>Calibri</vt:lpstr>
      <vt:lpstr>HP001 4 hàng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255</cp:revision>
  <dcterms:created xsi:type="dcterms:W3CDTF">2020-12-08T15:48:47Z</dcterms:created>
  <dcterms:modified xsi:type="dcterms:W3CDTF">2023-04-29T16:58:16Z</dcterms:modified>
</cp:coreProperties>
</file>