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3" r:id="rId2"/>
    <p:sldId id="256" r:id="rId3"/>
    <p:sldId id="306" r:id="rId4"/>
    <p:sldId id="273" r:id="rId5"/>
    <p:sldId id="305" r:id="rId6"/>
    <p:sldId id="258" r:id="rId7"/>
    <p:sldId id="327" r:id="rId8"/>
    <p:sldId id="279" r:id="rId9"/>
    <p:sldId id="328" r:id="rId10"/>
    <p:sldId id="329" r:id="rId11"/>
    <p:sldId id="304" r:id="rId12"/>
    <p:sldId id="330" r:id="rId13"/>
    <p:sldId id="331" r:id="rId14"/>
    <p:sldId id="332" r:id="rId15"/>
    <p:sldId id="307" r:id="rId16"/>
    <p:sldId id="334" r:id="rId17"/>
    <p:sldId id="310" r:id="rId18"/>
    <p:sldId id="311" r:id="rId19"/>
    <p:sldId id="319" r:id="rId20"/>
    <p:sldId id="321" r:id="rId21"/>
    <p:sldId id="335" r:id="rId22"/>
    <p:sldId id="336" r:id="rId23"/>
    <p:sldId id="308" r:id="rId24"/>
    <p:sldId id="323" r:id="rId25"/>
    <p:sldId id="326" r:id="rId26"/>
    <p:sldId id="324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E0F6"/>
    <a:srgbClr val="A521AF"/>
    <a:srgbClr val="B9EDFF"/>
    <a:srgbClr val="AFEAFF"/>
    <a:srgbClr val="FFFF01"/>
    <a:srgbClr val="FFFF37"/>
    <a:srgbClr val="F3CEF6"/>
    <a:srgbClr val="ECB2F0"/>
    <a:srgbClr val="E496EA"/>
    <a:srgbClr val="D24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3772" autoAdjust="0"/>
  </p:normalViewPr>
  <p:slideViewPr>
    <p:cSldViewPr>
      <p:cViewPr varScale="1">
        <p:scale>
          <a:sx n="86" d="100"/>
          <a:sy n="86" d="100"/>
        </p:scale>
        <p:origin x="354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B5648-AA61-431A-B2C7-F40681E43B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9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6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7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73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chắc phần này. Phần này k nên nói quá sâu vì kiến thức sinh học hơi phức tạp.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8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9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6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4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5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9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0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1" r:id="rId4"/>
    <p:sldLayoutId id="2147483679" r:id="rId5"/>
    <p:sldLayoutId id="2147483676" r:id="rId6"/>
    <p:sldLayoutId id="2147483674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84" r:id="rId13"/>
    <p:sldLayoutId id="2147483683" r:id="rId14"/>
    <p:sldLayoutId id="2147483682" r:id="rId15"/>
    <p:sldLayoutId id="2147483680" r:id="rId16"/>
    <p:sldLayoutId id="2147483678" r:id="rId17"/>
    <p:sldLayoutId id="2147483677" r:id="rId18"/>
    <p:sldLayoutId id="2147483675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66" r:id="rId27"/>
    <p:sldLayoutId id="2147483665" r:id="rId28"/>
    <p:sldLayoutId id="2147483664" r:id="rId29"/>
    <p:sldLayoutId id="2147483662" r:id="rId30"/>
    <p:sldLayoutId id="2147483661" r:id="rId31"/>
    <p:sldLayoutId id="2147483660" r:id="rId32"/>
    <p:sldLayoutId id="2147483655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20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1622227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40315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圆角矩形 1"/>
          <p:cNvSpPr/>
          <p:nvPr/>
        </p:nvSpPr>
        <p:spPr>
          <a:xfrm>
            <a:off x="1252538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1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14873" y="510464"/>
            <a:ext cx="146538" cy="5401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01460" y="1034097"/>
            <a:ext cx="146538" cy="5401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86138" y="1467676"/>
            <a:ext cx="146538" cy="5401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23992" y="1964138"/>
            <a:ext cx="146538" cy="5401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GB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857" y="4618707"/>
            <a:ext cx="38408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 có mấy khổ thơ?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0857" y="4618707"/>
            <a:ext cx="45266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từng khổ thơ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857" y="4618707"/>
            <a:ext cx="2393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7921" y="210821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Bài tập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89111" y="115471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78" y="-19968"/>
            <a:ext cx="85344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Tìm </a:t>
            </a:r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ở cuối các dòng thơ những tiếng </a:t>
            </a:r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cùng vần với nhau 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2219482" y="501195"/>
            <a:ext cx="1971518" cy="53233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7-Point Star 23"/>
          <p:cNvSpPr/>
          <p:nvPr/>
        </p:nvSpPr>
        <p:spPr>
          <a:xfrm>
            <a:off x="5445940" y="501195"/>
            <a:ext cx="1793059" cy="52241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urved Connector 25"/>
          <p:cNvCxnSpPr>
            <a:stCxn id="23" idx="0"/>
            <a:endCxn id="24" idx="4"/>
          </p:cNvCxnSpPr>
          <p:nvPr/>
        </p:nvCxnSpPr>
        <p:spPr>
          <a:xfrm>
            <a:off x="3995759" y="606630"/>
            <a:ext cx="1450176" cy="230530"/>
          </a:xfrm>
          <a:prstGeom prst="curved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2128" y="1017748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6038" y="3043798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ơi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endParaRPr lang="en-US" sz="32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buồn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lắm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phi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công</a:t>
            </a:r>
            <a:endParaRPr lang="en-US" sz="32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thăm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2099" y="1035992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95" y="1014766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29778" y="295724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2866" y="101237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07041" y="3552197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không</a:t>
            </a:r>
            <a:endParaRPr lang="en-US" sz="3200" dirty="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52382" y="406454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F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lang="en-US" sz="3200" smtClean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endParaRPr lang="en-US" sz="320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74081" y="1538910"/>
            <a:ext cx="795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32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rời</a:t>
            </a:r>
            <a:endParaRPr lang="en-US" sz="3200">
              <a:solidFill>
                <a:srgbClr val="FFC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0351" y="2027663"/>
            <a:ext cx="54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ơi</a:t>
            </a:r>
            <a:endParaRPr lang="en-US" sz="3200">
              <a:solidFill>
                <a:srgbClr val="FFC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40351" y="1033347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gió</a:t>
            </a:r>
            <a:endParaRPr lang="en-US" sz="3200">
              <a:solidFill>
                <a:srgbClr val="00B05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24800" y="1538910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to</a:t>
            </a:r>
            <a:endParaRPr lang="en-US" sz="3200">
              <a:solidFill>
                <a:srgbClr val="00B05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94355" y="2538726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A521AF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mãi</a:t>
            </a:r>
            <a:endParaRPr lang="en-US" sz="3200">
              <a:solidFill>
                <a:srgbClr val="A521AF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58502" y="3077178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A521AF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p</a:t>
            </a:r>
            <a:r>
              <a:rPr lang="en-US" sz="3200" smtClean="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hải</a:t>
            </a:r>
            <a:endParaRPr lang="en-US" sz="3200">
              <a:solidFill>
                <a:srgbClr val="A521AF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9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38544" y="62386"/>
            <a:ext cx="3900055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endParaRPr kumimoji="0" lang="vi-VN" sz="28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  <a:solidFill>
            <a:schemeClr val="bg1"/>
          </a:solidFill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0269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Ǉrăng ǟằm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" y="2351164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ăn Ǉrâu</a:t>
            </a:r>
            <a:endParaRPr kumimoji="0" lang="en-US" altLang="en-US" sz="3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19" y="2331922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ăn Ǉrâu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389" y="2351164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ăn Ǉrâu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515" y="1061526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Ǉrăng ǟằm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493" y="1072650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Ǉrăng ǟằm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1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304800" y="76866"/>
            <a:ext cx="8530099" cy="10082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600" b="1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b="1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2600" b="1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SHS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132)</a:t>
            </a:r>
            <a:endParaRPr kumimoji="0" lang="vi-VN" sz="2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3501" y="1504950"/>
            <a:ext cx="8940499" cy="3383375"/>
            <a:chOff x="138545" y="742949"/>
            <a:chExt cx="8929255" cy="3857188"/>
          </a:xfrm>
          <a:solidFill>
            <a:schemeClr val="bg1"/>
          </a:solidFill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04800" y="1788709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lt-LT" sz="2800" b="1">
                <a:solidFill>
                  <a:srgbClr val="002060"/>
                </a:solidFill>
                <a:latin typeface="HP001 4 hàng" panose="020B0603050302020204" pitchFamily="34" charset="0"/>
              </a:rPr>
              <a:t>gió - Ǉo, ǇrƟ - </a:t>
            </a:r>
            <a:r>
              <a:rPr lang="el-GR" sz="2800" b="1">
                <a:solidFill>
                  <a:srgbClr val="002060"/>
                </a:solidFill>
                <a:latin typeface="HP001 4 hàng" panose="020B0603050302020204" pitchFamily="34" charset="0"/>
              </a:rPr>
              <a:t>Π, </a:t>
            </a:r>
            <a:r>
              <a:rPr lang="lt-LT" sz="2800" b="1">
                <a:solidFill>
                  <a:srgbClr val="002060"/>
                </a:solidFill>
                <a:latin typeface="HP001 4 hàng" panose="020B0603050302020204" pitchFamily="34" charset="0"/>
              </a:rPr>
              <a:t>jãi - </a:t>
            </a:r>
            <a:r>
              <a:rPr lang="el-GR" sz="2800" b="1">
                <a:solidFill>
                  <a:srgbClr val="002060"/>
                </a:solidFill>
                <a:latin typeface="HP001 4 hàng" panose="020B0603050302020204" pitchFamily="34" charset="0"/>
              </a:rPr>
              <a:t>ι</a:t>
            </a:r>
            <a:r>
              <a:rPr lang="lt-LT" sz="2800" b="1">
                <a:solidFill>
                  <a:srgbClr val="002060"/>
                </a:solidFill>
                <a:latin typeface="HP001 4 hàng" panose="020B0603050302020204" pitchFamily="34" charset="0"/>
              </a:rPr>
              <a:t>ải, </a:t>
            </a:r>
            <a:r>
              <a:rPr lang="el-GR" sz="2800" b="1">
                <a:solidFill>
                  <a:srgbClr val="002060"/>
                </a:solidFill>
                <a:latin typeface="HP001 4 hàng" panose="020B0603050302020204" pitchFamily="34" charset="0"/>
              </a:rPr>
              <a:t>δ</a:t>
            </a:r>
            <a:r>
              <a:rPr lang="lt-LT" sz="2800" b="1">
                <a:solidFill>
                  <a:srgbClr val="002060"/>
                </a:solidFill>
                <a:latin typeface="HP001 4 hàng" panose="020B0603050302020204" pitchFamily="34" charset="0"/>
              </a:rPr>
              <a:t>Ūg </a:t>
            </a:r>
            <a:r>
              <a:rPr lang="lt-LT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– cŪg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189950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Trả lời </a:t>
            </a:r>
          </a:p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946001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:a16="http://schemas.microsoft.com/office/drawing/2014/main" xmlns="" id="{FC9FF35C-0179-4217-A2AA-C510EC2BA725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2123" y="-7165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9034" y="2152117"/>
            <a:ext cx="7125143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94524" y="1056225"/>
              <a:ext cx="5049983" cy="51451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07604" y="-39610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96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848350"/>
            <a:ext cx="8420100" cy="1754205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 KHÔNG MAY BỊ LẠC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1"/>
    </mc:Choice>
    <mc:Fallback xmlns="">
      <p:transition spd="slow" advTm="99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285" y="4620389"/>
            <a:ext cx="8108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a) Bạn nhỏ có những thắc mắc gì?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ơi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endParaRPr lang="en-US" sz="32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buồn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lắm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phi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công</a:t>
            </a:r>
            <a:endParaRPr lang="en-US" sz="32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thăm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8321" y="4617483"/>
            <a:ext cx="9308140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b) Theo bạn nhỏ, vì sao chú phi công bay lên thăm Cuội?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20389"/>
            <a:ext cx="9003340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muốn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0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01"/>
    </mc:Choice>
    <mc:Fallback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447" y="2057775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 thuộc 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1886" y="1226877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5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1051580" y="1588014"/>
            <a:ext cx="2682219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1154844" y="604533"/>
            <a:ext cx="2731356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722594" y="642638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5349833" y="1162606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/>
          <p:cNvSpPr/>
          <p:nvPr/>
        </p:nvSpPr>
        <p:spPr>
          <a:xfrm>
            <a:off x="6975824" y="1645194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>
            <a:off x="5199590" y="2083314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/>
          <p:cNvSpPr/>
          <p:nvPr/>
        </p:nvSpPr>
        <p:spPr>
          <a:xfrm>
            <a:off x="4041422" y="2654930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/>
          <p:cNvSpPr/>
          <p:nvPr/>
        </p:nvSpPr>
        <p:spPr>
          <a:xfrm>
            <a:off x="4854796" y="3150511"/>
            <a:ext cx="1944993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40"/>
          <p:cNvSpPr/>
          <p:nvPr/>
        </p:nvSpPr>
        <p:spPr>
          <a:xfrm>
            <a:off x="3704835" y="3614517"/>
            <a:ext cx="2391165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3704835" y="4110098"/>
            <a:ext cx="2772165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447" y="2057775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Quan sát 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1886" y="1226877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2484431" y="-2381361"/>
            <a:ext cx="294210" cy="618286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r>
              <a:rPr lang="en-US" sz="4977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-22552"/>
            <a:ext cx="6548786" cy="10258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tượng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7"/>
          <a:stretch/>
        </p:blipFill>
        <p:spPr bwMode="auto">
          <a:xfrm>
            <a:off x="457200" y="1004033"/>
            <a:ext cx="8305800" cy="415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Khởi 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8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endParaRPr lang="zh-CN" altLang="en-US" sz="48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544"/>
            <a:ext cx="9144000" cy="42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24303"/>
            <a:ext cx="8326937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</a:t>
            </a:r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 dưới đây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562708" cy="6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50" y="911979"/>
            <a:ext cx="6377958" cy="533393"/>
          </a:xfrm>
          <a:prstGeom prst="rect">
            <a:avLst/>
          </a:prstGeom>
          <a:solidFill>
            <a:srgbClr val="A6E0F6"/>
          </a:solidFill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 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" y="1445372"/>
            <a:ext cx="6377958" cy="533393"/>
          </a:xfrm>
          <a:prstGeom prst="rect">
            <a:avLst/>
          </a:prstGeom>
          <a:solidFill>
            <a:srgbClr val="A6E0F6"/>
          </a:solidFill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2"/>
    </mc:Choice>
    <mc:Fallback xmlns="">
      <p:transition spd="slow" advTm="220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8" name="Cloud 7"/>
          <p:cNvSpPr/>
          <p:nvPr/>
        </p:nvSpPr>
        <p:spPr>
          <a:xfrm>
            <a:off x="7391400" y="11488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mẫu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027" y="698100"/>
            <a:ext cx="43263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1936" y="2724150"/>
            <a:ext cx="4607063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741757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51206" y="69511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5677" y="2637601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92018" y="717273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4757" y="4634941"/>
            <a:ext cx="2989243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Nguyễn</a:t>
            </a:r>
            <a:r>
              <a:rPr lang="en-US" sz="24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Xuân</a:t>
            </a:r>
            <a:r>
              <a:rPr lang="en-US" sz="24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Bồi</a:t>
            </a:r>
            <a:r>
              <a:rPr lang="en-US" sz="24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  <a:endParaRPr lang="en-US" sz="2400" i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0857" y="4618707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Luyện đọc từ ngữ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143000" y="2103706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3500" y="15811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191787" y="2057986"/>
            <a:ext cx="762000" cy="10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144100" y="2547149"/>
            <a:ext cx="1676400" cy="8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48862" y="1110677"/>
            <a:ext cx="832338" cy="3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14689" y="629222"/>
            <a:ext cx="2048064" cy="48906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Nhuộm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1600" y="801531"/>
            <a:ext cx="4125972" cy="54338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3513" y="0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nghĩa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khó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07853" y="1822213"/>
            <a:ext cx="2222400" cy="58889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rằm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91455" y="2428710"/>
            <a:ext cx="4023546" cy="65649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Trăng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trăng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72048" y="3838715"/>
            <a:ext cx="1219200" cy="58889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0261" y="3804917"/>
            <a:ext cx="6248400" cy="65649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759" y="345726"/>
            <a:ext cx="2798319" cy="1126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759" y="1917016"/>
            <a:ext cx="2798319" cy="1478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759" y="3640815"/>
            <a:ext cx="2798319" cy="15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1"/>
    </mc:Choice>
    <mc:Fallback xmlns="">
      <p:transition spd="slow" advTm="1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 MẸ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84" y="521099"/>
            <a:ext cx="4307016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quạt thành gió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Thổi mây ngang trời?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nhuộm mẹ ơi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Bầu trời xanh thế?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494" y="2547149"/>
            <a:ext cx="4587706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ơi có phải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buồn lắm không?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Nên chú phi công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lên thăm Cuội?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3555" y="539343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 sao thì bé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Trăng rằm tròn to.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Cuội ngồi gốc đa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 chăn trâu mãi.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5649" y="51811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234" y="24606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4322" y="51572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0857" y="4618707"/>
            <a:ext cx="2393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24697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1109</Words>
  <Application>Microsoft Office PowerPoint</Application>
  <PresentationFormat>On-screen Show (16:9)</PresentationFormat>
  <Paragraphs>274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宋体</vt:lpstr>
      <vt:lpstr>Arial</vt:lpstr>
      <vt:lpstr>Arial Rounded MT Bold</vt:lpstr>
      <vt:lpstr>Arial-Rounded</vt:lpstr>
      <vt:lpstr>Calibri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253</cp:revision>
  <dcterms:created xsi:type="dcterms:W3CDTF">2020-12-08T15:48:47Z</dcterms:created>
  <dcterms:modified xsi:type="dcterms:W3CDTF">2023-04-16T13:48:10Z</dcterms:modified>
</cp:coreProperties>
</file>