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332" r:id="rId4"/>
    <p:sldId id="347" r:id="rId5"/>
    <p:sldId id="323" r:id="rId6"/>
    <p:sldId id="333" r:id="rId7"/>
    <p:sldId id="335" r:id="rId8"/>
    <p:sldId id="336" r:id="rId9"/>
    <p:sldId id="337" r:id="rId10"/>
    <p:sldId id="338" r:id="rId11"/>
    <p:sldId id="339" r:id="rId12"/>
    <p:sldId id="316" r:id="rId13"/>
    <p:sldId id="349" r:id="rId14"/>
    <p:sldId id="350" r:id="rId15"/>
    <p:sldId id="348" r:id="rId16"/>
    <p:sldId id="314" r:id="rId17"/>
    <p:sldId id="341" r:id="rId18"/>
    <p:sldId id="340" r:id="rId19"/>
    <p:sldId id="326" r:id="rId20"/>
    <p:sldId id="324" r:id="rId21"/>
    <p:sldId id="342" r:id="rId22"/>
    <p:sldId id="343" r:id="rId23"/>
    <p:sldId id="344" r:id="rId24"/>
    <p:sldId id="345" r:id="rId25"/>
    <p:sldId id="346" r:id="rId26"/>
  </p:sldIdLst>
  <p:sldSz cx="9144000" cy="5143500" type="screen16x9"/>
  <p:notesSz cx="6858000" cy="9144000"/>
  <p:embeddedFontLst>
    <p:embeddedFont>
      <p:font typeface="Nunito" panose="000005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</p:embeddedFont>
    <p:embeddedFont>
      <p:font typeface="Circle3D" panose="020B0703020102020204" pitchFamily="34" charset="0"/>
      <p:regular r:id="rId33"/>
    </p:embeddedFont>
    <p:embeddedFont>
      <p:font typeface="Modak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26B"/>
    <a:srgbClr val="71BF45"/>
    <a:srgbClr val="DA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E75EE-F9B1-4AD4-B77A-CE5C07E7A299}">
  <a:tblStyle styleId="{67FE75EE-F9B1-4AD4-B77A-CE5C07E7A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 snapToGrid="0" showGuides="1">
      <p:cViewPr varScale="1">
        <p:scale>
          <a:sx n="86" d="100"/>
          <a:sy n="86" d="100"/>
        </p:scale>
        <p:origin x="822" y="72"/>
      </p:cViewPr>
      <p:guideLst>
        <p:guide orient="horz" pos="1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7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7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77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18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720000" y="1129275"/>
            <a:ext cx="7704000" cy="3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778" name="Google Shape;778;p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779" name="Google Shape;779;p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3" name="Google Shape;863;p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869" name="Google Shape;869;p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" name="Google Shape;878;p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879" name="Google Shape;879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882" name="Google Shape;882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893" name="Google Shape;893;p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921" name="Google Shape;921;p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2234726" y="3748125"/>
            <a:ext cx="4674558" cy="65475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2781450" y="3950400"/>
            <a:ext cx="3581100" cy="2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458150" y="1415673"/>
            <a:ext cx="62277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715096" y="465357"/>
            <a:ext cx="401631" cy="44918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541554" y="955825"/>
            <a:ext cx="333319" cy="499282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191141" y="820016"/>
            <a:ext cx="310317" cy="367056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1851098" y="320828"/>
            <a:ext cx="636926" cy="529265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1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WordArt 2"/>
          <p:cNvSpPr>
            <a:spLocks noChangeArrowheads="1" noChangeShapeType="1" noTextEdit="1"/>
          </p:cNvSpPr>
          <p:nvPr/>
        </p:nvSpPr>
        <p:spPr bwMode="auto">
          <a:xfrm>
            <a:off x="1323032" y="1294809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9" name="WordArt 8"/>
          <p:cNvSpPr>
            <a:spLocks noChangeArrowheads="1" noChangeShapeType="1" noTextEdit="1"/>
          </p:cNvSpPr>
          <p:nvPr/>
        </p:nvSpPr>
        <p:spPr bwMode="auto">
          <a:xfrm>
            <a:off x="3292192" y="3564341"/>
            <a:ext cx="2543298" cy="312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WordArt 4"/>
          <p:cNvSpPr>
            <a:spLocks noChangeArrowheads="1" noChangeShapeType="1" noTextEdit="1"/>
          </p:cNvSpPr>
          <p:nvPr/>
        </p:nvSpPr>
        <p:spPr bwMode="auto">
          <a:xfrm>
            <a:off x="1920112" y="235043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345" y="34808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bến</a:t>
            </a:r>
            <a:r>
              <a:rPr lang="en-US" sz="3600" dirty="0" smtClean="0"/>
              <a:t> </a:t>
            </a:r>
            <a:r>
              <a:rPr lang="en-US" sz="3600" dirty="0" err="1" smtClean="0"/>
              <a:t>đò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74345" y="34808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b</a:t>
            </a:r>
            <a:r>
              <a:rPr lang="en-US" sz="3600" dirty="0" err="1" smtClean="0">
                <a:solidFill>
                  <a:srgbClr val="FF0000"/>
                </a:solidFill>
              </a:rPr>
              <a:t>ên</a:t>
            </a:r>
            <a:r>
              <a:rPr lang="en-US" sz="3600" dirty="0" smtClean="0"/>
              <a:t> </a:t>
            </a:r>
            <a:r>
              <a:rPr lang="en-US" sz="3600" dirty="0" err="1" smtClean="0"/>
              <a:t>đò</a:t>
            </a:r>
            <a:endParaRPr lang="en-US" sz="3600" dirty="0"/>
          </a:p>
        </p:txBody>
      </p:sp>
      <p:pic>
        <p:nvPicPr>
          <p:cNvPr id="6146" name="Picture 2" descr="Bến đò - bến chợ vùng đất hai s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63" y="994411"/>
            <a:ext cx="64664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988" y="528809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t</a:t>
            </a:r>
            <a:r>
              <a:rPr lang="en-US" sz="3600" dirty="0" err="1" smtClean="0"/>
              <a:t>rạm</a:t>
            </a:r>
            <a:r>
              <a:rPr lang="en-US" sz="3600" dirty="0" smtClean="0"/>
              <a:t> y </a:t>
            </a:r>
            <a:r>
              <a:rPr lang="en-US" sz="3600" dirty="0" err="1" smtClean="0"/>
              <a:t>tế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81989" y="528809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</a:t>
            </a:r>
            <a:r>
              <a:rPr lang="en-US" sz="3600" dirty="0" smtClean="0">
                <a:solidFill>
                  <a:srgbClr val="FF0000"/>
                </a:solidFill>
              </a:rPr>
              <a:t>am</a:t>
            </a:r>
            <a:r>
              <a:rPr lang="en-US" sz="3600" dirty="0" smtClean="0"/>
              <a:t> y </a:t>
            </a:r>
            <a:r>
              <a:rPr lang="en-US" sz="3600" dirty="0" err="1" smtClean="0"/>
              <a:t>tế</a:t>
            </a:r>
            <a:endParaRPr lang="en-US" sz="3600" dirty="0"/>
          </a:p>
        </p:txBody>
      </p:sp>
      <p:pic>
        <p:nvPicPr>
          <p:cNvPr id="5122" name="Picture 2" descr="Người dân quay lưng với trạm y tế xã | VTC1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155609" y="1394010"/>
            <a:ext cx="6832782" cy="32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964" y="464720"/>
            <a:ext cx="80640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rùa</a:t>
            </a:r>
            <a:endParaRPr lang="en-US" sz="32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Nhìn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chê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chậm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như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ôn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tồn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“Ta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hớn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hở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tham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gia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nhởn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nhơ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bò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cần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mẫn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xa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hơn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hẳn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310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964" y="464720"/>
            <a:ext cx="80640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rùa</a:t>
            </a:r>
            <a:endParaRPr lang="en-US" sz="32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</a:t>
            </a:r>
            <a:r>
              <a:rPr lang="en-US" sz="3200" u="sng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ìn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chê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ậm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như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ôn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ồn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“Ta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ớn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hở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am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gia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ở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nhơ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bò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ần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ẫn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xa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ơn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</a:t>
            </a:r>
            <a:r>
              <a:rPr lang="en-US" sz="3200" u="sng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ẳn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95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964" y="464720"/>
            <a:ext cx="80640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rùa</a:t>
            </a:r>
            <a:endParaRPr lang="en-US" sz="32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</a:t>
            </a:r>
            <a:r>
              <a:rPr lang="en-US" sz="3200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Nhìn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chê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chậm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như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ôn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tồn</a:t>
            </a:r>
            <a:r>
              <a:rPr lang="en-US" sz="3200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: “Ta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hớn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hở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tham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gia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nhởn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nhơ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múa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cứ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bò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cần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mẫn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Thế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là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xa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hơn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hẳn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3200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92337" y="1366092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62559" y="2093141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787966" y="2093140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96000" y="2093140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89672" y="2818482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89671" y="3534427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65055" y="3534426"/>
            <a:ext cx="132203" cy="528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83" y="1379579"/>
            <a:ext cx="8009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-1905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635" indent="-1905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635" indent="-1905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635" indent="-1905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963" y="638978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NHÓM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8"/>
          <p:cNvSpPr txBox="1">
            <a:spLocks noGrp="1"/>
          </p:cNvSpPr>
          <p:nvPr>
            <p:ph type="title"/>
          </p:nvPr>
        </p:nvSpPr>
        <p:spPr>
          <a:xfrm>
            <a:off x="1527600" y="2296925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+mn-lt"/>
              </a:rPr>
              <a:t>VIẾT VỞ</a:t>
            </a:r>
            <a:endParaRPr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82" name="Google Shape;4582;p38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74" y="616668"/>
            <a:ext cx="7237452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3" y="297580"/>
            <a:ext cx="7804113" cy="46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1527600" y="207465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Circle3D" panose="020B0703020102020204" pitchFamily="34" charset="0"/>
              </a:rPr>
              <a:t>KỂ CHUYỆN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996550" y="99884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 smtClean="0">
                <a:latin typeface="Circle3D" panose="020B0703020102020204" pitchFamily="34" charset="0"/>
              </a:rPr>
              <a:t>03</a:t>
            </a:r>
            <a:endParaRPr lang="en" sz="6000" b="1" dirty="0">
              <a:latin typeface="Circle3D" panose="020B07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653505"/>
            <a:ext cx="5195091" cy="1230879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p34"/>
          <p:cNvSpPr txBox="1">
            <a:spLocks noGrp="1"/>
          </p:cNvSpPr>
          <p:nvPr>
            <p:ph type="title"/>
          </p:nvPr>
        </p:nvSpPr>
        <p:spPr>
          <a:xfrm>
            <a:off x="720000" y="3238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  <a:latin typeface="+mj-lt"/>
              </a:rPr>
              <a:t>KHỞI ĐỘNG</a:t>
            </a:r>
            <a:endParaRPr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68952" r="4913" b="10667"/>
          <a:stretch/>
        </p:blipFill>
        <p:spPr>
          <a:xfrm>
            <a:off x="5254487" y="2897436"/>
            <a:ext cx="3379591" cy="224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68571" r="47728" b="10285"/>
          <a:stretch/>
        </p:blipFill>
        <p:spPr>
          <a:xfrm>
            <a:off x="721946" y="2761474"/>
            <a:ext cx="3642393" cy="238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42095" r="49307" b="35570"/>
          <a:stretch/>
        </p:blipFill>
        <p:spPr>
          <a:xfrm>
            <a:off x="561662" y="491662"/>
            <a:ext cx="3401681" cy="2273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41524" r="1641" b="36381"/>
          <a:stretch/>
        </p:blipFill>
        <p:spPr>
          <a:xfrm>
            <a:off x="5340463" y="491663"/>
            <a:ext cx="3443852" cy="2269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1507" y="94092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vịt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xám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42095" r="49307" b="35570"/>
          <a:stretch/>
        </p:blipFill>
        <p:spPr>
          <a:xfrm>
            <a:off x="1057421" y="430074"/>
            <a:ext cx="6180661" cy="4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41524" r="1641" b="36381"/>
          <a:stretch/>
        </p:blipFill>
        <p:spPr>
          <a:xfrm>
            <a:off x="1744818" y="572991"/>
            <a:ext cx="6165292" cy="40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68571" r="47728" b="10285"/>
          <a:stretch/>
        </p:blipFill>
        <p:spPr>
          <a:xfrm>
            <a:off x="1451643" y="454921"/>
            <a:ext cx="6240714" cy="40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68952" r="4913" b="10667"/>
          <a:stretch/>
        </p:blipFill>
        <p:spPr>
          <a:xfrm>
            <a:off x="1718073" y="501496"/>
            <a:ext cx="6000795" cy="39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68952" r="4913" b="10667"/>
          <a:stretch/>
        </p:blipFill>
        <p:spPr>
          <a:xfrm>
            <a:off x="5254487" y="2897436"/>
            <a:ext cx="3379591" cy="224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68571" r="47728" b="10285"/>
          <a:stretch/>
        </p:blipFill>
        <p:spPr>
          <a:xfrm>
            <a:off x="721946" y="2761474"/>
            <a:ext cx="3642393" cy="238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42095" r="49307" b="35570"/>
          <a:stretch/>
        </p:blipFill>
        <p:spPr>
          <a:xfrm>
            <a:off x="561662" y="491662"/>
            <a:ext cx="3401681" cy="2273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41524" r="1641" b="36381"/>
          <a:stretch/>
        </p:blipFill>
        <p:spPr>
          <a:xfrm>
            <a:off x="5340463" y="491663"/>
            <a:ext cx="3443852" cy="2269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1507" y="94092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vịt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xám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57;p37"/>
          <p:cNvSpPr txBox="1">
            <a:spLocks noGrp="1"/>
          </p:cNvSpPr>
          <p:nvPr>
            <p:ph type="title"/>
          </p:nvPr>
        </p:nvSpPr>
        <p:spPr>
          <a:xfrm>
            <a:off x="649249" y="1342298"/>
            <a:ext cx="7823468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rgbClr val="FF0000"/>
                </a:solidFill>
                <a:latin typeface="+mj-lt"/>
              </a:rPr>
              <a:t>Bài 35:  </a:t>
            </a:r>
            <a:br>
              <a:rPr lang="en" sz="5400" b="1" dirty="0" smtClean="0">
                <a:solidFill>
                  <a:srgbClr val="FF0000"/>
                </a:solidFill>
                <a:latin typeface="+mj-lt"/>
              </a:rPr>
            </a:br>
            <a:r>
              <a:rPr lang="en" sz="5400" b="1" dirty="0" smtClean="0">
                <a:solidFill>
                  <a:srgbClr val="FF0000"/>
                </a:solidFill>
                <a:latin typeface="+mj-lt"/>
              </a:rPr>
              <a:t>Ôn tập và kể chuyện</a:t>
            </a:r>
            <a:endParaRPr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9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82" y="113359"/>
            <a:ext cx="788807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-1905" algn="just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an, en,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un, in, am,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an, en,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un, in, am,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-1905" algn="just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" indent="-1905" algn="just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" indent="-1905" algn="just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-1905" algn="just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" indent="-1905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" indent="-1905"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Circle3D" panose="020B0703020102020204" pitchFamily="34" charset="0"/>
              </a:rPr>
              <a:t>ĐỌC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 smtClean="0">
                <a:latin typeface="Circle3D" panose="020B0703020102020204" pitchFamily="34" charset="0"/>
              </a:rPr>
              <a:t>01</a:t>
            </a:r>
            <a:endParaRPr lang="en" sz="6000" b="1" dirty="0">
              <a:latin typeface="Circle3D" panose="020B0703020102020204" pitchFamily="34" charset="0"/>
            </a:endParaRPr>
          </a:p>
        </p:txBody>
      </p:sp>
      <p:pic>
        <p:nvPicPr>
          <p:cNvPr id="6" name="Picture 2" descr="Pin on SV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72" y="774422"/>
            <a:ext cx="2267658" cy="2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3613187"/>
            <a:ext cx="5617029" cy="1294410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67" b="22000" l="4832" r="31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8" t="14735" r="68676" b="77143"/>
          <a:stretch/>
        </p:blipFill>
        <p:spPr>
          <a:xfrm>
            <a:off x="456162" y="330506"/>
            <a:ext cx="1932020" cy="8482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76877"/>
              </p:ext>
            </p:extLst>
          </p:nvPr>
        </p:nvGraphicFramePr>
        <p:xfrm>
          <a:off x="819719" y="1567647"/>
          <a:ext cx="2977653" cy="2513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51">
                  <a:extLst>
                    <a:ext uri="{9D8B030D-6E8A-4147-A177-3AD203B41FA5}">
                      <a16:colId xmlns:a16="http://schemas.microsoft.com/office/drawing/2014/main" xmlns="" val="433857273"/>
                    </a:ext>
                  </a:extLst>
                </a:gridCol>
                <a:gridCol w="992551">
                  <a:extLst>
                    <a:ext uri="{9D8B030D-6E8A-4147-A177-3AD203B41FA5}">
                      <a16:colId xmlns:a16="http://schemas.microsoft.com/office/drawing/2014/main" xmlns="" val="893309098"/>
                    </a:ext>
                  </a:extLst>
                </a:gridCol>
                <a:gridCol w="992551">
                  <a:extLst>
                    <a:ext uri="{9D8B030D-6E8A-4147-A177-3AD203B41FA5}">
                      <a16:colId xmlns:a16="http://schemas.microsoft.com/office/drawing/2014/main" xmlns="" val="2689574678"/>
                    </a:ext>
                  </a:extLst>
                </a:gridCol>
              </a:tblGrid>
              <a:tr h="62836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+mj-lt"/>
                          <a:cs typeface="Arial-SGK-TV" pitchFamily="2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+mj-lt"/>
                          <a:cs typeface="Arial-SGK-TV" pitchFamily="2" charset="0"/>
                        </a:rPr>
                        <a:t>m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858320"/>
                  </a:ext>
                </a:extLst>
              </a:tr>
              <a:tr h="6283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+mj-lt"/>
                          <a:cs typeface="Arial-SGK-TV" pitchFamily="2" charset="0"/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413106"/>
                  </a:ext>
                </a:extLst>
              </a:tr>
              <a:tr h="6283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+mj-lt"/>
                          <a:cs typeface="Arial-SGK-TV" pitchFamily="2" charset="0"/>
                        </a:rPr>
                        <a:t>ă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079669"/>
                  </a:ext>
                </a:extLst>
              </a:tr>
              <a:tr h="6283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  <a:latin typeface="+mj-lt"/>
                          <a:cs typeface="Arial-SGK-TV" pitchFamily="2" charset="0"/>
                        </a:rPr>
                        <a:t>â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C00000"/>
                        </a:solidFill>
                        <a:latin typeface="+mj-lt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61216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86875"/>
              </p:ext>
            </p:extLst>
          </p:nvPr>
        </p:nvGraphicFramePr>
        <p:xfrm>
          <a:off x="5391915" y="422910"/>
          <a:ext cx="223642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825">
                  <a:extLst>
                    <a:ext uri="{9D8B030D-6E8A-4147-A177-3AD203B41FA5}">
                      <a16:colId xmlns:a16="http://schemas.microsoft.com/office/drawing/2014/main" xmlns="" val="3786266402"/>
                    </a:ext>
                  </a:extLst>
                </a:gridCol>
                <a:gridCol w="1127599">
                  <a:extLst>
                    <a:ext uri="{9D8B030D-6E8A-4147-A177-3AD203B41FA5}">
                      <a16:colId xmlns:a16="http://schemas.microsoft.com/office/drawing/2014/main" xmlns="" val="1430600651"/>
                    </a:ext>
                  </a:extLst>
                </a:gridCol>
              </a:tblGrid>
              <a:tr h="50016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727907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262831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ô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448493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ơ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583548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585661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ê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2215826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C00000"/>
                          </a:solidFill>
                          <a:latin typeface="+mj-lt"/>
                        </a:rPr>
                        <a:t>i</a:t>
                      </a:r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174728"/>
                  </a:ext>
                </a:extLst>
              </a:tr>
              <a:tr h="500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+mj-lt"/>
                        </a:rPr>
                        <a:t>u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2733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6255" y="2186083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255" y="2822178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ăn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6255" y="3450062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ân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638" y="2186083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9638" y="2840239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ăm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9638" y="3467399"/>
            <a:ext cx="107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âm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4956" y="917195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rial-SGK-TV" pitchFamily="2" charset="0"/>
              </a:rPr>
              <a:t>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4956" y="1440415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Arial-SGK-TV" pitchFamily="2" charset="0"/>
              </a:rPr>
              <a:t>ôn</a:t>
            </a:r>
            <a:endParaRPr lang="en-US" sz="2800" dirty="0"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4956" y="1969899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Arial-SGK-TV" pitchFamily="2" charset="0"/>
              </a:rPr>
              <a:t>ơn</a:t>
            </a:r>
            <a:endParaRPr lang="en-US" sz="2800" dirty="0">
              <a:latin typeface="+mj-lt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4956" y="2495550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Arial-SGK-TV" pitchFamily="2" charset="0"/>
              </a:rPr>
              <a:t>en</a:t>
            </a:r>
            <a:endParaRPr lang="en-US" sz="2800" dirty="0">
              <a:latin typeface="+mj-lt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4956" y="3015562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Arial-SGK-TV" pitchFamily="2" charset="0"/>
              </a:rPr>
              <a:t>ên</a:t>
            </a:r>
            <a:endParaRPr lang="en-US" sz="2800" dirty="0">
              <a:latin typeface="+mj-lt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4956" y="3538782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rial-SGK-TV" pitchFamily="2" charset="0"/>
              </a:rPr>
              <a:t>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4956" y="4058794"/>
            <a:ext cx="107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Arial-SGK-TV" pitchFamily="2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35890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525503" y="-1303347"/>
            <a:ext cx="6618497" cy="6446847"/>
            <a:chOff x="2525503" y="-1303347"/>
            <a:chExt cx="6618497" cy="64468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2156" t="12979" r="28844" b="19454"/>
            <a:stretch/>
          </p:blipFill>
          <p:spPr>
            <a:xfrm>
              <a:off x="2525503" y="-1303347"/>
              <a:ext cx="6618497" cy="644684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525503" y="-462708"/>
              <a:ext cx="473725" cy="18728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34676" y="-462708"/>
              <a:ext cx="1273767" cy="1189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76" b="71697" l="0" r="22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78" r="76757" b="30428"/>
          <a:stretch/>
        </p:blipFill>
        <p:spPr>
          <a:xfrm>
            <a:off x="0" y="0"/>
            <a:ext cx="32720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994" y="528809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c</a:t>
            </a:r>
            <a:r>
              <a:rPr lang="en-US" sz="3600" dirty="0" err="1" smtClean="0"/>
              <a:t>ủ</a:t>
            </a:r>
            <a:r>
              <a:rPr lang="en-US" sz="3600" dirty="0" smtClean="0"/>
              <a:t> </a:t>
            </a:r>
            <a:r>
              <a:rPr lang="en-US" sz="3600" dirty="0" err="1" smtClean="0"/>
              <a:t>sắn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99994" y="52880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c</a:t>
            </a:r>
            <a:r>
              <a:rPr lang="en-US" sz="3600" dirty="0" err="1" smtClean="0"/>
              <a:t>ủ</a:t>
            </a:r>
            <a:r>
              <a:rPr lang="en-US" sz="3600" dirty="0" smtClean="0"/>
              <a:t> </a:t>
            </a:r>
            <a:r>
              <a:rPr lang="en-US" sz="3600" dirty="0" err="1" smtClean="0"/>
              <a:t>s</a:t>
            </a:r>
            <a:r>
              <a:rPr lang="en-US" sz="3600" dirty="0" err="1" smtClean="0">
                <a:solidFill>
                  <a:srgbClr val="FF0000"/>
                </a:solidFill>
              </a:rPr>
              <a:t>ăn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ây Sắn Nguồn Gốc Ở Đâu, Ăn Củ Sắn Có Ngộ Độc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4" y="1590445"/>
            <a:ext cx="4439798" cy="24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ương nhau chia củ sắn lùi - Báo Gia Lai điện tử - Tin nhanh -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09" y="1626916"/>
            <a:ext cx="3636666" cy="24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295" y="308471"/>
            <a:ext cx="228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mưa</a:t>
            </a:r>
            <a:r>
              <a:rPr lang="en-US" sz="3600" dirty="0" smtClean="0"/>
              <a:t> </a:t>
            </a:r>
            <a:r>
              <a:rPr lang="en-US" sz="3600" dirty="0" err="1" smtClean="0"/>
              <a:t>phùn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27295" y="301470"/>
            <a:ext cx="2289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/>
              <a:t>mưa</a:t>
            </a:r>
            <a:r>
              <a:rPr lang="en-US" sz="3600" dirty="0" smtClean="0"/>
              <a:t> </a:t>
            </a:r>
            <a:r>
              <a:rPr lang="en-US" sz="3600" dirty="0" err="1" smtClean="0"/>
              <a:t>ph</a:t>
            </a:r>
            <a:r>
              <a:rPr lang="en-US" sz="3600" dirty="0" err="1" smtClean="0">
                <a:solidFill>
                  <a:srgbClr val="FF0000"/>
                </a:solidFill>
              </a:rPr>
              <a:t>un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Thành phố Hà Nội tiếp tục mưa phùn, rét về đêm và sáng - Hànội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44" y="1039807"/>
            <a:ext cx="5518112" cy="36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523</Words>
  <Application>Microsoft Office PowerPoint</Application>
  <PresentationFormat>On-screen Show (16:9)</PresentationFormat>
  <Paragraphs>70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Nunito</vt:lpstr>
      <vt:lpstr>Roboto Condensed Light</vt:lpstr>
      <vt:lpstr>Times New Roman</vt:lpstr>
      <vt:lpstr>Circle3D</vt:lpstr>
      <vt:lpstr>Arial</vt:lpstr>
      <vt:lpstr>Modak</vt:lpstr>
      <vt:lpstr>Arial-SGK-TV</vt:lpstr>
      <vt:lpstr>Literacy Subject for Pre-K: Holding a Pencil, Marker or Crayon Correctly by Slidesgo</vt:lpstr>
      <vt:lpstr>PowerPoint Presentation</vt:lpstr>
      <vt:lpstr>KHỞI ĐỘNG</vt:lpstr>
      <vt:lpstr>Bài 35:   Ôn tập và kể chuyện</vt:lpstr>
      <vt:lpstr>PowerPoint Presentation</vt:lpstr>
      <vt:lpstr>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VỞ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29</cp:revision>
  <dcterms:modified xsi:type="dcterms:W3CDTF">2025-04-12T03:20:27Z</dcterms:modified>
</cp:coreProperties>
</file>