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18"/>
  </p:notesMasterIdLst>
  <p:sldIdLst>
    <p:sldId id="340" r:id="rId3"/>
    <p:sldId id="341" r:id="rId4"/>
    <p:sldId id="343" r:id="rId5"/>
    <p:sldId id="269" r:id="rId6"/>
    <p:sldId id="282" r:id="rId7"/>
    <p:sldId id="270" r:id="rId8"/>
    <p:sldId id="335" r:id="rId9"/>
    <p:sldId id="271" r:id="rId10"/>
    <p:sldId id="336" r:id="rId11"/>
    <p:sldId id="342" r:id="rId12"/>
    <p:sldId id="272" r:id="rId13"/>
    <p:sldId id="338" r:id="rId14"/>
    <p:sldId id="273" r:id="rId15"/>
    <p:sldId id="339" r:id="rId16"/>
    <p:sldId id="274" r:id="rId17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19"/>
    </p:embeddedFont>
    <p:embeddedFont>
      <p:font typeface="Arial-Rounded" panose="020B0500000000000000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Arial-SGK-TV" panose="020B0604020202020204" charset="0"/>
      <p:regular r:id="rId25"/>
      <p:bold r:id="rId26"/>
      <p:italic r:id="rId27"/>
    </p:embeddedFont>
    <p:embeddedFont>
      <p:font typeface="DFPOP1-W9" panose="020B0600070205080204" charset="-128"/>
      <p:regular r:id="rId28"/>
    </p:embeddedFont>
  </p:embeddedFontLst>
  <p:custDataLst>
    <p:tags r:id="rId2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1" id="{694160BE-F2C5-4F1F-9227-A8A060926D5B}">
          <p14:sldIdLst>
            <p14:sldId id="340"/>
            <p14:sldId id="341"/>
            <p14:sldId id="343"/>
            <p14:sldId id="269"/>
            <p14:sldId id="282"/>
            <p14:sldId id="270"/>
            <p14:sldId id="335"/>
            <p14:sldId id="271"/>
            <p14:sldId id="336"/>
            <p14:sldId id="342"/>
            <p14:sldId id="272"/>
            <p14:sldId id="338"/>
            <p14:sldId id="273"/>
            <p14:sldId id="339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20000"/>
    <a:srgbClr val="4CA420"/>
    <a:srgbClr val="F14420"/>
    <a:srgbClr val="679C31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92" d="100"/>
          <a:sy n="92" d="100"/>
        </p:scale>
        <p:origin x="65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844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2DD08-BFD2-4617-92AF-E1951D5E31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9018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910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480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983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739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886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06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209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51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862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286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63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3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894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156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545" indent="0">
              <a:buNone/>
              <a:defRPr sz="2400"/>
            </a:lvl3pPr>
            <a:lvl4pPr marL="1370317" indent="0">
              <a:buNone/>
              <a:defRPr sz="2000"/>
            </a:lvl4pPr>
            <a:lvl5pPr marL="1827090" indent="0">
              <a:buNone/>
              <a:defRPr sz="2000"/>
            </a:lvl5pPr>
            <a:lvl6pPr marL="2283862" indent="0">
              <a:buNone/>
              <a:defRPr sz="2000"/>
            </a:lvl6pPr>
            <a:lvl7pPr marL="2740634" indent="0">
              <a:buNone/>
              <a:defRPr sz="2000"/>
            </a:lvl7pPr>
            <a:lvl8pPr marL="3197407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371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607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417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111508"/>
      </p:ext>
    </p:extLst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54" tIns="45678" rIns="91354" bIns="4567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4" tIns="45678" rIns="91354" bIns="456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45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35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79" indent="-342579" algn="l" defTabSz="9135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5" indent="-285483" algn="l" defTabSz="9135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31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3" indent="-228387" algn="l" defTabSz="9135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6" indent="-228387" algn="l" defTabSz="9135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48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20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93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65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960" y="76566"/>
            <a:ext cx="8702088" cy="4638368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2622" y="2837175"/>
            <a:ext cx="9121379" cy="23063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6065228" y="-218793"/>
            <a:ext cx="2466809" cy="152606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241037" y="2531382"/>
            <a:ext cx="645368" cy="12389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8" y="26526"/>
            <a:ext cx="1855458" cy="20179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7862456" y="544242"/>
            <a:ext cx="824853" cy="14392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6419940" y="373684"/>
            <a:ext cx="511042" cy="848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35" y="3233978"/>
            <a:ext cx="1807235" cy="1736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6" y="1951271"/>
            <a:ext cx="1123694" cy="1420588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053465" y="1806234"/>
            <a:ext cx="5899355" cy="1521838"/>
          </a:xfrm>
          <a:prstGeom prst="rect">
            <a:avLst/>
          </a:prstGeom>
        </p:spPr>
        <p:txBody>
          <a:bodyPr spcFirstLastPara="1" wrap="none" lIns="61604" tIns="30841" rIns="61604" bIns="3084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marL="0" marR="0" lvl="0" indent="0" algn="ctr" defTabSz="8207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</a:ln>
                <a:solidFill>
                  <a:srgbClr val="8064A2">
                    <a:lumMod val="5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/>
              </a:rPr>
              <a:t>CHÀO MỪNG CÁC CON </a:t>
            </a:r>
          </a:p>
          <a:p>
            <a:pPr marL="0" marR="0" lvl="0" indent="0" algn="ctr" defTabSz="8207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</a:ln>
                <a:solidFill>
                  <a:srgbClr val="8064A2">
                    <a:lumMod val="5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683707" y="3296183"/>
            <a:ext cx="6638870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marL="0" marR="0" lvl="0" indent="0" algn="ctr" defTabSz="1094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TIẾNG VIỆT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435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0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812"/>
            <a:ext cx="9144000" cy="197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3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33553" y="84986"/>
            <a:ext cx="7796048" cy="102155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8. </a:t>
            </a:r>
            <a:r>
              <a:rPr lang="en-US" sz="2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Chọn</a:t>
            </a: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phù</a:t>
            </a: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hợp</a:t>
            </a: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thay</a:t>
            </a: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bông</a:t>
            </a: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hoa</a:t>
            </a:r>
            <a:endParaRPr lang="en-US" sz="28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9063" y="1664494"/>
            <a:ext cx="8915400" cy="795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316" name="TextBox 10"/>
          <p:cNvSpPr txBox="1">
            <a:spLocks noChangeArrowheads="1"/>
          </p:cNvSpPr>
          <p:nvPr/>
        </p:nvSpPr>
        <p:spPr bwMode="auto">
          <a:xfrm>
            <a:off x="104775" y="1796653"/>
            <a:ext cx="8801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 a. </a:t>
            </a:r>
            <a:r>
              <a:rPr lang="en-US" altLang="en-US" sz="2800" b="1" i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alt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hay </a:t>
            </a:r>
            <a:r>
              <a:rPr lang="en-US" altLang="en-US" sz="2800" b="1" i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l?     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..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ắn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nót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ánh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 ..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ắng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im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 ..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ặng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9304" y="2934891"/>
            <a:ext cx="8915400" cy="795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125016" y="3067050"/>
            <a:ext cx="8801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b. </a:t>
            </a:r>
            <a:r>
              <a:rPr lang="en-US" altLang="en-US" sz="2800" b="1" i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altLang="en-US" sz="2800" b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hay </a:t>
            </a:r>
            <a:r>
              <a:rPr lang="en-US" altLang="en-US" sz="2800" b="1" i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gh?     </a:t>
            </a:r>
            <a:r>
              <a:rPr lang="en-US" altLang="en-US" sz="2800" b="1">
                <a:latin typeface="Arial-SGK-TV" pitchFamily="2" charset="0"/>
                <a:cs typeface="Arial-SGK-TV" pitchFamily="2" charset="0"/>
              </a:rPr>
              <a:t>….i chép       ..ần gũi      gọn ..àng    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91111" y="1797936"/>
            <a:ext cx="1042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02948" y="1775763"/>
            <a:ext cx="404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093909" y="1793640"/>
            <a:ext cx="2840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05087" y="3057525"/>
            <a:ext cx="6238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endParaRPr lang="en-US" alt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728303" y="3057616"/>
            <a:ext cx="362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315775" y="3057525"/>
            <a:ext cx="404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3234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59431" y="-87965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-14663" y="227022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Vẽ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325855" y="1323496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02456" y="129779"/>
            <a:ext cx="8116491" cy="111085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6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79" y="1319212"/>
            <a:ext cx="52292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81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E59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57082" y="2152096"/>
            <a:ext cx="499388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CC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  <a:solidFill>
            <a:srgbClr val="A71FB1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rgbClr val="A71FB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4626" y="467191"/>
            <a:ext cx="8523642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MÁI TRƯỜNG MẾN YÊU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8" y="2162639"/>
            <a:ext cx="1017444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84293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>
                <a:solidFill>
                  <a:srgbClr val="A71FB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HOA YÊU THƯƠNG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4672" y="-14642"/>
            <a:ext cx="1352799" cy="2048894"/>
            <a:chOff x="-2957976" y="-1125796"/>
            <a:chExt cx="2469633" cy="2296731"/>
          </a:xfrm>
        </p:grpSpPr>
        <p:sp>
          <p:nvSpPr>
            <p:cNvPr id="22" name="Oval 21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6740" y="647795"/>
            <a:ext cx="1341530" cy="1107911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ctr"/>
            <a:r>
              <a:rPr lang="en-US" sz="6600" b="1">
                <a:solidFill>
                  <a:srgbClr val="7030A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26658" y="3258425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A71FB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Tiết 3 – 4 </a:t>
            </a:r>
            <a:endParaRPr lang="en-US" sz="3600" b="1">
              <a:solidFill>
                <a:srgbClr val="A71FB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5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92"/>
    </mc:Choice>
    <mc:Fallback xmlns="">
      <p:transition spd="slow" advTm="1589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645" y="168015"/>
            <a:ext cx="8790710" cy="4807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Học sinh thực hiện được: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Quan sát, nhận biết được các chi tiết trong tranh và suy luận từ tranh được quan sát.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Học sinh vận dụng được: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Hoàn thiện câu dựa vào những từ ngữ cho sẵn và viết lại đúng câu đã hoàn thiện, nghe viết một đoạn ngắn.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Học sinh hình thành và phát triển: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Phát triển kĩ năng nói và nghe thông qua trao đổi về nội dung của bài đọc và nội dung được thể hiện trong tranh.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Phát triển năng lực: năng lực tự chủ và tự học.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Phát triển phẩm chất và năng lực chung: tình cảm đối với thầy cô và bạn bè, khả năng nhận biết và bày tỏ tình cảm, cảm xúc của bản thân, khả năng làm việc nhóm.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Phát triển phẩm chất nhân ái.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94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/>
          <p:cNvSpPr/>
          <p:nvPr/>
        </p:nvSpPr>
        <p:spPr>
          <a:xfrm>
            <a:off x="1278271" y="838202"/>
            <a:ext cx="625401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4" name="矩形 8"/>
          <p:cNvSpPr/>
          <p:nvPr/>
        </p:nvSpPr>
        <p:spPr>
          <a:xfrm>
            <a:off x="319177" y="207704"/>
            <a:ext cx="8505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Chọn</a:t>
            </a:r>
            <a:r>
              <a:rPr lang="en-US" altLang="zh-CN" sz="2800" dirty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từ</a:t>
            </a:r>
            <a:r>
              <a:rPr lang="en-US" altLang="zh-CN" sz="2800" dirty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ngữ</a:t>
            </a:r>
            <a:r>
              <a:rPr lang="en-US" altLang="zh-CN" sz="2800" dirty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để</a:t>
            </a:r>
            <a:r>
              <a:rPr lang="en-US" altLang="zh-CN" sz="2800" dirty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hoàn</a:t>
            </a:r>
            <a:r>
              <a:rPr lang="en-US" altLang="zh-CN" sz="2800" dirty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thiện</a:t>
            </a:r>
            <a:r>
              <a:rPr lang="en-US" altLang="zh-CN" sz="2800" dirty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câu</a:t>
            </a:r>
            <a:r>
              <a:rPr lang="en-US" altLang="zh-CN" sz="2800" dirty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và</a:t>
            </a:r>
            <a:r>
              <a:rPr lang="en-US" altLang="zh-CN" sz="2800" dirty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viết</a:t>
            </a:r>
            <a:r>
              <a:rPr lang="en-US" altLang="zh-CN" sz="2800" dirty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câu</a:t>
            </a:r>
            <a:r>
              <a:rPr lang="en-US" altLang="zh-CN" sz="2800" dirty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vào</a:t>
            </a:r>
            <a:r>
              <a:rPr lang="en-US" altLang="zh-CN" sz="2800" dirty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vở</a:t>
            </a:r>
            <a:endParaRPr lang="zh-CN" altLang="en-US" sz="2800" dirty="0">
              <a:solidFill>
                <a:srgbClr val="4CA42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1607191" y="859737"/>
            <a:ext cx="1822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tô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vẽ</a:t>
            </a:r>
            <a:endParaRPr lang="zh-CN" altLang="en-US" sz="3200" dirty="0"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6" name="矩形 8"/>
          <p:cNvSpPr/>
          <p:nvPr/>
        </p:nvSpPr>
        <p:spPr>
          <a:xfrm>
            <a:off x="1" y="2373079"/>
            <a:ext cx="85583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  </a:t>
            </a:r>
            <a:r>
              <a:rPr lang="en-US" altLang="zh-CN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Phương</a:t>
            </a:r>
            <a:r>
              <a:rPr lang="en-US" altLang="zh-CN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ngắm</a:t>
            </a:r>
            <a:r>
              <a:rPr lang="en-US" altLang="zh-CN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nhìn</a:t>
            </a:r>
            <a:r>
              <a:rPr lang="en-US" altLang="zh-CN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                  </a:t>
            </a:r>
            <a:r>
              <a:rPr lang="en-US" altLang="zh-CN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nắn</a:t>
            </a:r>
            <a:r>
              <a:rPr lang="en-US" altLang="zh-CN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nót</a:t>
            </a:r>
            <a:r>
              <a:rPr lang="en-US" altLang="zh-CN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trên</a:t>
            </a:r>
            <a:r>
              <a:rPr lang="en-US" altLang="zh-CN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bảng</a:t>
            </a:r>
            <a:r>
              <a:rPr lang="en-US" altLang="zh-CN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. </a:t>
            </a:r>
            <a:endParaRPr lang="zh-CN" altLang="en-US" sz="32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66145" y="859737"/>
            <a:ext cx="2226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d</a:t>
            </a:r>
            <a:r>
              <a:rPr lang="en-US" altLang="zh-CN" sz="3200" smtClean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òng chữ </a:t>
            </a:r>
            <a:endParaRPr lang="zh-CN" altLang="en-US" sz="3200" dirty="0"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10" name="矩形 8"/>
          <p:cNvSpPr/>
          <p:nvPr/>
        </p:nvSpPr>
        <p:spPr>
          <a:xfrm>
            <a:off x="3771900" y="2352873"/>
            <a:ext cx="1400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11" name="矩形 8"/>
          <p:cNvSpPr/>
          <p:nvPr/>
        </p:nvSpPr>
        <p:spPr>
          <a:xfrm>
            <a:off x="5882545" y="838201"/>
            <a:ext cx="1879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mtClean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hí hoáy</a:t>
            </a:r>
            <a:endParaRPr lang="zh-CN" altLang="en-US" sz="3200" dirty="0"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510"/>
            <a:ext cx="9144000" cy="1910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46914E-6 L 0.03594 0.2487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12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9" grpId="1"/>
      <p:bldP spid="10" grpId="0"/>
      <p:bldP spid="10" grpId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4769" y="84535"/>
            <a:ext cx="9003712" cy="102155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Quan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48" name="Picture 8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499" y="1170958"/>
            <a:ext cx="4342501" cy="390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28345" y="1479598"/>
            <a:ext cx="4273154" cy="559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8345" y="1487286"/>
            <a:ext cx="48123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yếm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5965" y="2591478"/>
            <a:ext cx="585265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altLang="en-US" sz="3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giáo </a:t>
            </a:r>
            <a:r>
              <a:rPr lang="en-US" altLang="en-US" sz="3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 </a:t>
            </a:r>
            <a:r>
              <a:rPr lang="en-US" altLang="en-US" sz="30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yếm</a:t>
            </a:r>
            <a:r>
              <a:rPr lang="en-US" alt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 các bạn học sinh.</a:t>
            </a:r>
          </a:p>
          <a:p>
            <a:pPr marL="457200" indent="-457200">
              <a:buFontTx/>
              <a:buChar char="-"/>
            </a:pPr>
            <a:r>
              <a:rPr lang="en-US" altLang="en-US" sz="3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học sinh tặng hoa </a:t>
            </a:r>
            <a:r>
              <a:rPr lang="en-US" altLang="en-US" sz="3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</a:t>
            </a:r>
            <a:r>
              <a:rPr lang="en-US" altLang="en-US" sz="30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alt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 giáo nhân ngày 20/11.     </a:t>
            </a:r>
            <a:endParaRPr lang="en-US" alt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10" grpId="0" animBg="1"/>
      <p:bldP spid="11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144000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289" y="4620292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Khi viết chữ đầu dòng, ta lưu ý gì?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288" y="4620292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Những chữ nào viết hoa? Vì sao?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288" y="45935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Kết thúc câu có dấu gì?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288" y="4606898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dễ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lẫn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692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2941</TotalTime>
  <Words>402</Words>
  <Application>Microsoft Office PowerPoint</Application>
  <PresentationFormat>On-screen Show (16:9)</PresentationFormat>
  <Paragraphs>63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宋体</vt:lpstr>
      <vt:lpstr>华康少女文字W5</vt:lpstr>
      <vt:lpstr>Arial-Rounded</vt:lpstr>
      <vt:lpstr>Calibri</vt:lpstr>
      <vt:lpstr>Arial-SGK-TV</vt:lpstr>
      <vt:lpstr>DFPOP1-W9</vt:lpstr>
      <vt:lpstr>Times New Roman</vt:lpstr>
      <vt:lpstr>Arial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Microsoft account</cp:lastModifiedBy>
  <cp:revision>55</cp:revision>
  <dcterms:created xsi:type="dcterms:W3CDTF">2020-08-13T09:19:00Z</dcterms:created>
  <dcterms:modified xsi:type="dcterms:W3CDTF">2025-02-23T12:04:49Z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