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81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0" r:id="rId13"/>
    <p:sldId id="267" r:id="rId14"/>
    <p:sldId id="26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309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2A8C-16F2-4C5A-92B3-95D3F3D55E76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BE462-6A6D-4BF5-A9E4-7C5C0DAF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itchFamily="34" charset="0"/>
                <a:cs typeface="Arial" pitchFamily="34" charset="0"/>
              </a:defRPr>
            </a:lvl9pPr>
          </a:lstStyle>
          <a:p>
            <a:pPr eaLnBrk="1" hangingPunct="1"/>
            <a:fld id="{19920255-46F5-44A4-8EDB-25258DEE7815}" type="slidenum">
              <a:rPr lang="en-US" altLang="vi-VN" smtClean="0">
                <a:latin typeface="Arial" pitchFamily="34" charset="0"/>
              </a:rPr>
              <a:pPr eaLnBrk="1" hangingPunct="1"/>
              <a:t>4</a:t>
            </a:fld>
            <a:endParaRPr lang="en-US" altLang="vi-VN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7008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0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6A505-7B4F-4774-BA28-B528A78E551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7690-1D47-4847-BB40-E0ED8D548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0" y="1066801"/>
            <a:ext cx="44767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4800">
                <a:ln w="31550" cmpd="sng">
                  <a:gradFill>
                    <a:gsLst>
                      <a:gs pos="25000">
                        <a:srgbClr val="5B9BD5">
                          <a:shade val="25000"/>
                          <a:satMod val="190000"/>
                        </a:srgbClr>
                      </a:gs>
                      <a:gs pos="80000">
                        <a:srgbClr val="5B9BD5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4800" dirty="0">
              <a:ln w="31550" cmpd="sng">
                <a:gradFill>
                  <a:gsLst>
                    <a:gs pos="25000">
                      <a:srgbClr val="5B9BD5">
                        <a:shade val="25000"/>
                        <a:satMod val="190000"/>
                      </a:srgbClr>
                    </a:gs>
                    <a:gs pos="80000">
                      <a:srgbClr val="5B9BD5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047749" y="2486025"/>
            <a:ext cx="10010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ts val="675"/>
              </a:spcBef>
            </a:pPr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29: Luyện tập chính tả</a:t>
            </a:r>
            <a:endParaRPr lang="vi-VN" altLang="en-US" sz="6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563024"/>
      </p:ext>
    </p:extLst>
  </p:cSld>
  <p:clrMapOvr>
    <a:masterClrMapping/>
  </p:clrMapOvr>
  <p:transition spd="slow" advTm="42633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8171" y="1567543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8" y="1796633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798" y="2820916"/>
            <a:ext cx="853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4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38" y="66015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1486" y="1562862"/>
            <a:ext cx="10946308" cy="2381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2383" y="4659488"/>
            <a:ext cx="300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ngừ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72028" y="4622503"/>
            <a:ext cx="2966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6938" y="773901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33" b="42457" l="4982" r="10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28" t="37143" r="89135" b="56953"/>
          <a:stretch/>
        </p:blipFill>
        <p:spPr>
          <a:xfrm>
            <a:off x="529600" y="-60849"/>
            <a:ext cx="703772" cy="90904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52549" r="65516" b="41765"/>
          <a:stretch/>
        </p:blipFill>
        <p:spPr>
          <a:xfrm rot="21247134">
            <a:off x="574576" y="4774768"/>
            <a:ext cx="2301313" cy="9960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1" t="52354" r="34391" b="41764"/>
          <a:stretch/>
        </p:blipFill>
        <p:spPr>
          <a:xfrm>
            <a:off x="6814623" y="4444535"/>
            <a:ext cx="20574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29164" y="2193926"/>
            <a:ext cx="3049587" cy="16605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en-US" sz="6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sz="6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4" y="1254855"/>
            <a:ext cx="1889545" cy="84330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799"/>
            <a:ext cx="1889545" cy="836623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889544" cy="8353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nghê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7649203" y="1337669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7903622" y="2180019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7799644" y="3359369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038287" y="1268976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83711" y="256560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7602" y="395814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815047" y="1325766"/>
            <a:ext cx="1789839" cy="834285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815048" y="2706711"/>
            <a:ext cx="1789838" cy="722156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815047" y="4080971"/>
            <a:ext cx="1885633" cy="68296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1" t="70477" r="78239" b="22856"/>
          <a:stretch/>
        </p:blipFill>
        <p:spPr>
          <a:xfrm>
            <a:off x="68693" y="2241541"/>
            <a:ext cx="1477058" cy="1230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72191" r="25666" b="23048"/>
          <a:stretch/>
        </p:blipFill>
        <p:spPr>
          <a:xfrm>
            <a:off x="6249618" y="2786283"/>
            <a:ext cx="1365334" cy="8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828" y="30164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89240" y="1813203"/>
            <a:ext cx="8948058" cy="2717074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0680" y="2196977"/>
            <a:ext cx="8660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0680" y="3120307"/>
            <a:ext cx="885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58" y="150126"/>
            <a:ext cx="8296702" cy="6191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8364" y="150126"/>
            <a:ext cx="573206" cy="559558"/>
          </a:xfrm>
          <a:prstGeom prst="ellipse">
            <a:avLst/>
          </a:prstGeom>
          <a:solidFill>
            <a:srgbClr val="76A3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00752" y="75962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5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175" y="462819"/>
            <a:ext cx="1087271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Nắm vững các quy tắc chính tả của 3 trường hợp cơ bản: c và k, g và gh, ng và ngh để viết đúng các từ ngữ có chứa các âm giống nhau nhưng có chữ viết khác nhau, hay nhầm lẫn.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Phân biệt c và k, g và gh, ng và ngh.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Học sinh có cơ hội hình thành, phát triển: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năng lực tự học và tự giải quyết vấn đề.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Giúp HS yêu thích môn học. Bước đầu có ý thức viết đúng chính tả.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Phát triển phẩm chất chăm học, chăm làm.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29164" y="2193926"/>
            <a:ext cx="3049587" cy="16605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algn="ctr">
              <a:defRPr/>
            </a:pPr>
            <a:r>
              <a:rPr lang="en-US" sz="6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sz="6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40401"/>
              </p:ext>
            </p:extLst>
          </p:nvPr>
        </p:nvGraphicFramePr>
        <p:xfrm>
          <a:off x="0" y="0"/>
          <a:ext cx="1428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51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0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29418"/>
              </p:ext>
            </p:extLst>
          </p:nvPr>
        </p:nvGraphicFramePr>
        <p:xfrm>
          <a:off x="10757262" y="4800600"/>
          <a:ext cx="1143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51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7262" y="4800600"/>
                        <a:ext cx="114300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4" descr="faegirlp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444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3949942" y="161925"/>
            <a:ext cx="4572000" cy="1428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2" dir="t"/>
            </a:scene3d>
            <a:sp3d extrusionH="430200" prstMaterial="legacyMatte">
              <a:extrusionClr>
                <a:srgbClr val="FFCCFF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Trò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chơi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472235" y="1382618"/>
            <a:ext cx="5034845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ĐỘI 1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 / k </a:t>
            </a:r>
          </a:p>
        </p:txBody>
      </p:sp>
      <p:sp>
        <p:nvSpPr>
          <p:cNvPr id="12" name="Flowchart: Punched Tape 11"/>
          <p:cNvSpPr/>
          <p:nvPr/>
        </p:nvSpPr>
        <p:spPr>
          <a:xfrm>
            <a:off x="6435374" y="1174561"/>
            <a:ext cx="5034845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ĐỘI 2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g /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gh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Flowchart: Punched Tape 13"/>
          <p:cNvSpPr/>
          <p:nvPr/>
        </p:nvSpPr>
        <p:spPr>
          <a:xfrm>
            <a:off x="3079968" y="3963812"/>
            <a:ext cx="5383653" cy="2721002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ĐỘI 3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ng /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ngh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2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47" b="15557" l="8592" r="14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2" t="10371" r="84839" b="83867"/>
          <a:stretch/>
        </p:blipFill>
        <p:spPr>
          <a:xfrm>
            <a:off x="385681" y="-145713"/>
            <a:ext cx="903111" cy="101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1659" y="116253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55845" y="1662368"/>
            <a:ext cx="9509895" cy="20725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cọ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kẽ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kệ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25" b="32323" l="23938" r="37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26392" r="61743" b="67531"/>
          <a:stretch/>
        </p:blipFill>
        <p:spPr>
          <a:xfrm rot="21246974">
            <a:off x="-484519" y="3936588"/>
            <a:ext cx="4048658" cy="2233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47104" y="4464938"/>
            <a:ext cx="250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84088" y="4453649"/>
            <a:ext cx="250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34" b="34021" l="51865" r="74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25905" r="24848" b="65905"/>
          <a:stretch/>
        </p:blipFill>
        <p:spPr>
          <a:xfrm>
            <a:off x="6116772" y="4041267"/>
            <a:ext cx="3317357" cy="16586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61659" y="779773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245" y="174583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8" b="50273" l="12056" r="16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45334" r="83415" b="49142"/>
          <a:stretch/>
        </p:blipFill>
        <p:spPr>
          <a:xfrm>
            <a:off x="0" y="2442755"/>
            <a:ext cx="1110343" cy="1788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5" y="26358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5" y="40100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67" b="50152" l="70338" r="73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76" t="45525" r="25665" b="49904"/>
          <a:stretch/>
        </p:blipFill>
        <p:spPr>
          <a:xfrm>
            <a:off x="7197633" y="2235730"/>
            <a:ext cx="1175658" cy="17634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70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783" y="321681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8171" y="1567543"/>
            <a:ext cx="8660675" cy="2651760"/>
          </a:xfrm>
          <a:prstGeom prst="roundRect">
            <a:avLst/>
          </a:prstGeom>
          <a:noFill/>
          <a:ln>
            <a:solidFill>
              <a:srgbClr val="FF66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8887" y="1908911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8886" y="2893423"/>
            <a:ext cx="811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05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37" y="106959"/>
            <a:ext cx="633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5646" y="1796291"/>
            <a:ext cx="10774494" cy="18886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gũ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ghe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ghì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ghẹ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0178" y="4702581"/>
            <a:ext cx="250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4193" y="4728669"/>
            <a:ext cx="292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5606" y="773901"/>
            <a:ext cx="188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478" b="74940" l="7230" r="12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6" t="69920" r="86617" b="24502"/>
          <a:stretch/>
        </p:blipFill>
        <p:spPr>
          <a:xfrm>
            <a:off x="350441" y="7874"/>
            <a:ext cx="789737" cy="921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29" b="92419" l="40121" r="49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85905" r="49092" b="6857"/>
          <a:stretch/>
        </p:blipFill>
        <p:spPr>
          <a:xfrm>
            <a:off x="3013239" y="4132184"/>
            <a:ext cx="2432397" cy="21007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022" b="97332" l="732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72" t="85905" r="6325" b="2095"/>
          <a:stretch/>
        </p:blipFill>
        <p:spPr>
          <a:xfrm>
            <a:off x="9466010" y="4131429"/>
            <a:ext cx="2667268" cy="22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9568" y="174830"/>
            <a:ext cx="333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1169296" y="1266758"/>
            <a:ext cx="1368179" cy="1421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1423715" y="2109108"/>
            <a:ext cx="1368179" cy="1421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1319737" y="3288458"/>
            <a:ext cx="1368179" cy="1421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2066" y="11980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6000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7490" y="24946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1381" y="38872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39645" y="12548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39644" y="2635800"/>
            <a:ext cx="1499011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39644" y="4010060"/>
            <a:ext cx="1659893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366130">
            <a:off x="8140522" y="1419158"/>
            <a:ext cx="1368179" cy="14214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1782552">
            <a:off x="8394941" y="2261508"/>
            <a:ext cx="1368179" cy="1421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25" b="47544" l="16132" r="231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42095" r="76648" b="52593"/>
          <a:stretch/>
        </p:blipFill>
        <p:spPr>
          <a:xfrm rot="4489917">
            <a:off x="8290963" y="3440858"/>
            <a:ext cx="1368179" cy="1421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529606" y="1350465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030" y="2647093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98921" y="4039634"/>
            <a:ext cx="499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306367" y="1407256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06367" y="278820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06367" y="4162460"/>
            <a:ext cx="1359556" cy="815778"/>
          </a:xfrm>
          <a:prstGeom prst="roundRect">
            <a:avLst/>
          </a:prstGeom>
          <a:solidFill>
            <a:srgbClr val="FF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1979" b="80953"/>
          <a:stretch/>
        </p:blipFill>
        <p:spPr>
          <a:xfrm>
            <a:off x="43828" y="2363838"/>
            <a:ext cx="1526366" cy="14633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12381" r="85962" b="80953"/>
          <a:stretch/>
        </p:blipFill>
        <p:spPr>
          <a:xfrm>
            <a:off x="7253345" y="2177670"/>
            <a:ext cx="870075" cy="14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372</Words>
  <Application>Microsoft Office PowerPoint</Application>
  <PresentationFormat>Widescreen</PresentationFormat>
  <Paragraphs>86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Aachen</vt:lpstr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Phuong</dc:creator>
  <cp:lastModifiedBy>Microsoft account</cp:lastModifiedBy>
  <cp:revision>51</cp:revision>
  <dcterms:created xsi:type="dcterms:W3CDTF">2020-08-14T15:19:07Z</dcterms:created>
  <dcterms:modified xsi:type="dcterms:W3CDTF">2024-10-21T05:46:02Z</dcterms:modified>
</cp:coreProperties>
</file>