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19"/>
  </p:notesMasterIdLst>
  <p:sldIdLst>
    <p:sldId id="390" r:id="rId2"/>
    <p:sldId id="415" r:id="rId3"/>
    <p:sldId id="406" r:id="rId4"/>
    <p:sldId id="407" r:id="rId5"/>
    <p:sldId id="408" r:id="rId6"/>
    <p:sldId id="391" r:id="rId7"/>
    <p:sldId id="409" r:id="rId8"/>
    <p:sldId id="394" r:id="rId9"/>
    <p:sldId id="395" r:id="rId10"/>
    <p:sldId id="400" r:id="rId11"/>
    <p:sldId id="405" r:id="rId12"/>
    <p:sldId id="413" r:id="rId13"/>
    <p:sldId id="410" r:id="rId14"/>
    <p:sldId id="411" r:id="rId15"/>
    <p:sldId id="412" r:id="rId16"/>
    <p:sldId id="404" r:id="rId17"/>
    <p:sldId id="378" r:id="rId18"/>
  </p:sldIdLst>
  <p:sldSz cx="9144000" cy="5143500" type="screen16x9"/>
  <p:notesSz cx="6858000" cy="9144000"/>
  <p:defaultTextStyle>
    <a:defPPr>
      <a:defRPr lang="en-US"/>
    </a:defPPr>
    <a:lvl1pPr marL="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92" d="100"/>
          <a:sy n="92" d="100"/>
        </p:scale>
        <p:origin x="660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pPr/>
              <a:t>02/10/2022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xmlns="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17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xmlns="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xmlns="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577850"/>
            <a:ext cx="8086725" cy="25146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3155157"/>
            <a:ext cx="6921151" cy="123444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521494"/>
            <a:ext cx="1971675" cy="360045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535782"/>
            <a:ext cx="5800725" cy="4050506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575564"/>
            <a:ext cx="8085582" cy="2516886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3153157"/>
            <a:ext cx="6919722" cy="123444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498601"/>
            <a:ext cx="3497580" cy="282549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498" y="1498601"/>
            <a:ext cx="3497580" cy="282549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1530350"/>
            <a:ext cx="3497580" cy="542550"/>
          </a:xfrm>
        </p:spPr>
        <p:txBody>
          <a:bodyPr anchor="ctr">
            <a:normAutofit/>
          </a:bodyPr>
          <a:lstStyle>
            <a:lvl1pPr marL="0" indent="0">
              <a:buNone/>
              <a:defRPr sz="17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064813"/>
            <a:ext cx="3497580" cy="24003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706" y="1528826"/>
            <a:ext cx="3497580" cy="541782"/>
          </a:xfrm>
        </p:spPr>
        <p:txBody>
          <a:bodyPr anchor="ctr">
            <a:normAutofit/>
          </a:bodyPr>
          <a:lstStyle>
            <a:lvl1pPr marL="0" indent="0">
              <a:buNone/>
              <a:defRPr sz="17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05706" y="2063243"/>
            <a:ext cx="3497580" cy="24003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406712"/>
            <a:ext cx="2537460" cy="144018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571500"/>
            <a:ext cx="4572000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1883860"/>
            <a:ext cx="2548890" cy="234524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4064001"/>
            <a:ext cx="8085582" cy="459962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3998214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4432301"/>
            <a:ext cx="6922008" cy="40005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10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374650"/>
            <a:ext cx="8079581" cy="124364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1508760"/>
            <a:ext cx="8065294" cy="28246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4809335"/>
            <a:ext cx="3086100" cy="1714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4916023"/>
            <a:ext cx="3771900" cy="1714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945" y="4407310"/>
            <a:ext cx="2194560" cy="1047779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r">
              <a:defRPr sz="77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4100" kern="1200" spc="-9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85000"/>
        </a:lnSpc>
        <a:spcBef>
          <a:spcPts val="975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60604" indent="-257175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411480" indent="-41148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5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17220" indent="-61722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22960" indent="-82296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0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2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3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4.wmf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5D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1D90F77-5E6B-470C-85C6-AAF3BE020A04}"/>
              </a:ext>
            </a:extLst>
          </p:cNvPr>
          <p:cNvSpPr txBox="1"/>
          <p:nvPr/>
        </p:nvSpPr>
        <p:spPr>
          <a:xfrm>
            <a:off x="1580857" y="242668"/>
            <a:ext cx="5982287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2100" b="1" dirty="0">
                <a:solidFill>
                  <a:schemeClr val="bg1"/>
                </a:solidFill>
              </a:rPr>
              <a:t>PHÒNG GIÁO DỤC &amp; ĐÀO </a:t>
            </a:r>
            <a:r>
              <a:rPr lang="vi-VN" sz="2100" b="1" dirty="0" smtClean="0">
                <a:solidFill>
                  <a:schemeClr val="bg1"/>
                </a:solidFill>
              </a:rPr>
              <a:t>TẠO </a:t>
            </a:r>
            <a:r>
              <a:rPr lang="vi-VN" sz="2100" b="1" dirty="0">
                <a:solidFill>
                  <a:schemeClr val="bg1"/>
                </a:solidFill>
              </a:rPr>
              <a:t>LONG BIÊN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11F8414-431B-4993-9DBD-467D26AA11B8}"/>
              </a:ext>
            </a:extLst>
          </p:cNvPr>
          <p:cNvSpPr txBox="1"/>
          <p:nvPr/>
        </p:nvSpPr>
        <p:spPr>
          <a:xfrm>
            <a:off x="1695157" y="1897381"/>
            <a:ext cx="5982287" cy="152349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000" b="1" dirty="0">
                <a:solidFill>
                  <a:schemeClr val="bg1"/>
                </a:solidFill>
              </a:rPr>
              <a:t>TIẾNG VIỆT   LỚP 1</a:t>
            </a:r>
          </a:p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23</a:t>
            </a: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33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33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33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en-US" sz="33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3300" b="1" dirty="0" err="1">
                <a:solidFill>
                  <a:schemeClr val="bg1"/>
                </a:solidFill>
                <a:latin typeface=".VnAvant" pitchFamily="34" charset="0"/>
                <a:cs typeface="Arial-SGK-TV" pitchFamily="2" charset="0"/>
              </a:rPr>
              <a:t>ia</a:t>
            </a:r>
            <a:r>
              <a:rPr lang="en-US" sz="33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vi-VN" sz="3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xmlns="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" y="209550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xmlns="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152757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68580" tIns="34290" rIns="68580" bIns="3429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1828800"/>
            <a:ext cx="440055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4"/>
          <a:stretch/>
        </p:blipFill>
        <p:spPr bwMode="auto">
          <a:xfrm>
            <a:off x="141890" y="1040524"/>
            <a:ext cx="8871283" cy="2908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4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1793876" y="342901"/>
            <a:ext cx="5749925" cy="1079897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LuyÖn</a:t>
            </a:r>
            <a:r>
              <a:rPr lang="en-US" sz="27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 </a:t>
            </a:r>
            <a:r>
              <a:rPr lang="en-US" sz="27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viÕt</a:t>
            </a:r>
            <a:r>
              <a:rPr lang="en-US" sz="27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 </a:t>
            </a:r>
            <a:r>
              <a:rPr lang="en-US" sz="27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vë</a:t>
            </a:r>
            <a:endParaRPr lang="en-US" sz="2700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.VnArial" pitchFamily="34" charset="0"/>
            </a:endParaRP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9" y="-199"/>
            <a:ext cx="2049066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6403"/>
            <a:ext cx="2732088" cy="153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11914" y="1"/>
            <a:ext cx="2732087" cy="153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094737" y="3094237"/>
            <a:ext cx="2049065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2630488" y="1627586"/>
            <a:ext cx="4227512" cy="321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34315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507212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0" b="18897"/>
          <a:stretch/>
        </p:blipFill>
        <p:spPr bwMode="auto">
          <a:xfrm>
            <a:off x="662151" y="591207"/>
            <a:ext cx="7748080" cy="2790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53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9" t="-3695" r="3309" b="3695"/>
          <a:stretch/>
        </p:blipFill>
        <p:spPr bwMode="auto">
          <a:xfrm>
            <a:off x="357745" y="0"/>
            <a:ext cx="8463062" cy="4915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06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0319"/>
          <a:stretch/>
        </p:blipFill>
        <p:spPr bwMode="auto">
          <a:xfrm>
            <a:off x="1046750" y="144379"/>
            <a:ext cx="7109341" cy="397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7213" y="4157663"/>
            <a:ext cx="8058150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dirty="0">
                <a:latin typeface="Arial" pitchFamily="34" charset="0"/>
                <a:cs typeface="Arial" pitchFamily="34" charset="0"/>
              </a:rPr>
              <a:t>    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chia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thìa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, chia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dĩa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Thìa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dĩa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to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bố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Thìa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dĩa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nhỏ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78640" y="4157663"/>
            <a:ext cx="765896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thia</a:t>
            </a:r>
            <a:endParaRPr lang="en-US" sz="27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8894" y="4157663"/>
            <a:ext cx="765896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ia</a:t>
            </a:r>
            <a:endParaRPr lang="en-US" sz="27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02939" y="4157663"/>
            <a:ext cx="1507116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Thia</a:t>
            </a:r>
            <a:r>
              <a:rPr lang="en-US" sz="2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dia</a:t>
            </a:r>
            <a:endParaRPr lang="en-US" sz="27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17313" y="4569711"/>
            <a:ext cx="1507116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Thia</a:t>
            </a:r>
            <a:r>
              <a:rPr lang="en-US" sz="2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dia</a:t>
            </a:r>
            <a:endParaRPr lang="en-US" sz="27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20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4"/>
          <a:stretch/>
        </p:blipFill>
        <p:spPr bwMode="auto">
          <a:xfrm>
            <a:off x="1025843" y="53827"/>
            <a:ext cx="6675120" cy="5012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xmlns="" id="{F63127CC-1BE4-44BB-BC5B-784329AA4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7892" name="Picture 1">
            <a:extLst>
              <a:ext uri="{FF2B5EF4-FFF2-40B4-BE49-F238E27FC236}">
                <a16:creationId xmlns:a16="http://schemas.microsoft.com/office/drawing/2014/main" xmlns="" id="{E78FA6C9-2542-4602-B78C-A6ACA2B62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WordArt 6">
            <a:extLst>
              <a:ext uri="{FF2B5EF4-FFF2-40B4-BE49-F238E27FC236}">
                <a16:creationId xmlns:a16="http://schemas.microsoft.com/office/drawing/2014/main" xmlns="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1828800"/>
            <a:ext cx="7315200" cy="10287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27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Xuân Nghi – Nắng Sớm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6" y="4803776"/>
            <a:ext cx="4873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120220" y="1189760"/>
            <a:ext cx="4293959" cy="93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" name="Ca-Tuan-Deu-Ngoa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6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053" y="116086"/>
            <a:ext cx="8839422" cy="491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33408" y="2010103"/>
            <a:ext cx="5545520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34463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69693"/>
            <a:ext cx="8943975" cy="2824639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ô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tô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sư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tử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trê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tre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ngà</a:t>
            </a:r>
            <a:endParaRPr lang="en-US" sz="3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US" sz="3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to,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mè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rô</a:t>
            </a:r>
            <a:r>
              <a:rPr lang="en-US" sz="3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777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4" r="861" b="13766"/>
          <a:stretch/>
        </p:blipFill>
        <p:spPr bwMode="auto">
          <a:xfrm>
            <a:off x="475902" y="1265183"/>
            <a:ext cx="8399098" cy="3062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" r="861"/>
          <a:stretch/>
        </p:blipFill>
        <p:spPr bwMode="auto">
          <a:xfrm>
            <a:off x="487727" y="123755"/>
            <a:ext cx="8399098" cy="489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8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262" y="-48578"/>
            <a:ext cx="5840357" cy="1033463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1693685360"/>
              </p:ext>
            </p:extLst>
          </p:nvPr>
        </p:nvGraphicFramePr>
        <p:xfrm>
          <a:off x="1023606" y="831148"/>
          <a:ext cx="2578987" cy="1643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6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22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1873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187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1419701" y="710219"/>
            <a:ext cx="949166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4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2780348" y="668741"/>
            <a:ext cx="1600439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1322835" y="1538287"/>
            <a:ext cx="1714500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100" b="1" dirty="0" err="1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4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570442" y="3003977"/>
            <a:ext cx="8003115" cy="10334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thọ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1715392832"/>
              </p:ext>
            </p:extLst>
          </p:nvPr>
        </p:nvGraphicFramePr>
        <p:xfrm>
          <a:off x="4724070" y="859723"/>
          <a:ext cx="2622304" cy="1643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76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1873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187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1" name="Title 1"/>
          <p:cNvSpPr>
            <a:spLocks noGrp="1"/>
          </p:cNvSpPr>
          <p:nvPr/>
        </p:nvSpPr>
        <p:spPr>
          <a:xfrm>
            <a:off x="5096290" y="748241"/>
            <a:ext cx="949166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4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/>
        </p:nvSpPr>
        <p:spPr>
          <a:xfrm>
            <a:off x="6330242" y="759463"/>
            <a:ext cx="1600439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endParaRPr lang="en-US" sz="4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/>
          <p:cNvSpPr>
            <a:spLocks noGrp="1"/>
          </p:cNvSpPr>
          <p:nvPr/>
        </p:nvSpPr>
        <p:spPr>
          <a:xfrm>
            <a:off x="4986790" y="1567504"/>
            <a:ext cx="1943100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>
                <a:latin typeface="Arial" panose="020B0604020202020204" pitchFamily="34" charset="0"/>
                <a:cs typeface="Arial" panose="020B0604020202020204" pitchFamily="34" charset="0"/>
              </a:rPr>
              <a:t>   ch</a:t>
            </a:r>
            <a:r>
              <a:rPr lang="en-US" sz="4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r>
              <a:rPr lang="en-US" sz="4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570442" y="3003977"/>
            <a:ext cx="910819" cy="10334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1787021" y="3003976"/>
            <a:ext cx="910819" cy="10334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3289397" y="3003976"/>
            <a:ext cx="910819" cy="10334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5007572" y="3003146"/>
            <a:ext cx="910819" cy="10334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6474480" y="3003145"/>
            <a:ext cx="910819" cy="10334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7815618" y="3003144"/>
            <a:ext cx="910819" cy="10334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9" grpId="0"/>
      <p:bldP spid="20" grpId="0"/>
      <p:bldP spid="8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 bwMode="auto">
          <a:xfrm>
            <a:off x="0" y="200025"/>
            <a:ext cx="91440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4313" y="3555125"/>
            <a:ext cx="902970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thủ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đô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thư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    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thìa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dĩa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   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tía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tô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313" y="3555125"/>
            <a:ext cx="92868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</a:t>
            </a:r>
            <a:endParaRPr lang="en-US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9294" y="3555125"/>
            <a:ext cx="92868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</a:t>
            </a:r>
            <a:endParaRPr lang="en-US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24413" y="3555125"/>
            <a:ext cx="1399742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thia</a:t>
            </a:r>
            <a:endParaRPr lang="en-US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77804" y="3555125"/>
            <a:ext cx="92868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ia</a:t>
            </a:r>
            <a:endParaRPr lang="en-US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00517" y="3555125"/>
            <a:ext cx="92868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ia</a:t>
            </a:r>
            <a:endParaRPr lang="en-US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66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7"/>
          <a:stretch/>
        </p:blipFill>
        <p:spPr bwMode="auto">
          <a:xfrm>
            <a:off x="5549" y="72736"/>
            <a:ext cx="9137550" cy="495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30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36282" y="2117628"/>
            <a:ext cx="1607143" cy="1607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038" y="447675"/>
            <a:ext cx="1850231" cy="1385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60000">
            <a:off x="1534478" y="1413511"/>
            <a:ext cx="1850231" cy="14311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0000">
            <a:off x="5433536" y="1917383"/>
            <a:ext cx="3621405" cy="1028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66282" y="434543"/>
            <a:ext cx="2989040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Thư</a:t>
            </a: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giãn</a:t>
            </a:r>
            <a:endParaRPr lang="en-US" sz="4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Chau-Ve-Ong-Mat-Troi-Hop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373595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6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377</TotalTime>
  <Words>142</Words>
  <Application>Microsoft Office PowerPoint</Application>
  <PresentationFormat>On-screen Show (16:9)</PresentationFormat>
  <Paragraphs>39</Paragraphs>
  <Slides>17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.VnArial</vt:lpstr>
      <vt:lpstr>.VnAvant</vt:lpstr>
      <vt:lpstr>Arial</vt:lpstr>
      <vt:lpstr>Arial-SGK-TV</vt:lpstr>
      <vt:lpstr>Calibri Light</vt:lpstr>
      <vt:lpstr>Times New Roman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th                    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/>
  <cp:lastModifiedBy>Microsoft account</cp:lastModifiedBy>
  <cp:revision>52</cp:revision>
  <dcterms:created xsi:type="dcterms:W3CDTF">2020-08-10T13:50:00Z</dcterms:created>
  <dcterms:modified xsi:type="dcterms:W3CDTF">2022-10-02T09:13:12Z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