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26" r:id="rId1"/>
  </p:sldMasterIdLst>
  <p:notesMasterIdLst>
    <p:notesMasterId r:id="rId16"/>
  </p:notesMasterIdLst>
  <p:sldIdLst>
    <p:sldId id="390" r:id="rId2"/>
    <p:sldId id="408" r:id="rId3"/>
    <p:sldId id="257" r:id="rId4"/>
    <p:sldId id="391" r:id="rId5"/>
    <p:sldId id="393" r:id="rId6"/>
    <p:sldId id="406" r:id="rId7"/>
    <p:sldId id="395" r:id="rId8"/>
    <p:sldId id="400" r:id="rId9"/>
    <p:sldId id="405" r:id="rId10"/>
    <p:sldId id="279" r:id="rId11"/>
    <p:sldId id="407" r:id="rId12"/>
    <p:sldId id="403" r:id="rId13"/>
    <p:sldId id="404" r:id="rId14"/>
    <p:sldId id="37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5D03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146CD-EF81-401F-9485-6183B737F4D6}" type="datetimeFigureOut">
              <a:rPr lang="vi-VN" smtClean="0"/>
              <a:t>02/10/2022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D184D-B8C1-4C75-9492-931EEFACAA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773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="" xmlns:a16="http://schemas.microsoft.com/office/drawing/2014/main" id="{98EBFA88-1FC4-45C9-8AD0-1FEC8FCAE8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8624DC-A8CD-4424-8635-5ABCB5DF2BF2}" type="slidenum">
              <a:rPr lang="en-US" altLang="vi-VN" smtClean="0"/>
              <a:pPr/>
              <a:t>14</a:t>
            </a:fld>
            <a:endParaRPr lang="en-US" altLang="vi-VN"/>
          </a:p>
        </p:txBody>
      </p:sp>
      <p:sp>
        <p:nvSpPr>
          <p:cNvPr id="38915" name="Rectangle 2">
            <a:extLst>
              <a:ext uri="{FF2B5EF4-FFF2-40B4-BE49-F238E27FC236}">
                <a16:creationId xmlns="" xmlns:a16="http://schemas.microsoft.com/office/drawing/2014/main" id="{53C55C39-B4F8-4E07-AC54-1BD904E41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="" xmlns:a16="http://schemas.microsoft.com/office/drawing/2014/main" id="{E7D46D0E-050F-4470-80C3-5BB38EAF0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879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8525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8272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2222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7767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5585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6497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8898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7320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325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6158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03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9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ello Kitty HD Wallpaper | Background Image | 2048x1536 | ID:30304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141" y="-2316844"/>
            <a:ext cx="12934282" cy="970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61D90F77-5E6B-470C-85C6-AAF3BE020A04}"/>
              </a:ext>
            </a:extLst>
          </p:cNvPr>
          <p:cNvSpPr txBox="1"/>
          <p:nvPr/>
        </p:nvSpPr>
        <p:spPr>
          <a:xfrm>
            <a:off x="2107809" y="323557"/>
            <a:ext cx="79763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/>
              <a:t>PHÒNG GIÁO DỤC &amp; ĐÀO TẠO LONG </a:t>
            </a:r>
            <a:r>
              <a:rPr lang="vi-VN" sz="2800" b="1" dirty="0" smtClean="0"/>
              <a:t>BIÊN</a:t>
            </a:r>
          </a:p>
          <a:p>
            <a:pPr algn="ctr"/>
            <a:r>
              <a:rPr lang="vi-VN" sz="2800" b="1" dirty="0"/>
              <a:t>TRƯỜNG TIỂU HỌC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 HƯNG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dirty="0" smtClean="0"/>
              <a:t> </a:t>
            </a:r>
            <a:endParaRPr lang="vi-VN" sz="28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C11F8414-431B-4993-9DBD-467D26AA11B8}"/>
              </a:ext>
            </a:extLst>
          </p:cNvPr>
          <p:cNvSpPr txBox="1"/>
          <p:nvPr/>
        </p:nvSpPr>
        <p:spPr>
          <a:xfrm>
            <a:off x="2286335" y="2533512"/>
            <a:ext cx="79763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/>
              <a:t>TIẾNG VIỆT   LỚP 1</a:t>
            </a:r>
          </a:p>
          <a:p>
            <a:pPr algn="ctr"/>
            <a:r>
              <a:rPr lang="vi-VN" sz="4000" b="1" dirty="0" smtClean="0">
                <a:latin typeface="Arial-SGK-TV" pitchFamily="2" charset="0"/>
                <a:cs typeface="Arial-SGK-TV" pitchFamily="2" charset="0"/>
              </a:rPr>
              <a:t>Bài 21 :  R r  S s</a:t>
            </a:r>
            <a:endParaRPr lang="vi-VN" sz="4000" b="1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96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u the ngoi">
            <a:extLst>
              <a:ext uri="{FF2B5EF4-FFF2-40B4-BE49-F238E27FC236}">
                <a16:creationId xmlns="" xmlns:a16="http://schemas.microsoft.com/office/drawing/2014/main" id="{DA4D8209-AD7D-4538-B299-6301E087C8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9445" y="500270"/>
            <a:ext cx="9925878" cy="6013174"/>
          </a:xfrm>
          <a:noFill/>
          <a:ln w="28575">
            <a:solidFill>
              <a:srgbClr val="FF0000"/>
            </a:solidFill>
          </a:ln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87"/>
          <a:stretch/>
        </p:blipFill>
        <p:spPr>
          <a:xfrm>
            <a:off x="2011680" y="157026"/>
            <a:ext cx="7771375" cy="42974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5088"/>
          <a:stretch/>
        </p:blipFill>
        <p:spPr>
          <a:xfrm>
            <a:off x="2011680" y="4624251"/>
            <a:ext cx="7732186" cy="194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2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B1EB8AF1-13DC-4A32-AD18-C749770F14FF}"/>
              </a:ext>
            </a:extLst>
          </p:cNvPr>
          <p:cNvSpPr>
            <a:spLocks noGrp="1"/>
          </p:cNvSpPr>
          <p:nvPr/>
        </p:nvSpPr>
        <p:spPr>
          <a:xfrm>
            <a:off x="205410" y="5381897"/>
            <a:ext cx="11470749" cy="1083456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vi-VN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Chợ có gà ri, cá rô, su su. Chợ có cả rổ rá.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44" y="542007"/>
            <a:ext cx="8260080" cy="483989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B1EB8AF1-13DC-4A32-AD18-C749770F14FF}"/>
              </a:ext>
            </a:extLst>
          </p:cNvPr>
          <p:cNvSpPr>
            <a:spLocks noGrp="1"/>
          </p:cNvSpPr>
          <p:nvPr/>
        </p:nvSpPr>
        <p:spPr>
          <a:xfrm>
            <a:off x="3172447" y="5381897"/>
            <a:ext cx="756615" cy="1083456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B1EB8AF1-13DC-4A32-AD18-C749770F14FF}"/>
              </a:ext>
            </a:extLst>
          </p:cNvPr>
          <p:cNvSpPr>
            <a:spLocks noGrp="1"/>
          </p:cNvSpPr>
          <p:nvPr/>
        </p:nvSpPr>
        <p:spPr>
          <a:xfrm>
            <a:off x="4496298" y="5381897"/>
            <a:ext cx="756615" cy="1083456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B1EB8AF1-13DC-4A32-AD18-C749770F14FF}"/>
              </a:ext>
            </a:extLst>
          </p:cNvPr>
          <p:cNvSpPr>
            <a:spLocks noGrp="1"/>
          </p:cNvSpPr>
          <p:nvPr/>
        </p:nvSpPr>
        <p:spPr>
          <a:xfrm>
            <a:off x="5339385" y="5381897"/>
            <a:ext cx="756615" cy="1083456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="" xmlns:a16="http://schemas.microsoft.com/office/drawing/2014/main" id="{B1EB8AF1-13DC-4A32-AD18-C749770F14FF}"/>
              </a:ext>
            </a:extLst>
          </p:cNvPr>
          <p:cNvSpPr>
            <a:spLocks noGrp="1"/>
          </p:cNvSpPr>
          <p:nvPr/>
        </p:nvSpPr>
        <p:spPr>
          <a:xfrm>
            <a:off x="6073056" y="5381897"/>
            <a:ext cx="756615" cy="1083456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="" xmlns:a16="http://schemas.microsoft.com/office/drawing/2014/main" id="{B1EB8AF1-13DC-4A32-AD18-C749770F14FF}"/>
              </a:ext>
            </a:extLst>
          </p:cNvPr>
          <p:cNvSpPr>
            <a:spLocks noGrp="1"/>
          </p:cNvSpPr>
          <p:nvPr/>
        </p:nvSpPr>
        <p:spPr>
          <a:xfrm>
            <a:off x="9526387" y="5375013"/>
            <a:ext cx="756615" cy="1083456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="" xmlns:a16="http://schemas.microsoft.com/office/drawing/2014/main" id="{B1EB8AF1-13DC-4A32-AD18-C749770F14FF}"/>
              </a:ext>
            </a:extLst>
          </p:cNvPr>
          <p:cNvSpPr>
            <a:spLocks noGrp="1"/>
          </p:cNvSpPr>
          <p:nvPr/>
        </p:nvSpPr>
        <p:spPr>
          <a:xfrm>
            <a:off x="10173215" y="5382417"/>
            <a:ext cx="756615" cy="1083456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45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4" grpId="0"/>
      <p:bldP spid="16" grpId="0"/>
      <p:bldP spid="17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1AC6F44F-74AD-443D-B0EB-1A24FF2FB6AB}"/>
              </a:ext>
            </a:extLst>
          </p:cNvPr>
          <p:cNvSpPr>
            <a:spLocks noGrp="1"/>
          </p:cNvSpPr>
          <p:nvPr/>
        </p:nvSpPr>
        <p:spPr>
          <a:xfrm>
            <a:off x="3447718" y="169817"/>
            <a:ext cx="4728873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vi-V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94" y="1076292"/>
            <a:ext cx="4038600" cy="5546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214" y="1076292"/>
            <a:ext cx="4792588" cy="5546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9384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="" xmlns:a16="http://schemas.microsoft.com/office/drawing/2014/main" id="{EF6EDE1F-9DE4-4193-9161-CAA38AAAB3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vi-VN"/>
              <a:t> 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="" xmlns:a16="http://schemas.microsoft.com/office/drawing/2014/main" id="{F63127CC-1BE4-44BB-BC5B-784329AA44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vi-VN"/>
          </a:p>
        </p:txBody>
      </p:sp>
      <p:pic>
        <p:nvPicPr>
          <p:cNvPr id="1026" name="Picture 2" descr="Cartoon happy kids on the rainbow Royalty Free Vector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68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3" name="WordArt 6">
            <a:extLst>
              <a:ext uri="{FF2B5EF4-FFF2-40B4-BE49-F238E27FC236}">
                <a16:creationId xmlns="" xmlns:a16="http://schemas.microsoft.com/office/drawing/2014/main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06137" y="3940629"/>
            <a:ext cx="9753600" cy="1371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vi-VN" sz="36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các em!</a:t>
            </a:r>
            <a:endParaRPr lang="vi-VN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3023739" y="1643419"/>
            <a:ext cx="5725279" cy="124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4" tIns="60957" rIns="121914" bIns="60957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73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  <p:pic>
        <p:nvPicPr>
          <p:cNvPr id="3" name="Ca-Tuan-Deu-Ngoan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7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/>
        </p:nvSpPr>
        <p:spPr>
          <a:xfrm>
            <a:off x="417254" y="5062265"/>
            <a:ext cx="11569147" cy="132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Bầy sẻ non ríu ra ríu rít bên mẹ.</a:t>
            </a:r>
            <a:endParaRPr lang="en-US" sz="5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="" xmlns:a16="http://schemas.microsoft.com/office/drawing/2014/main" id="{14C5C980-061F-4318-B014-0396B5706DB6}"/>
              </a:ext>
            </a:extLst>
          </p:cNvPr>
          <p:cNvSpPr>
            <a:spLocks noGrp="1"/>
          </p:cNvSpPr>
          <p:nvPr/>
        </p:nvSpPr>
        <p:spPr>
          <a:xfrm>
            <a:off x="1007357" y="-254703"/>
            <a:ext cx="9749473" cy="132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8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S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FB335B4F-1A12-44D7-938F-916881E41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821" y="1071177"/>
            <a:ext cx="8881843" cy="416336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407784" y="5478463"/>
            <a:ext cx="10911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vi-VN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94537" y="5478463"/>
            <a:ext cx="6602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vi-VN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8887" y="5468900"/>
            <a:ext cx="641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vi-VN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69892" y="5468900"/>
            <a:ext cx="520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vi-VN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33061" y="5478463"/>
            <a:ext cx="10060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vi-VN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  <p:bldP spid="2" grpId="0"/>
      <p:bldP spid="8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9160" y="-283873"/>
            <a:ext cx="667519" cy="137795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1212834472"/>
              </p:ext>
            </p:extLst>
          </p:nvPr>
        </p:nvGraphicFramePr>
        <p:xfrm>
          <a:off x="855211" y="858388"/>
          <a:ext cx="3960507" cy="2228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75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229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11435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14353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/>
        </p:nvSpPr>
        <p:spPr>
          <a:xfrm>
            <a:off x="1569910" y="630882"/>
            <a:ext cx="1265555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19" name="Title 1"/>
          <p:cNvSpPr>
            <a:spLocks noGrp="1"/>
          </p:cNvSpPr>
          <p:nvPr/>
        </p:nvSpPr>
        <p:spPr>
          <a:xfrm>
            <a:off x="2416122" y="630882"/>
            <a:ext cx="2133918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a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itle 1"/>
          <p:cNvSpPr>
            <a:spLocks noGrp="1"/>
          </p:cNvSpPr>
          <p:nvPr/>
        </p:nvSpPr>
        <p:spPr>
          <a:xfrm>
            <a:off x="1692465" y="1788546"/>
            <a:ext cx="2286000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1867987" y="4089453"/>
            <a:ext cx="7843991" cy="1377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    rế     rổ    sả     sẽ      sò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Table 20"/>
          <p:cNvGraphicFramePr/>
          <p:nvPr>
            <p:extLst>
              <p:ext uri="{D42A27DB-BD31-4B8C-83A1-F6EECF244321}">
                <p14:modId xmlns:p14="http://schemas.microsoft.com/office/powerpoint/2010/main" val="1235887868"/>
              </p:ext>
            </p:extLst>
          </p:nvPr>
        </p:nvGraphicFramePr>
        <p:xfrm>
          <a:off x="7391043" y="858388"/>
          <a:ext cx="3960507" cy="2228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75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229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11435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14353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9101852" y="-196945"/>
            <a:ext cx="13193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vi-VN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214188" y="824794"/>
            <a:ext cx="1182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005020" y="824794"/>
            <a:ext cx="17673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931881" y="1994333"/>
            <a:ext cx="3362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ẻ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131261" y="4253816"/>
            <a:ext cx="573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867987" y="4254715"/>
            <a:ext cx="966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463274" y="4266903"/>
            <a:ext cx="664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535794" y="4245453"/>
            <a:ext cx="718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058998" y="4253816"/>
            <a:ext cx="718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703997" y="4254715"/>
            <a:ext cx="718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4032849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9" grpId="0"/>
      <p:bldP spid="20" grpId="0"/>
      <p:bldP spid="8" grpId="0"/>
      <p:bldP spid="28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4631ACEF-38F6-4BAC-9530-D5A341E603FC}"/>
              </a:ext>
            </a:extLst>
          </p:cNvPr>
          <p:cNvSpPr>
            <a:spLocks noGrp="1"/>
          </p:cNvSpPr>
          <p:nvPr/>
        </p:nvSpPr>
        <p:spPr>
          <a:xfrm>
            <a:off x="429323" y="4635774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BB7F5C21-0CAF-416F-8967-638C774D15E5}"/>
              </a:ext>
            </a:extLst>
          </p:cNvPr>
          <p:cNvSpPr>
            <a:spLocks noGrp="1"/>
          </p:cNvSpPr>
          <p:nvPr/>
        </p:nvSpPr>
        <p:spPr>
          <a:xfrm>
            <a:off x="4815840" y="4600106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A5492412-906A-49FD-B06A-5A94BF347EBD}"/>
              </a:ext>
            </a:extLst>
          </p:cNvPr>
          <p:cNvSpPr>
            <a:spLocks noGrp="1"/>
          </p:cNvSpPr>
          <p:nvPr/>
        </p:nvSpPr>
        <p:spPr>
          <a:xfrm>
            <a:off x="8671560" y="4628212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D327606E-FEF2-4F1A-B1BC-6F2962B909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04" y="921816"/>
            <a:ext cx="2810267" cy="3192528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="" xmlns:a16="http://schemas.microsoft.com/office/drawing/2014/main" id="{D634C2A6-B2A6-4594-9ADE-A43F0EDE03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263" y="921816"/>
            <a:ext cx="3566159" cy="3192528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="" xmlns:a16="http://schemas.microsoft.com/office/drawing/2014/main" id="{669597C6-4A1D-4CC3-95CC-24DAFED271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22" y="921816"/>
            <a:ext cx="3399267" cy="3192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246" y="921816"/>
            <a:ext cx="2773680" cy="31925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3879" y="4489158"/>
            <a:ext cx="171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ổ rá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89663" y="4489158"/>
            <a:ext cx="1972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 rô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88332" y="4437167"/>
            <a:ext cx="1841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su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34343" y="4533928"/>
            <a:ext cx="2429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hữ số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3879" y="4480031"/>
            <a:ext cx="606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18630" y="4478263"/>
            <a:ext cx="606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07268" y="4489158"/>
            <a:ext cx="606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82980" y="4439839"/>
            <a:ext cx="606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994960" y="4534521"/>
            <a:ext cx="606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98345" y="4445034"/>
            <a:ext cx="606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71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4" name="Table 133"/>
          <p:cNvGraphicFramePr/>
          <p:nvPr>
            <p:extLst>
              <p:ext uri="{D42A27DB-BD31-4B8C-83A1-F6EECF244321}">
                <p14:modId xmlns:p14="http://schemas.microsoft.com/office/powerpoint/2010/main" val="1861880194"/>
              </p:ext>
            </p:extLst>
          </p:nvPr>
        </p:nvGraphicFramePr>
        <p:xfrm>
          <a:off x="6323168" y="1304444"/>
          <a:ext cx="3921995" cy="1653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96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023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266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26630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3271680" y="339986"/>
            <a:ext cx="667519" cy="13779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/>
          <p:cNvGraphicFramePr/>
          <p:nvPr>
            <p:extLst>
              <p:ext uri="{D42A27DB-BD31-4B8C-83A1-F6EECF244321}">
                <p14:modId xmlns:p14="http://schemas.microsoft.com/office/powerpoint/2010/main" val="1463858197"/>
              </p:ext>
            </p:extLst>
          </p:nvPr>
        </p:nvGraphicFramePr>
        <p:xfrm>
          <a:off x="1590243" y="1297344"/>
          <a:ext cx="3766533" cy="1665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752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1901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3254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32549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itle 1"/>
          <p:cNvSpPr>
            <a:spLocks noGrp="1"/>
          </p:cNvSpPr>
          <p:nvPr/>
        </p:nvSpPr>
        <p:spPr>
          <a:xfrm>
            <a:off x="2233759" y="931394"/>
            <a:ext cx="1265555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10" name="Title 1"/>
          <p:cNvSpPr>
            <a:spLocks noGrp="1"/>
          </p:cNvSpPr>
          <p:nvPr/>
        </p:nvSpPr>
        <p:spPr>
          <a:xfrm>
            <a:off x="3348509" y="878700"/>
            <a:ext cx="1800562" cy="1545789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a</a:t>
            </a:r>
            <a:endParaRPr lang="en-US" sz="5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>
            <a:spLocks noGrp="1"/>
          </p:cNvSpPr>
          <p:nvPr/>
        </p:nvSpPr>
        <p:spPr>
          <a:xfrm>
            <a:off x="2457928" y="1840984"/>
            <a:ext cx="2286000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5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2174004" y="3711707"/>
            <a:ext cx="7843991" cy="773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    rế     rổ    sả     sẽ      sò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77176" y="1163237"/>
            <a:ext cx="176731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vi-VN" sz="5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03884" y="2024810"/>
            <a:ext cx="336295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ẻ</a:t>
            </a:r>
            <a:endParaRPr lang="vi-VN" sz="5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itle 1">
            <a:extLst>
              <a:ext uri="{FF2B5EF4-FFF2-40B4-BE49-F238E27FC236}">
                <a16:creationId xmlns="" xmlns:a16="http://schemas.microsoft.com/office/drawing/2014/main" id="{4631ACEF-38F6-4BAC-9530-D5A341E603FC}"/>
              </a:ext>
            </a:extLst>
          </p:cNvPr>
          <p:cNvSpPr>
            <a:spLocks noGrp="1"/>
          </p:cNvSpPr>
          <p:nvPr/>
        </p:nvSpPr>
        <p:spPr>
          <a:xfrm>
            <a:off x="429323" y="4635774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Title 1">
            <a:extLst>
              <a:ext uri="{FF2B5EF4-FFF2-40B4-BE49-F238E27FC236}">
                <a16:creationId xmlns="" xmlns:a16="http://schemas.microsoft.com/office/drawing/2014/main" id="{BB7F5C21-0CAF-416F-8967-638C774D15E5}"/>
              </a:ext>
            </a:extLst>
          </p:cNvPr>
          <p:cNvSpPr>
            <a:spLocks noGrp="1"/>
          </p:cNvSpPr>
          <p:nvPr/>
        </p:nvSpPr>
        <p:spPr>
          <a:xfrm>
            <a:off x="4815840" y="4600106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Title 1">
            <a:extLst>
              <a:ext uri="{FF2B5EF4-FFF2-40B4-BE49-F238E27FC236}">
                <a16:creationId xmlns="" xmlns:a16="http://schemas.microsoft.com/office/drawing/2014/main" id="{A5492412-906A-49FD-B06A-5A94BF347EBD}"/>
              </a:ext>
            </a:extLst>
          </p:cNvPr>
          <p:cNvSpPr>
            <a:spLocks noGrp="1"/>
          </p:cNvSpPr>
          <p:nvPr/>
        </p:nvSpPr>
        <p:spPr>
          <a:xfrm>
            <a:off x="8671560" y="4628212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732993" y="4934978"/>
            <a:ext cx="171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ổ rá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373849" y="4937649"/>
            <a:ext cx="1972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 rô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614526" y="4894601"/>
            <a:ext cx="1841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su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9207130" y="4894601"/>
            <a:ext cx="2429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hữ số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Title 1"/>
          <p:cNvSpPr txBox="1">
            <a:spLocks/>
          </p:cNvSpPr>
          <p:nvPr/>
        </p:nvSpPr>
        <p:spPr>
          <a:xfrm>
            <a:off x="7854728" y="368895"/>
            <a:ext cx="667519" cy="13779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37" name="Title 1"/>
          <p:cNvSpPr>
            <a:spLocks noGrp="1"/>
          </p:cNvSpPr>
          <p:nvPr/>
        </p:nvSpPr>
        <p:spPr>
          <a:xfrm>
            <a:off x="6988497" y="948082"/>
            <a:ext cx="1265555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5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18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xcelent Free Clipart Music Notes – Slavyan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5448" cy="528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au-Ve-Ong-Mat-Troi-Hop-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=""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279400"/>
            <a:ext cx="12184062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=""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036763"/>
            <a:ext cx="6416675" cy="2306637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3600">
              <a:solidFill>
                <a:schemeClr val="folHlink"/>
              </a:solidFill>
              <a:latin typeface="+mj-lt"/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=""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438400"/>
            <a:ext cx="5867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bảng</a:t>
            </a:r>
            <a:r>
              <a:rPr lang="vi-VN" altLang="en-US" sz="7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72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423" t="38535" r="-104" b="32997"/>
          <a:stretch/>
        </p:blipFill>
        <p:spPr>
          <a:xfrm>
            <a:off x="0" y="1828799"/>
            <a:ext cx="12087497" cy="112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4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tropolitan">
  <a:themeElements>
    <a:clrScheme name="Giấy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427</TotalTime>
  <Words>150</Words>
  <Application>Microsoft Office PowerPoint</Application>
  <PresentationFormat>Widescreen</PresentationFormat>
  <Paragraphs>69</Paragraphs>
  <Slides>14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Arial-SGK-TV</vt:lpstr>
      <vt:lpstr>Calibri Light</vt:lpstr>
      <vt:lpstr>Times New Roman</vt:lpstr>
      <vt:lpstr>Metropolitan</vt:lpstr>
      <vt:lpstr>PowerPoint Presentation</vt:lpstr>
      <vt:lpstr>PowerPoint Presentation</vt:lpstr>
      <vt:lpstr>PowerPoint Presentation</vt:lpstr>
      <vt:lpstr>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KẾ HOẠCH BÀI DẠY                                  BÀI 1: B  b ( 2 tiết ) I. MỤC TIÊU: 1. Phẩm chất:  - Chăm chỉ: Đi học đều, đúng giờ. 2. Năng lực chung: - Giao tiếp và hợp tác: có thói quen giúp đỡ nhau trong học tập. 3. Năng lực đặt thù: - Năng lực ngôn ngữ:  + Đọc, viết được chữ b, số 2 + Nhận biết được tiếng có chữ b, nói được câu có từ ngữ chứa tiếng có chữ b.</dc:title>
  <dc:creator>admin</dc:creator>
  <cp:lastModifiedBy>Microsoft account</cp:lastModifiedBy>
  <cp:revision>60</cp:revision>
  <dcterms:created xsi:type="dcterms:W3CDTF">2020-08-10T13:50:00Z</dcterms:created>
  <dcterms:modified xsi:type="dcterms:W3CDTF">2022-10-02T09:04:49Z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</Properties>
</file>