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3" r:id="rId2"/>
    <p:sldId id="256" r:id="rId3"/>
    <p:sldId id="306" r:id="rId4"/>
    <p:sldId id="273" r:id="rId5"/>
    <p:sldId id="305" r:id="rId6"/>
    <p:sldId id="258" r:id="rId7"/>
    <p:sldId id="326" r:id="rId8"/>
    <p:sldId id="279" r:id="rId9"/>
    <p:sldId id="327" r:id="rId10"/>
    <p:sldId id="304" r:id="rId11"/>
    <p:sldId id="328" r:id="rId12"/>
    <p:sldId id="329" r:id="rId13"/>
    <p:sldId id="330" r:id="rId14"/>
    <p:sldId id="307" r:id="rId15"/>
    <p:sldId id="320" r:id="rId16"/>
    <p:sldId id="310" r:id="rId17"/>
    <p:sldId id="311" r:id="rId18"/>
    <p:sldId id="319" r:id="rId19"/>
    <p:sldId id="331" r:id="rId20"/>
    <p:sldId id="332" r:id="rId21"/>
    <p:sldId id="334" r:id="rId22"/>
    <p:sldId id="333" r:id="rId23"/>
    <p:sldId id="308" r:id="rId24"/>
    <p:sldId id="323" r:id="rId25"/>
    <p:sldId id="325" r:id="rId26"/>
    <p:sldId id="335" r:id="rId27"/>
    <p:sldId id="324" r:id="rId28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8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35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12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717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24CDC"/>
    <a:srgbClr val="A521AF"/>
    <a:srgbClr val="B9EDFF"/>
    <a:srgbClr val="AFEAFF"/>
    <a:srgbClr val="FFFF01"/>
    <a:srgbClr val="FFFF37"/>
    <a:srgbClr val="F3CEF6"/>
    <a:srgbClr val="ECB2F0"/>
    <a:srgbClr val="E496EA"/>
    <a:srgbClr val="DD7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3772" autoAdjust="0"/>
  </p:normalViewPr>
  <p:slideViewPr>
    <p:cSldViewPr>
      <p:cViewPr varScale="1">
        <p:scale>
          <a:sx n="83" d="100"/>
          <a:sy n="83" d="100"/>
        </p:scale>
        <p:origin x="822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0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55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06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58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1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21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B5648-AA61-431A-B2C7-F40681E43B6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99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231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1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7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731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sách GV để nắm chắc phần này. Phần này k nên nói quá sâu vì kiến thức sinh học hơi phức tạp.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3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68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49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768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60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6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9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60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4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0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15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4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66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25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00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65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49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17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3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0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3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21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9" indent="0">
              <a:buNone/>
              <a:defRPr sz="2800"/>
            </a:lvl2pPr>
            <a:lvl3pPr marL="913180" indent="0">
              <a:buNone/>
              <a:defRPr sz="2400"/>
            </a:lvl3pPr>
            <a:lvl4pPr marL="1369769" indent="0">
              <a:buNone/>
              <a:defRPr sz="2000"/>
            </a:lvl4pPr>
            <a:lvl5pPr marL="1826359" indent="0">
              <a:buNone/>
              <a:defRPr sz="2000"/>
            </a:lvl5pPr>
            <a:lvl6pPr marL="2282948" indent="0">
              <a:buNone/>
              <a:defRPr sz="2000"/>
            </a:lvl6pPr>
            <a:lvl7pPr marL="2739538" indent="0">
              <a:buNone/>
              <a:defRPr sz="2000"/>
            </a:lvl7pPr>
            <a:lvl8pPr marL="3196128" indent="0">
              <a:buNone/>
              <a:defRPr sz="2000"/>
            </a:lvl8pPr>
            <a:lvl9pPr marL="36527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9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7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5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81" r:id="rId4"/>
    <p:sldLayoutId id="2147483679" r:id="rId5"/>
    <p:sldLayoutId id="2147483676" r:id="rId6"/>
    <p:sldLayoutId id="2147483674" r:id="rId7"/>
    <p:sldLayoutId id="2147483663" r:id="rId8"/>
    <p:sldLayoutId id="2147483651" r:id="rId9"/>
    <p:sldLayoutId id="2147483652" r:id="rId10"/>
    <p:sldLayoutId id="2147483653" r:id="rId11"/>
    <p:sldLayoutId id="2147483654" r:id="rId12"/>
    <p:sldLayoutId id="2147483684" r:id="rId13"/>
    <p:sldLayoutId id="2147483683" r:id="rId14"/>
    <p:sldLayoutId id="2147483682" r:id="rId15"/>
    <p:sldLayoutId id="2147483680" r:id="rId16"/>
    <p:sldLayoutId id="2147483678" r:id="rId17"/>
    <p:sldLayoutId id="2147483677" r:id="rId18"/>
    <p:sldLayoutId id="2147483675" r:id="rId19"/>
    <p:sldLayoutId id="2147483673" r:id="rId20"/>
    <p:sldLayoutId id="2147483672" r:id="rId21"/>
    <p:sldLayoutId id="2147483671" r:id="rId22"/>
    <p:sldLayoutId id="2147483670" r:id="rId23"/>
    <p:sldLayoutId id="2147483669" r:id="rId24"/>
    <p:sldLayoutId id="2147483668" r:id="rId25"/>
    <p:sldLayoutId id="2147483667" r:id="rId26"/>
    <p:sldLayoutId id="2147483666" r:id="rId27"/>
    <p:sldLayoutId id="2147483665" r:id="rId28"/>
    <p:sldLayoutId id="2147483664" r:id="rId29"/>
    <p:sldLayoutId id="2147483662" r:id="rId30"/>
    <p:sldLayoutId id="2147483661" r:id="rId31"/>
    <p:sldLayoutId id="2147483660" r:id="rId32"/>
    <p:sldLayoutId id="2147483655" r:id="rId33"/>
    <p:sldLayoutId id="2147483656" r:id="rId34"/>
    <p:sldLayoutId id="2147483657" r:id="rId35"/>
    <p:sldLayoutId id="2147483658" r:id="rId36"/>
    <p:sldLayoutId id="2147483659" r:id="rId37"/>
  </p:sldLayoutIdLst>
  <p:txStyles>
    <p:titleStyle>
      <a:lvl1pPr algn="ctr" defTabSz="913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2" indent="-342442" algn="l" defTabSz="913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8" indent="-285369" algn="l" defTabSz="913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74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64" indent="-228296" algn="l" defTabSz="913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54" indent="-228296" algn="l" defTabSz="913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4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3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2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1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8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5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4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3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2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17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"/>
          <p:cNvGrpSpPr>
            <a:grpSpLocks/>
          </p:cNvGrpSpPr>
          <p:nvPr/>
        </p:nvGrpSpPr>
        <p:grpSpPr bwMode="auto">
          <a:xfrm>
            <a:off x="221456" y="76200"/>
            <a:ext cx="8701088" cy="4638675"/>
            <a:chOff x="280219" y="102086"/>
            <a:chExt cx="11631561" cy="6184490"/>
          </a:xfrm>
        </p:grpSpPr>
        <p:pic>
          <p:nvPicPr>
            <p:cNvPr id="308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 bwMode="auto">
            <a:xfrm>
              <a:off x="280219" y="102086"/>
              <a:ext cx="11631561" cy="618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 bwMode="auto">
            <a:xfrm>
              <a:off x="595310" y="658721"/>
              <a:ext cx="11001375" cy="397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 bwMode="auto">
          <a:xfrm>
            <a:off x="22623" y="2837260"/>
            <a:ext cx="9121378" cy="23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4" b="32813"/>
          <a:stretch>
            <a:fillRect/>
          </a:stretch>
        </p:blipFill>
        <p:spPr bwMode="auto">
          <a:xfrm>
            <a:off x="6065044" y="-219075"/>
            <a:ext cx="2466975" cy="15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2" r="49139"/>
          <a:stretch>
            <a:fillRect/>
          </a:stretch>
        </p:blipFill>
        <p:spPr bwMode="auto">
          <a:xfrm rot="20477042">
            <a:off x="1240632" y="2531269"/>
            <a:ext cx="645319" cy="12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 bwMode="auto">
          <a:xfrm>
            <a:off x="0" y="26194"/>
            <a:ext cx="1854994" cy="20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3"/>
          <a:stretch>
            <a:fillRect/>
          </a:stretch>
        </p:blipFill>
        <p:spPr bwMode="auto">
          <a:xfrm>
            <a:off x="7862887" y="544117"/>
            <a:ext cx="823913" cy="14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3" r="32031" b="7401"/>
          <a:stretch>
            <a:fillRect/>
          </a:stretch>
        </p:blipFill>
        <p:spPr bwMode="auto">
          <a:xfrm>
            <a:off x="6419850" y="373856"/>
            <a:ext cx="51077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32" y="3233738"/>
            <a:ext cx="1807369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20" y="1951435"/>
            <a:ext cx="1122760" cy="14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6"/>
          <p:cNvSpPr>
            <a:spLocks noChangeArrowheads="1" noChangeShapeType="1" noTextEdit="1"/>
          </p:cNvSpPr>
          <p:nvPr/>
        </p:nvSpPr>
        <p:spPr bwMode="auto">
          <a:xfrm>
            <a:off x="1622227" y="1806179"/>
            <a:ext cx="5899547" cy="152161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80"/>
              </a:avLst>
            </a:prstTxWarp>
          </a:bodyPr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</a:p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0" cap="none" spc="0" normalizeH="0" baseline="0" noProof="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0" cap="none" spc="0" normalizeH="0" baseline="0" noProof="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2800" b="1" i="0" u="none" strike="noStrike" kern="10" cap="none" spc="0" normalizeH="0" baseline="0" noProof="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40315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圆角矩形 1"/>
          <p:cNvSpPr/>
          <p:nvPr/>
        </p:nvSpPr>
        <p:spPr>
          <a:xfrm>
            <a:off x="1252538" y="3295650"/>
            <a:ext cx="6638925" cy="81796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4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12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</a:bodyPr>
          <a:lstStyle/>
          <a:p>
            <a:pPr>
              <a:defRPr/>
            </a:pPr>
            <a:r>
              <a:rPr lang="en-GB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GB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7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538" y="699062"/>
            <a:ext cx="4349542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538" y="2683575"/>
            <a:ext cx="4505893" cy="231849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  <a:p>
            <a:pPr algn="just"/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3055" y="741914"/>
            <a:ext cx="5116689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3055" y="2684857"/>
            <a:ext cx="4565515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trống: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31406" y="714122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151206" y="2708709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1716" y="763886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1716" y="2684857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0857" y="4618707"/>
            <a:ext cx="38408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Bài có mấy khổ thơ?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1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538" y="699062"/>
            <a:ext cx="4349542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538" y="2683575"/>
            <a:ext cx="4505893" cy="231849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  <a:p>
            <a:pPr algn="just"/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3055" y="741914"/>
            <a:ext cx="5116689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3055" y="2684857"/>
            <a:ext cx="4565515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trống: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31406" y="714122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151206" y="2708709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1716" y="763886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1716" y="2684857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30857" y="4618707"/>
            <a:ext cx="45266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 nối tiếp từng khổ thơ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538" y="699062"/>
            <a:ext cx="4349542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538" y="2683575"/>
            <a:ext cx="4505893" cy="231849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  <a:p>
            <a:pPr algn="just"/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3055" y="741914"/>
            <a:ext cx="5116689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3055" y="2684857"/>
            <a:ext cx="4565515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trống: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31406" y="714122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151206" y="2708709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1716" y="763886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1716" y="2684857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0857" y="4618707"/>
            <a:ext cx="23930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2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15244" y="218702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Bài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tập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76434" y="1233528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3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78" y="-19968"/>
            <a:ext cx="8534400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Tìm </a:t>
            </a:r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ở cuối các dòng thơ những tiếng </a:t>
            </a:r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cùng vần với nhau </a:t>
            </a:r>
          </a:p>
        </p:txBody>
      </p:sp>
      <p:sp>
        <p:nvSpPr>
          <p:cNvPr id="23" name="7-Point Star 22"/>
          <p:cNvSpPr/>
          <p:nvPr/>
        </p:nvSpPr>
        <p:spPr>
          <a:xfrm>
            <a:off x="2219482" y="501195"/>
            <a:ext cx="1349706" cy="43831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7-Point Star 23"/>
          <p:cNvSpPr/>
          <p:nvPr/>
        </p:nvSpPr>
        <p:spPr>
          <a:xfrm>
            <a:off x="5445941" y="501195"/>
            <a:ext cx="1497940" cy="43831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urved Connector 25"/>
          <p:cNvCxnSpPr>
            <a:stCxn id="23" idx="0"/>
            <a:endCxn id="24" idx="4"/>
          </p:cNvCxnSpPr>
          <p:nvPr/>
        </p:nvCxnSpPr>
        <p:spPr>
          <a:xfrm>
            <a:off x="3435526" y="588009"/>
            <a:ext cx="2010411" cy="195071"/>
          </a:xfrm>
          <a:prstGeom prst="curved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1047750"/>
            <a:ext cx="4349542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294" y="3020600"/>
            <a:ext cx="4505893" cy="231849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  <a:p>
            <a:pPr algn="just"/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8811" y="1078939"/>
            <a:ext cx="5116689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8811" y="3021882"/>
            <a:ext cx="4565515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trống: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55650" y="1051147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175450" y="3045734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7472" y="1100911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7472" y="3021882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52800" y="2381609"/>
            <a:ext cx="700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nơi</a:t>
            </a:r>
            <a:endParaRPr lang="en-US" sz="2800">
              <a:solidFill>
                <a:srgbClr val="FFC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92765" y="1523972"/>
            <a:ext cx="720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trời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139257" y="1921692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n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ắng</a:t>
            </a:r>
            <a:endParaRPr lang="en-US" sz="28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572739" y="3918238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trắng</a:t>
            </a:r>
            <a:endParaRPr lang="en-US" sz="280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17408" y="3469684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B0F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sông</a:t>
            </a:r>
            <a:endParaRPr lang="en-US" sz="2800">
              <a:solidFill>
                <a:srgbClr val="00B0F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812212" y="4321655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h</a:t>
            </a:r>
            <a:r>
              <a:rPr lang="en-US" sz="2800" smtClean="0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ồng</a:t>
            </a:r>
            <a:endParaRPr lang="en-US" sz="2800">
              <a:solidFill>
                <a:srgbClr val="00B0F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41012" y="3484210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D24CDC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tai</a:t>
            </a:r>
            <a:endParaRPr lang="en-US" sz="2800">
              <a:solidFill>
                <a:srgbClr val="D24CDC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848600" y="4322008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D24CDC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800">
              <a:solidFill>
                <a:srgbClr val="D24CDC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52851" y="3903109"/>
            <a:ext cx="1005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B0F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</a:t>
            </a:r>
            <a:r>
              <a:rPr lang="en-US" sz="2800" smtClean="0">
                <a:solidFill>
                  <a:srgbClr val="00B0F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rống</a:t>
            </a:r>
            <a:endParaRPr lang="en-US" sz="2800">
              <a:solidFill>
                <a:srgbClr val="00B0F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5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138544" y="62386"/>
            <a:ext cx="3900055" cy="561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31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r>
              <a:rPr kumimoji="0" lang="en-US" sz="2800" b="1" i="0" u="none" strike="noStrike" kern="1200" cap="none" spc="0" normalizeH="0" baseline="0" noProof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Viết từ ngữ</a:t>
            </a:r>
            <a:endParaRPr kumimoji="0" lang="vi-VN" sz="28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0269"/>
            <a:ext cx="244987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l-GR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κ</a:t>
            </a: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ảo wgu</a:t>
            </a:r>
            <a:r>
              <a:rPr lang="el-GR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ΐ</a:t>
            </a: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łn</a:t>
            </a: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67" y="2341644"/>
            <a:ext cx="225099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31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ban jai</a:t>
            </a:r>
            <a:endParaRPr kumimoji="0" lang="en-US" altLang="en-US" sz="31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710" y="1074128"/>
            <a:ext cx="244987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l-GR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κ</a:t>
            </a: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ảo wgu</a:t>
            </a:r>
            <a:r>
              <a:rPr lang="el-GR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ΐ</a:t>
            </a: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łn</a:t>
            </a: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074127"/>
            <a:ext cx="244987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l-GR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κ</a:t>
            </a: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ảo wgu</a:t>
            </a:r>
            <a:r>
              <a:rPr lang="el-GR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ΐ</a:t>
            </a: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łn</a:t>
            </a: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135" y="2341644"/>
            <a:ext cx="225099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31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ban jai</a:t>
            </a:r>
            <a:endParaRPr kumimoji="0" lang="en-US" altLang="en-US" sz="31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882" y="2354235"/>
            <a:ext cx="225099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31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ban jai</a:t>
            </a:r>
            <a:endParaRPr kumimoji="0" lang="en-US" altLang="en-US" sz="31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1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304800" y="76866"/>
            <a:ext cx="8530099" cy="100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31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vần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sz="2600" b="1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sz="2600" b="1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600" b="1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lang="en-US" sz="2600" b="1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600" b="1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SHS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126,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127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kumimoji="0" lang="vi-VN" sz="26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606" y="1504950"/>
            <a:ext cx="8940499" cy="3383375"/>
            <a:chOff x="138545" y="742949"/>
            <a:chExt cx="8929255" cy="38571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245007" y="180975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56"/>
            <a:r>
              <a:rPr lang="lt-LT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trƟ - w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Π, </a:t>
            </a:r>
            <a:r>
              <a:rPr lang="lt-LT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wắng - Ǉrắng, sŪg - hŬg - Ǉrūg, Ǉai - </a:t>
            </a:r>
            <a:r>
              <a:rPr lang="lt-LT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bài.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1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15244" y="189950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Trả lời </a:t>
            </a:r>
          </a:p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câu 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76434" y="946001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4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609" y="682239"/>
            <a:ext cx="4349542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538" y="2683575"/>
            <a:ext cx="4505893" cy="231849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  <a:p>
            <a:pPr algn="just"/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3055" y="741914"/>
            <a:ext cx="5116689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3055" y="2684857"/>
            <a:ext cx="4565515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trống: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31406" y="714122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151206" y="2708709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1716" y="763886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1716" y="2684857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1684" y="4619013"/>
            <a:ext cx="8512515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giấc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mơ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ông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trời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17826" y="2038350"/>
            <a:ext cx="35445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17826" y="2495550"/>
            <a:ext cx="35445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45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17">
            <a:extLst>
              <a:ext uri="{FF2B5EF4-FFF2-40B4-BE49-F238E27FC236}">
                <a16:creationId xmlns:a16="http://schemas.microsoft.com/office/drawing/2014/main" xmlns="" id="{FC9FF35C-0179-4217-A2AA-C510EC2BA725}"/>
              </a:ext>
            </a:extLst>
          </p:cNvPr>
          <p:cNvSpPr/>
          <p:nvPr/>
        </p:nvSpPr>
        <p:spPr>
          <a:xfrm>
            <a:off x="0" y="133350"/>
            <a:ext cx="9152902" cy="8469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2123" y="-7165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31121" y="2152117"/>
            <a:ext cx="7313058" cy="975143"/>
            <a:chOff x="9422430" y="964372"/>
            <a:chExt cx="5589798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422430" y="1055613"/>
              <a:ext cx="5049982" cy="51451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r>
                <a:rPr lang="en-US" sz="3200" dirty="0" err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GIẤC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7213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20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07604" y="-39610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96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5848350"/>
            <a:ext cx="8420100" cy="1754205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NẾU KHÔNG MAY BỊ LẠC</a:t>
            </a: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1"/>
    </mc:Choice>
    <mc:Fallback xmlns="">
      <p:transition spd="slow" advTm="997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609" y="682239"/>
            <a:ext cx="4349542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538" y="2683575"/>
            <a:ext cx="4505893" cy="231849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  <a:p>
            <a:pPr algn="just"/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3055" y="741914"/>
            <a:ext cx="5116689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3055" y="2684857"/>
            <a:ext cx="4565515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trống: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31406" y="714122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151206" y="2708709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1716" y="763886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1716" y="2684857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9883" y="4627800"/>
            <a:ext cx="6191516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thảo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932382" y="2114550"/>
            <a:ext cx="3221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29200" y="2568383"/>
            <a:ext cx="35445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6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609" y="682239"/>
            <a:ext cx="4349542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538" y="2683575"/>
            <a:ext cx="4505893" cy="231849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  <a:p>
            <a:pPr algn="just"/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3055" y="741914"/>
            <a:ext cx="5116689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3055" y="2684857"/>
            <a:ext cx="4565515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trống: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31406" y="714122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151206" y="2708709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1716" y="763886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1716" y="2684857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9883" y="4627800"/>
            <a:ext cx="6191516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dòng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sông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15000" y="4095750"/>
            <a:ext cx="390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82175" y="4476750"/>
            <a:ext cx="35445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5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609" y="682239"/>
            <a:ext cx="4349542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538" y="2683575"/>
            <a:ext cx="4505893" cy="231849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  <a:p>
            <a:pPr algn="just"/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3055" y="741914"/>
            <a:ext cx="5116689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3055" y="2684857"/>
            <a:ext cx="4565515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trống: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31406" y="714122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151206" y="2708709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1716" y="763886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1716" y="2684857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5083" y="4620389"/>
            <a:ext cx="725831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c)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gì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giấc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mơ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029200" y="3628661"/>
            <a:ext cx="3221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029200" y="4095750"/>
            <a:ext cx="35445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953000" y="4476750"/>
            <a:ext cx="35445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63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447" y="2057775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Học thuộc 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51886" y="1226877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5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7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60250" y="79072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giấc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mơ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0101" y="683347"/>
            <a:ext cx="5494690" cy="262627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  <a:p>
            <a:pPr algn="just"/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3978" y="686853"/>
            <a:ext cx="1339518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3825" y="2884854"/>
            <a:ext cx="5102591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</a:p>
          <a:p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trống:</a:t>
            </a:r>
          </a:p>
          <a:p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35450" y="2866191"/>
            <a:ext cx="1227686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2" name="Cloud 1"/>
          <p:cNvSpPr/>
          <p:nvPr/>
        </p:nvSpPr>
        <p:spPr>
          <a:xfrm>
            <a:off x="4419600" y="773313"/>
            <a:ext cx="2667000" cy="602982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loud 31"/>
          <p:cNvSpPr/>
          <p:nvPr/>
        </p:nvSpPr>
        <p:spPr>
          <a:xfrm>
            <a:off x="4028728" y="1281801"/>
            <a:ext cx="2981671" cy="585332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loud 32"/>
          <p:cNvSpPr/>
          <p:nvPr/>
        </p:nvSpPr>
        <p:spPr>
          <a:xfrm>
            <a:off x="4267346" y="1777101"/>
            <a:ext cx="3059070" cy="64072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/>
          <p:cNvSpPr/>
          <p:nvPr/>
        </p:nvSpPr>
        <p:spPr>
          <a:xfrm>
            <a:off x="3735892" y="2238035"/>
            <a:ext cx="2741107" cy="580592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loud 34"/>
          <p:cNvSpPr/>
          <p:nvPr/>
        </p:nvSpPr>
        <p:spPr>
          <a:xfrm>
            <a:off x="4302702" y="2964047"/>
            <a:ext cx="2860097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35"/>
          <p:cNvSpPr/>
          <p:nvPr/>
        </p:nvSpPr>
        <p:spPr>
          <a:xfrm>
            <a:off x="4033752" y="3447619"/>
            <a:ext cx="2062248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/>
          <p:cNvSpPr/>
          <p:nvPr/>
        </p:nvSpPr>
        <p:spPr>
          <a:xfrm>
            <a:off x="3730030" y="3961582"/>
            <a:ext cx="282317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/>
          <p:cNvSpPr/>
          <p:nvPr/>
        </p:nvSpPr>
        <p:spPr>
          <a:xfrm>
            <a:off x="3464675" y="4478174"/>
            <a:ext cx="3698123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60250" y="79072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giấc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mơ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12967" y="816994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88349" y="2995308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5024" y="840530"/>
            <a:ext cx="5494690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</a:t>
            </a:r>
          </a:p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2129" y="3009669"/>
            <a:ext cx="5102591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</a:p>
          <a:p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</a:t>
            </a:r>
          </a:p>
          <a:p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</a:t>
            </a:r>
          </a:p>
          <a:p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</a:t>
            </a:r>
          </a:p>
        </p:txBody>
      </p:sp>
    </p:spTree>
    <p:extLst>
      <p:ext uri="{BB962C8B-B14F-4D97-AF65-F5344CB8AC3E}">
        <p14:creationId xmlns:p14="http://schemas.microsoft.com/office/powerpoint/2010/main" val="362982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447" y="2057775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51886" y="1226877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6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2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2484431" y="-2381361"/>
            <a:ext cx="294210" cy="618286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r>
              <a:rPr lang="en-US" sz="4977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7607" y="-22552"/>
            <a:ext cx="6548786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giấc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mơ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endParaRPr lang="en-US" sz="28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42950"/>
            <a:ext cx="912876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5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Khởi động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48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1</a:t>
            </a:r>
            <a:endParaRPr lang="zh-CN" altLang="en-US" sz="48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2708" y="162101"/>
            <a:ext cx="8326937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Quan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ảnh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cảnh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endParaRPr lang="en-US" sz="24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562708" cy="6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85"/>
          <a:stretch/>
        </p:blipFill>
        <p:spPr bwMode="auto">
          <a:xfrm>
            <a:off x="0" y="718038"/>
            <a:ext cx="9144000" cy="383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0" y="3689250"/>
            <a:ext cx="5867400" cy="13971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lphaLcPeriod"/>
              <a:defRPr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Tx/>
              <a:buAutoNum type="alphaLcPeriod"/>
              <a:defRPr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82"/>
    </mc:Choice>
    <mc:Fallback xmlns="">
      <p:transition spd="slow" advTm="2208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2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8" name="Cloud 7"/>
          <p:cNvSpPr/>
          <p:nvPr/>
        </p:nvSpPr>
        <p:spPr>
          <a:xfrm>
            <a:off x="7391400" y="11488"/>
            <a:ext cx="1752600" cy="730269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Đọc mẫu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538" y="699062"/>
            <a:ext cx="4349542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538" y="3021990"/>
            <a:ext cx="4505893" cy="231849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  <a:p>
            <a:pPr algn="just"/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3055" y="741914"/>
            <a:ext cx="5116689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3055" y="3023272"/>
            <a:ext cx="4565515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giấc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mơ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2800" dirty="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 dirty="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rõ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bên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tai</a:t>
            </a:r>
          </a:p>
          <a:p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chú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gà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trống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:</a:t>
            </a:r>
          </a:p>
          <a:p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mau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!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!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31406" y="714122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151206" y="3047124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1716" y="763886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1716" y="3023272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538" y="699062"/>
            <a:ext cx="4349542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538" y="2683575"/>
            <a:ext cx="4505893" cy="231849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  <a:p>
            <a:pPr algn="just"/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3055" y="741914"/>
            <a:ext cx="5116689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3055" y="2684857"/>
            <a:ext cx="4565515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trống: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31406" y="714122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151206" y="2708709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1716" y="763886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1716" y="2684857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0857" y="4618707"/>
            <a:ext cx="3572225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Luyện đọc từ ngữ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324600" y="165735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524000" y="447675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62375" y="2495550"/>
            <a:ext cx="4848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62375" y="4022774"/>
            <a:ext cx="1518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00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3431" y="693914"/>
            <a:ext cx="2048064" cy="489063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 nắng: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44515" y="666750"/>
            <a:ext cx="6959516" cy="543389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ánh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5888" y="879"/>
            <a:ext cx="3572225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Giải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nghĩa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khó</a:t>
            </a:r>
            <a:endParaRPr lang="en-US" sz="28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7908" y="3890594"/>
            <a:ext cx="2222400" cy="588899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Ban mai: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844515" y="3856798"/>
            <a:ext cx="6400800" cy="656493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buổi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lúc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sớm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27428" y="1598760"/>
            <a:ext cx="2599988" cy="489063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 nguyên: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665828" y="1535773"/>
            <a:ext cx="6346829" cy="1512944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v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ùng đất bằng rộng lớn, chỉ có cỏ mọc thường ở những nơi có khí hậu tương đối khô, ít mưa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>
          <a:xfrm>
            <a:off x="151228" y="2060661"/>
            <a:ext cx="2590800" cy="15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0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31"/>
    </mc:Choice>
    <mc:Fallback xmlns="">
      <p:transition spd="slow" advTm="17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1538" y="699062"/>
            <a:ext cx="4349542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gặp ông mặt trời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túi đầy hoa nắng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Rải hoa vàng khắp nơi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538" y="2683575"/>
            <a:ext cx="4505893" cy="231849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thấy một dòng sông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Chảy tràn dòng sữa trắng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Đi qua ban mai hồng</a:t>
            </a:r>
          </a:p>
          <a:p>
            <a:pPr algn="just"/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3055" y="741914"/>
            <a:ext cx="5116689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qua thảo nguyên xanh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rất nhiều hoa lạ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Mang tên bạn lớp mình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3055" y="2684857"/>
            <a:ext cx="4565515" cy="188760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</a:t>
            </a:r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nghe rõ bên tai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Lời của chú gà trống:</a:t>
            </a:r>
          </a:p>
          <a:p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Dậy mau đi! Học bài!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31406" y="714122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151206" y="2708709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71716" y="763886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4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1716" y="2684857"/>
            <a:ext cx="1098465" cy="53339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-30857" y="4618707"/>
            <a:ext cx="23930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 nối tiếp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624697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1548</Words>
  <Application>Microsoft Office PowerPoint</Application>
  <PresentationFormat>On-screen Show (16:9)</PresentationFormat>
  <Paragraphs>341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宋体</vt:lpstr>
      <vt:lpstr>Arial</vt:lpstr>
      <vt:lpstr>Arial Rounded MT Bold</vt:lpstr>
      <vt:lpstr>Arial-Rounded</vt:lpstr>
      <vt:lpstr>Calibri</vt:lpstr>
      <vt:lpstr>HP001 4 hàng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account</cp:lastModifiedBy>
  <cp:revision>251</cp:revision>
  <dcterms:created xsi:type="dcterms:W3CDTF">2020-12-08T15:48:47Z</dcterms:created>
  <dcterms:modified xsi:type="dcterms:W3CDTF">2023-04-16T13:18:16Z</dcterms:modified>
</cp:coreProperties>
</file>