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51"/>
  </p:notesMasterIdLst>
  <p:sldIdLst>
    <p:sldId id="308" r:id="rId2"/>
    <p:sldId id="257" r:id="rId3"/>
    <p:sldId id="258" r:id="rId4"/>
    <p:sldId id="288" r:id="rId5"/>
    <p:sldId id="289" r:id="rId6"/>
    <p:sldId id="320" r:id="rId7"/>
    <p:sldId id="259" r:id="rId8"/>
    <p:sldId id="260" r:id="rId9"/>
    <p:sldId id="281" r:id="rId10"/>
    <p:sldId id="280" r:id="rId11"/>
    <p:sldId id="282" r:id="rId12"/>
    <p:sldId id="261" r:id="rId13"/>
    <p:sldId id="284" r:id="rId14"/>
    <p:sldId id="285" r:id="rId15"/>
    <p:sldId id="287" r:id="rId16"/>
    <p:sldId id="309" r:id="rId17"/>
    <p:sldId id="263" r:id="rId18"/>
    <p:sldId id="302" r:id="rId19"/>
    <p:sldId id="310" r:id="rId20"/>
    <p:sldId id="311" r:id="rId21"/>
    <p:sldId id="265" r:id="rId22"/>
    <p:sldId id="267" r:id="rId23"/>
    <p:sldId id="266" r:id="rId24"/>
    <p:sldId id="321" r:id="rId25"/>
    <p:sldId id="313" r:id="rId26"/>
    <p:sldId id="312" r:id="rId27"/>
    <p:sldId id="322" r:id="rId28"/>
    <p:sldId id="268" r:id="rId29"/>
    <p:sldId id="269" r:id="rId30"/>
    <p:sldId id="314" r:id="rId31"/>
    <p:sldId id="270" r:id="rId32"/>
    <p:sldId id="271" r:id="rId33"/>
    <p:sldId id="294" r:id="rId34"/>
    <p:sldId id="298" r:id="rId35"/>
    <p:sldId id="299" r:id="rId36"/>
    <p:sldId id="300" r:id="rId37"/>
    <p:sldId id="315" r:id="rId38"/>
    <p:sldId id="316" r:id="rId39"/>
    <p:sldId id="272" r:id="rId40"/>
    <p:sldId id="273" r:id="rId41"/>
    <p:sldId id="317" r:id="rId42"/>
    <p:sldId id="318" r:id="rId43"/>
    <p:sldId id="274" r:id="rId44"/>
    <p:sldId id="275" r:id="rId45"/>
    <p:sldId id="276" r:id="rId46"/>
    <p:sldId id="319" r:id="rId47"/>
    <p:sldId id="277" r:id="rId48"/>
    <p:sldId id="278" r:id="rId49"/>
    <p:sldId id="279" r:id="rId5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792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05393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1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19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830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547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512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51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901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601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410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660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148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363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313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51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785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4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437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603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54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9101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788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779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1667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34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666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2157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686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789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660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871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36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655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886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92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59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73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8737" y="1516201"/>
            <a:ext cx="4166525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350" b="1" dirty="0"/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2850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95022"/>
            <a:ext cx="9143999" cy="493747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2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2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2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sz="1200" dirty="0"/>
          </a:p>
          <a:p>
            <a:pPr lvl="0" algn="just"/>
            <a:r>
              <a:rPr lang="en-US" sz="28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" name="Google Shape;241;p6"/>
          <p:cNvSpPr/>
          <p:nvPr/>
        </p:nvSpPr>
        <p:spPr>
          <a:xfrm>
            <a:off x="7431692" y="2019540"/>
            <a:ext cx="1841939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endParaRPr sz="28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Google Shape;241;p6"/>
          <p:cNvSpPr/>
          <p:nvPr/>
        </p:nvSpPr>
        <p:spPr>
          <a:xfrm>
            <a:off x="3255083" y="2445641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hoảng</a:t>
            </a:r>
            <a:endParaRPr sz="28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" name="Google Shape;241;p6"/>
          <p:cNvSpPr/>
          <p:nvPr/>
        </p:nvSpPr>
        <p:spPr>
          <a:xfrm>
            <a:off x="-184804" y="2881920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endParaRPr sz="28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0"/>
            <a:ext cx="9143999" cy="493747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2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2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200" b="1" u="sng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2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sz="1200" u="sng" dirty="0"/>
          </a:p>
          <a:p>
            <a:pPr lvl="0" algn="just"/>
            <a:r>
              <a:rPr lang="en-US" sz="28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M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28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28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28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28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28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28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28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28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tai thỏ </a:t>
            </a:r>
            <a:r>
              <a:rPr lang="vi-VN" sz="28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thật </a:t>
            </a:r>
            <a:r>
              <a:rPr lang="en-US" sz="28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28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T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vì đôi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0"/>
            <a:ext cx="9143999" cy="493747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2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2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2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sz="1200" dirty="0"/>
          </a:p>
          <a:p>
            <a:pPr lvl="0" algn="just"/>
            <a:r>
              <a:rPr lang="en-US" sz="28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“R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28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</a:t>
            </a:r>
            <a:r>
              <a:rPr lang="en-US" sz="28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28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28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2800" dirty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16932" y="685936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sz="2000" b="1" dirty="0">
              <a:solidFill>
                <a:schemeClr val="tx1"/>
              </a:solidFill>
              <a:latin typeface="+mj-lt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4572000" y="727032"/>
            <a:ext cx="286124" cy="25466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sz="2000" b="1" dirty="0">
              <a:solidFill>
                <a:schemeClr val="tx1"/>
              </a:solidFill>
              <a:latin typeface="+mj-lt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849431" y="1114089"/>
            <a:ext cx="305474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tx1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sz="2000" b="1">
              <a:solidFill>
                <a:schemeClr val="tx1"/>
              </a:solidFill>
              <a:latin typeface="+mj-lt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3922428" y="1114088"/>
            <a:ext cx="314318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sz="2000" b="1" dirty="0">
              <a:solidFill>
                <a:schemeClr val="tx1"/>
              </a:solidFill>
              <a:latin typeface="+mj-lt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450737" y="2009288"/>
            <a:ext cx="311568" cy="28938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tx1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sz="2000" b="1">
              <a:solidFill>
                <a:schemeClr val="tx1"/>
              </a:solidFill>
              <a:latin typeface="+mj-lt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2014690" y="2382414"/>
            <a:ext cx="345030" cy="371061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sz="2000" b="1" dirty="0">
              <a:solidFill>
                <a:schemeClr val="tx1"/>
              </a:solidFill>
              <a:latin typeface="+mj-lt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5370338" y="2382414"/>
            <a:ext cx="365183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</a:t>
            </a:r>
            <a:endParaRPr sz="2000" b="1" dirty="0">
              <a:solidFill>
                <a:schemeClr val="tx1"/>
              </a:solidFill>
              <a:latin typeface="+mj-lt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-26884" y="2852885"/>
            <a:ext cx="335318" cy="31044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sz="2000" b="1" dirty="0">
              <a:solidFill>
                <a:schemeClr val="tx1"/>
              </a:solidFill>
              <a:latin typeface="+mj-lt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Google Shape;247;p6"/>
          <p:cNvSpPr/>
          <p:nvPr/>
        </p:nvSpPr>
        <p:spPr>
          <a:xfrm>
            <a:off x="4250360" y="2794689"/>
            <a:ext cx="321640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</a:t>
            </a:r>
            <a:endParaRPr sz="2000" b="1" dirty="0">
              <a:solidFill>
                <a:schemeClr val="tx1"/>
              </a:solidFill>
              <a:latin typeface="+mj-lt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Google Shape;247;p6"/>
          <p:cNvSpPr/>
          <p:nvPr/>
        </p:nvSpPr>
        <p:spPr>
          <a:xfrm>
            <a:off x="1717021" y="3163327"/>
            <a:ext cx="562376" cy="36364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b="1" dirty="0">
              <a:solidFill>
                <a:schemeClr val="tx1"/>
              </a:solidFill>
              <a:latin typeface="+mj-lt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Google Shape;247;p6"/>
          <p:cNvSpPr/>
          <p:nvPr/>
        </p:nvSpPr>
        <p:spPr>
          <a:xfrm>
            <a:off x="5552929" y="3236401"/>
            <a:ext cx="59503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11</a:t>
            </a:r>
            <a:endParaRPr sz="1600" b="1" dirty="0">
              <a:solidFill>
                <a:schemeClr val="tx1"/>
              </a:solidFill>
              <a:latin typeface="+mj-lt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Google Shape;247;p6"/>
          <p:cNvSpPr/>
          <p:nvPr/>
        </p:nvSpPr>
        <p:spPr>
          <a:xfrm>
            <a:off x="73127" y="4111812"/>
            <a:ext cx="599589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</a:t>
            </a:r>
            <a:endParaRPr sz="1600" b="1" dirty="0">
              <a:solidFill>
                <a:schemeClr val="tx1"/>
              </a:solidFill>
              <a:latin typeface="+mj-lt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34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0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tới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000" dirty="0">
              <a:solidFill>
                <a:schemeClr val="accent6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479475" y="1458930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47686" y="2338542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7710" y="3298440"/>
            <a:ext cx="9401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51716" y="4151791"/>
            <a:ext cx="1248349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8737" y="1516201"/>
            <a:ext cx="4166525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350" b="1" dirty="0"/>
              <a:t>TIẾT </a:t>
            </a:r>
            <a:r>
              <a:rPr lang="en-US" sz="10350" b="1" dirty="0" smtClean="0"/>
              <a:t>2</a:t>
            </a:r>
            <a:endParaRPr lang="en-US" sz="10350" b="1" dirty="0"/>
          </a:p>
        </p:txBody>
      </p:sp>
    </p:spTree>
    <p:extLst>
      <p:ext uri="{BB962C8B-B14F-4D97-AF65-F5344CB8AC3E}">
        <p14:creationId xmlns:p14="http://schemas.microsoft.com/office/powerpoint/2010/main" val="33513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60815" y="189249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02012" y="969416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174171"/>
            <a:ext cx="9143999" cy="410661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Đôi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 tai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xấu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xí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" name="Google Shape;304;p9"/>
          <p:cNvSpPr/>
          <p:nvPr/>
        </p:nvSpPr>
        <p:spPr>
          <a:xfrm>
            <a:off x="319177" y="393244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sao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9872" y="3932440"/>
            <a:ext cx="4684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bè</a:t>
            </a:r>
            <a:r>
              <a:rPr lang="en-US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2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to.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92322" y="994337"/>
            <a:ext cx="6428421" cy="71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174171"/>
            <a:ext cx="9143999" cy="410661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Đôi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 tai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xấu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xí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" name="Google Shape;304;p9"/>
          <p:cNvSpPr/>
          <p:nvPr/>
        </p:nvSpPr>
        <p:spPr>
          <a:xfrm>
            <a:off x="319176" y="3932440"/>
            <a:ext cx="494950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vi-VN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 gì xảy ra trong lần thỏ và các bạn đi chơi xa?</a:t>
            </a:r>
          </a:p>
        </p:txBody>
      </p:sp>
      <p:sp>
        <p:nvSpPr>
          <p:cNvPr id="2" name="Rectangle 1"/>
          <p:cNvSpPr/>
          <p:nvPr/>
        </p:nvSpPr>
        <p:spPr>
          <a:xfrm>
            <a:off x="5158641" y="3879344"/>
            <a:ext cx="3948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lần đi chơi xa, thỏ và các bạn đã quên khuấy đường </a:t>
            </a:r>
            <a:r>
              <a:rPr lang="vi-VN" sz="24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vi-VN" sz="24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44430" y="1868411"/>
            <a:ext cx="6827037" cy="71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174171"/>
            <a:ext cx="9143999" cy="410661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Đôi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 tai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xấu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xí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" name="Google Shape;304;p9"/>
          <p:cNvSpPr/>
          <p:nvPr/>
        </p:nvSpPr>
        <p:spPr>
          <a:xfrm>
            <a:off x="319177" y="3932440"/>
            <a:ext cx="425282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Nhờ đâu mà cả nhóm tìm được đường về nhà?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8849" y="4055510"/>
            <a:ext cx="4684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nhóm tìm được đường về nhà nhờ đôi tai thính của thỏ.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92322" y="994337"/>
            <a:ext cx="6428421" cy="71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5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02012" y="94252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835366" y="584080"/>
            <a:ext cx="747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 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ở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3</a:t>
            </a:r>
            <a:endParaRPr sz="3200" b="1" dirty="0">
              <a:solidFill>
                <a:schemeClr val="tx1"/>
              </a:solidFill>
              <a:sym typeface="Arial" panose="020B0604020202020204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265813" y="1799757"/>
            <a:ext cx="820833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endParaRPr lang="en-US" sz="40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endParaRPr sz="6000" b="1" dirty="0">
              <a:solidFill>
                <a:srgbClr val="0070C0"/>
              </a:solidFill>
              <a:sym typeface="Arial" panose="020B0604020202020204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2633686" y="2723046"/>
            <a:ext cx="3226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394200" y="3030823"/>
            <a:ext cx="538851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0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0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40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40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6000" b="1" dirty="0">
              <a:solidFill>
                <a:srgbClr val="FF0000"/>
              </a:solidFill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ƯỚNG DẪN VIẾT CHỮ HOA C - CỠ 2,5 L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938" y="831346"/>
            <a:ext cx="7438123" cy="4183944"/>
          </a:xfrm>
          <a:prstGeom prst="rect">
            <a:avLst/>
          </a:prstGeom>
        </p:spPr>
      </p:pic>
      <p:sp>
        <p:nvSpPr>
          <p:cNvPr id="354" name="Google Shape;354;p11"/>
          <p:cNvSpPr/>
          <p:nvPr/>
        </p:nvSpPr>
        <p:spPr>
          <a:xfrm>
            <a:off x="0" y="0"/>
            <a:ext cx="27678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Tô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>
                <a:solidFill>
                  <a:srgbClr val="4CA420"/>
                </a:solidFill>
                <a:ea typeface="Arial Rounded"/>
              </a:rPr>
              <a:t>C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835366" y="584080"/>
            <a:ext cx="747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 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ở </a:t>
            </a:r>
            <a:r>
              <a:rPr lang="en-US" sz="32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3</a:t>
            </a:r>
            <a:endParaRPr sz="3200" b="1" dirty="0">
              <a:solidFill>
                <a:schemeClr val="tx1"/>
              </a:solidFill>
              <a:sym typeface="Arial" panose="020B0604020202020204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265813" y="1799757"/>
            <a:ext cx="820833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endParaRPr lang="en-US" sz="40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endParaRPr sz="6000" b="1" dirty="0">
              <a:solidFill>
                <a:srgbClr val="0070C0"/>
              </a:solidFill>
              <a:sym typeface="Arial" panose="020B0604020202020204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2633686" y="2723046"/>
            <a:ext cx="3226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394200" y="3030823"/>
            <a:ext cx="538851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0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0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40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40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6000" b="1" dirty="0">
              <a:solidFill>
                <a:srgbClr val="FF0000"/>
              </a:solidFill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92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0549" y="1578430"/>
            <a:ext cx="8458765" cy="2421287"/>
            <a:chOff x="1164771" y="1583965"/>
            <a:chExt cx="7828551" cy="2069476"/>
          </a:xfrm>
        </p:grpSpPr>
        <p:grpSp>
          <p:nvGrpSpPr>
            <p:cNvPr id="2" name="Group 1"/>
            <p:cNvGrpSpPr/>
            <p:nvPr/>
          </p:nvGrpSpPr>
          <p:grpSpPr>
            <a:xfrm>
              <a:off x="1164771" y="1583965"/>
              <a:ext cx="7359554" cy="2069476"/>
              <a:chOff x="1437422" y="1182014"/>
              <a:chExt cx="5163139" cy="1354357"/>
            </a:xfrm>
          </p:grpSpPr>
          <p:pic>
            <p:nvPicPr>
              <p:cNvPr id="3074" name="Picture 2" descr="Tập TT ABC 96 trang 80gsm 4 ô ly (10/120)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85" t="19742" r="14874" b="16602"/>
              <a:stretch/>
            </p:blipFill>
            <p:spPr bwMode="auto">
              <a:xfrm>
                <a:off x="1437422" y="1182014"/>
                <a:ext cx="1577921" cy="13543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Tập TT ABC 96 trang 80gsm 4 ô ly (10/120)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0" t="20028" r="14874" b="16602"/>
              <a:stretch/>
            </p:blipFill>
            <p:spPr bwMode="auto">
              <a:xfrm>
                <a:off x="3015343" y="1188102"/>
                <a:ext cx="1796143" cy="1348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Tập TT ABC 96 trang 80gsm 4 ô ly (10/120)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0" t="20186" r="14874" b="16602"/>
              <a:stretch/>
            </p:blipFill>
            <p:spPr bwMode="auto">
              <a:xfrm>
                <a:off x="4804418" y="1188102"/>
                <a:ext cx="1796143" cy="1344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895836" y="1970003"/>
              <a:ext cx="7097486" cy="605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vi-VN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Cả 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η</a:t>
              </a:r>
              <a:r>
                <a:rPr lang="vi-VN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Ī Ǉìm đư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ϑ </a:t>
              </a:r>
              <a:r>
                <a:rPr lang="vi-VN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đưŊg 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ωϙ</a:t>
              </a:r>
              <a:endParaRPr lang="vi-VN" sz="60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59800" y="2648992"/>
              <a:ext cx="6526531" cy="60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l-GR" sz="4000" b="1" dirty="0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η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à 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η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ờ </a:t>
              </a:r>
              <a:r>
                <a:rPr lang="en-US" sz="4000" b="1" dirty="0" err="1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đċ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Ǉai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κ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í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ζ </a:t>
              </a:r>
              <a:r>
                <a:rPr lang="en-US" sz="4000" b="1" dirty="0" err="1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của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κ</a:t>
              </a:r>
              <a:r>
                <a:rPr lang="en-US" sz="4000" b="1" dirty="0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ỏ. </a:t>
              </a:r>
              <a:endParaRPr lang="vi-VN" sz="60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6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8737" y="1516201"/>
            <a:ext cx="4166525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350" b="1" dirty="0"/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38980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21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HS thực hiện được: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Quan sát, nhận biết được các chi tiết trong tranh và suy luận từ tranh được quan sát.</a:t>
            </a:r>
          </a:p>
          <a:p>
            <a:pPr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Học sinh vận dụng được: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Phát triển KN viết: Hoàn thiện câu dựa vào những từ ngữ cho sẵn và viết lại đúng câu đã hoàn thiện; nghe viết một đoạn ngắn.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Phát triển KN nói và nghe: thông qua hđ trao đổi về nội dung của VB và nội dung được thể hiện trong tranh.</a:t>
            </a:r>
          </a:p>
          <a:p>
            <a:pPr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Học sinh có cơ hội hình thành, phát triển: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Tự tin vào chính mình; khả năng làm việc nhóm; nhận ra những vẫn đề đơn giản.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Yêu quý và bảo vệ các loài vật.</a:t>
            </a:r>
          </a:p>
        </p:txBody>
      </p:sp>
    </p:spTree>
    <p:extLst>
      <p:ext uri="{BB962C8B-B14F-4D97-AF65-F5344CB8AC3E}">
        <p14:creationId xmlns:p14="http://schemas.microsoft.com/office/powerpoint/2010/main" val="18499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"/>
          <p:cNvSpPr/>
          <p:nvPr/>
        </p:nvSpPr>
        <p:spPr>
          <a:xfrm>
            <a:off x="590107" y="1383174"/>
            <a:ext cx="7963786" cy="830956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319177" y="207704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để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hoàn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thiện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797188" y="1465155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hạy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nhanh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127792" y="2528120"/>
            <a:ext cx="87078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Chú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lũ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chuột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7" name="Google Shape;417;p14"/>
          <p:cNvSpPr/>
          <p:nvPr/>
        </p:nvSpPr>
        <p:spPr>
          <a:xfrm>
            <a:off x="2870537" y="2528120"/>
            <a:ext cx="9042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</a:t>
            </a:r>
            <a:endParaRPr sz="32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" name="Google Shape;414;p14"/>
          <p:cNvSpPr/>
          <p:nvPr/>
        </p:nvSpPr>
        <p:spPr>
          <a:xfrm>
            <a:off x="3870151" y="1470864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ỏng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414;p14"/>
          <p:cNvSpPr/>
          <p:nvPr/>
        </p:nvSpPr>
        <p:spPr>
          <a:xfrm>
            <a:off x="6475080" y="1435148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hính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Google Shape;414;p14"/>
          <p:cNvSpPr/>
          <p:nvPr/>
        </p:nvSpPr>
        <p:spPr>
          <a:xfrm>
            <a:off x="2673988" y="2528160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016"/>
            <a:ext cx="8877300" cy="40171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1066830" y="1149710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420192" y="1805884"/>
            <a:ext cx="486323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2781588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4979" y="1491342"/>
            <a:ext cx="8415211" cy="2519259"/>
            <a:chOff x="1194996" y="1509532"/>
            <a:chExt cx="7788241" cy="2153213"/>
          </a:xfrm>
        </p:grpSpPr>
        <p:grpSp>
          <p:nvGrpSpPr>
            <p:cNvPr id="2" name="Group 1"/>
            <p:cNvGrpSpPr/>
            <p:nvPr/>
          </p:nvGrpSpPr>
          <p:grpSpPr>
            <a:xfrm>
              <a:off x="1194996" y="1509532"/>
              <a:ext cx="7339404" cy="2153213"/>
              <a:chOff x="1458626" y="1133302"/>
              <a:chExt cx="5149003" cy="1409158"/>
            </a:xfrm>
          </p:grpSpPr>
          <p:pic>
            <p:nvPicPr>
              <p:cNvPr id="3074" name="Picture 2" descr="Tập TT ABC 96 trang 80gsm 4 ô ly (10/120)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85" t="17166" r="14874" b="16602"/>
              <a:stretch/>
            </p:blipFill>
            <p:spPr bwMode="auto">
              <a:xfrm>
                <a:off x="1458626" y="1133302"/>
                <a:ext cx="1577921" cy="1409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Tập TT ABC 96 trang 80gsm 4 ô ly (10/120)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0" t="17453" r="14874" b="16601"/>
              <a:stretch/>
            </p:blipFill>
            <p:spPr bwMode="auto">
              <a:xfrm>
                <a:off x="3022411" y="1139391"/>
                <a:ext cx="1796143" cy="14030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Tập TT ABC 96 trang 80gsm 4 ô ly (10/120)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0" t="17897" r="14874" b="16602"/>
              <a:stretch/>
            </p:blipFill>
            <p:spPr bwMode="auto">
              <a:xfrm>
                <a:off x="4811486" y="1145480"/>
                <a:ext cx="1796143" cy="1393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885751" y="1979307"/>
              <a:ext cx="7097486" cy="605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000" b="1" dirty="0" err="1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Chú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Ε˝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o </a:t>
              </a:r>
              <a:r>
                <a:rPr lang="en-US" sz="4000" b="1" dirty="0" err="1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dŝg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Ǉai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w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Ή; 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Ǉ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Η</a:t>
              </a:r>
              <a:r>
                <a:rPr lang="en-US" sz="4000" b="1" dirty="0" err="1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Ğng</a:t>
              </a:r>
              <a:endParaRPr lang="vi-VN" sz="60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59800" y="2658296"/>
              <a:ext cx="4655747" cy="60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l-GR" sz="4000" b="1" dirty="0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ε</a:t>
              </a:r>
              <a:r>
                <a:rPr lang="en-US" sz="4000" b="1" dirty="0" err="1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ít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ε</a:t>
              </a:r>
              <a:r>
                <a:rPr lang="en-US" sz="4000" b="1" dirty="0" err="1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ít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của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lũ</a:t>
              </a:r>
              <a:r>
                <a:rPr lang="en-US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ε</a:t>
              </a:r>
              <a:r>
                <a:rPr lang="en-US" sz="4000" b="1" dirty="0" err="1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uŎ</a:t>
              </a:r>
              <a:r>
                <a:rPr lang="en-US" sz="4000" b="1" dirty="0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. </a:t>
              </a:r>
              <a:endParaRPr lang="vi-VN" sz="60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7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ại</a:t>
            </a: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28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14" y="966608"/>
            <a:ext cx="6346371" cy="41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AppData\Local\ZaloPC\1920853331794570045\ZaloDownloads\picture\6286030243444880041\z2034652254484_8f301b22c0b433c438e1811d5603d8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AppData\Local\ZaloPC\1920853331794570045\ZaloDownloads\picture\6286030243444880041\z2034653047258_fec186bbc983c44fec94cfc89af57e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0"/>
            <a:ext cx="539931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AppData\Local\ZaloPC\1920853331794570045\ZaloDownloads\picture\6286030243444880041\z2034654305190_4d308ea29d1bfdfa22d9d16eaa266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29" y="0"/>
            <a:ext cx="59109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AppData\Local\ZaloPC\1920853331794570045\ZaloDownloads\picture\6286030243444880041\z2034656015339_f366fd3cef957131e4301e81a91cba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57" y="0"/>
            <a:ext cx="54972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ại</a:t>
            </a: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28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28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14" y="966608"/>
            <a:ext cx="6346371" cy="41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8737" y="1516201"/>
            <a:ext cx="4166525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350" b="1" dirty="0"/>
              <a:t>TIẾT </a:t>
            </a:r>
            <a:r>
              <a:rPr lang="en-US" sz="10350" b="1" dirty="0" smtClean="0"/>
              <a:t>4</a:t>
            </a:r>
            <a:endParaRPr lang="en-US" sz="10350" b="1" dirty="0"/>
          </a:p>
        </p:txBody>
      </p:sp>
    </p:spTree>
    <p:extLst>
      <p:ext uri="{BB962C8B-B14F-4D97-AF65-F5344CB8AC3E}">
        <p14:creationId xmlns:p14="http://schemas.microsoft.com/office/powerpoint/2010/main" val="24590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32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042559">
            <a:off x="3293945" y="854390"/>
            <a:ext cx="707765" cy="4134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325960" y="113953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314" name="Picture 2" descr="https://f8.photo.talk.zdn.vn/4152224088811050010/ef4291f74b4bb715ee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470"/>
            <a:ext cx="9143999" cy="43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604977" y="1998922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8716" y="1998922"/>
            <a:ext cx="1499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64511" y="2402958"/>
            <a:ext cx="1357424" cy="3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52800" y="2392326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ƯỚNG DẪN VIẾT CHỮ HOA C - CỠ 2,5 L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938" y="831346"/>
            <a:ext cx="7438123" cy="4183944"/>
          </a:xfrm>
          <a:prstGeom prst="rect">
            <a:avLst/>
          </a:prstGeom>
        </p:spPr>
      </p:pic>
      <p:sp>
        <p:nvSpPr>
          <p:cNvPr id="354" name="Google Shape;354;p11"/>
          <p:cNvSpPr/>
          <p:nvPr/>
        </p:nvSpPr>
        <p:spPr>
          <a:xfrm>
            <a:off x="0" y="0"/>
            <a:ext cx="27678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Tô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>
                <a:solidFill>
                  <a:srgbClr val="4CA420"/>
                </a:solidFill>
                <a:ea typeface="Arial Rounded"/>
              </a:rPr>
              <a:t>C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59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2321" y="1578430"/>
            <a:ext cx="8456918" cy="2421287"/>
            <a:chOff x="1184921" y="1583965"/>
            <a:chExt cx="7826840" cy="2069476"/>
          </a:xfrm>
        </p:grpSpPr>
        <p:grpSp>
          <p:nvGrpSpPr>
            <p:cNvPr id="2" name="Group 1"/>
            <p:cNvGrpSpPr/>
            <p:nvPr/>
          </p:nvGrpSpPr>
          <p:grpSpPr>
            <a:xfrm>
              <a:off x="1184921" y="1583965"/>
              <a:ext cx="7339404" cy="2069476"/>
              <a:chOff x="1451558" y="1182014"/>
              <a:chExt cx="5149003" cy="1354357"/>
            </a:xfrm>
          </p:grpSpPr>
          <p:pic>
            <p:nvPicPr>
              <p:cNvPr id="3074" name="Picture 2" descr="Tập TT ABC 96 trang 80gsm 4 ô ly (10/120)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85" t="19742" r="14874" b="16602"/>
              <a:stretch/>
            </p:blipFill>
            <p:spPr bwMode="auto">
              <a:xfrm>
                <a:off x="1451558" y="1182014"/>
                <a:ext cx="1577921" cy="13543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Tập TT ABC 96 trang 80gsm 4 ô ly (10/120)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0" t="20601" r="14874" b="16602"/>
              <a:stretch/>
            </p:blipFill>
            <p:spPr bwMode="auto">
              <a:xfrm>
                <a:off x="3015343" y="1200280"/>
                <a:ext cx="1796143" cy="1336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Tập TT ABC 96 trang 80gsm 4 ô ly (10/120)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0" t="20473" r="14874" b="16602"/>
              <a:stretch/>
            </p:blipFill>
            <p:spPr bwMode="auto">
              <a:xfrm>
                <a:off x="4804418" y="1194191"/>
                <a:ext cx="1796143" cy="1338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885752" y="1974972"/>
              <a:ext cx="7097486" cy="605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000" b="1" dirty="0" err="1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Các</a:t>
              </a:r>
              <a:r>
                <a:rPr lang="en-US" sz="4000" b="1" dirty="0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bạn</a:t>
              </a:r>
              <a:r>
                <a:rPr lang="en-US" sz="4000" b="1" dirty="0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cùng</a:t>
              </a:r>
              <a:r>
                <a:rPr lang="en-US" sz="4000" b="1" dirty="0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thỏ</a:t>
              </a:r>
              <a:r>
                <a:rPr lang="en-US" sz="4000" b="1" dirty="0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đi</a:t>
              </a:r>
              <a:r>
                <a:rPr lang="en-US" sz="4000" b="1" dirty="0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theo</a:t>
              </a:r>
              <a:r>
                <a:rPr lang="en-US" sz="4000" b="1" dirty="0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hướng</a:t>
              </a:r>
              <a:endParaRPr lang="vi-VN" sz="60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59800" y="2648992"/>
              <a:ext cx="7751961" cy="60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có Ǉ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Η</a:t>
              </a:r>
              <a:r>
                <a:rPr lang="vi-VN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Ğng </a:t>
              </a:r>
              <a:r>
                <a:rPr lang="vi-VN" sz="4000" b="1" dirty="0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gĊ. Cả 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η</a:t>
              </a:r>
              <a:r>
                <a:rPr lang="vi-VN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Ī 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ωϙ </a:t>
              </a:r>
              <a:r>
                <a:rPr lang="vi-VN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đư</a:t>
              </a:r>
              <a:r>
                <a:rPr lang="el-GR" sz="4000" b="1" dirty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ϑ η</a:t>
              </a:r>
              <a:r>
                <a:rPr lang="vi-VN" sz="4000" b="1" dirty="0" smtClean="0">
                  <a:solidFill>
                    <a:schemeClr val="tx1"/>
                  </a:solidFill>
                  <a:latin typeface="HP001 4 hàng" panose="020B0603050302020204" pitchFamily="34" charset="0"/>
                  <a:ea typeface="Arial Rounded"/>
                  <a:cs typeface="Arial Rounded"/>
                  <a:sym typeface="Arial Rounded"/>
                </a:rPr>
                <a:t>à. </a:t>
              </a:r>
              <a:endParaRPr lang="vi-VN" sz="60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0" y="493281"/>
            <a:ext cx="919716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hoặc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536592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40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4740835" y="1995542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6863795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2408423" y="1995542"/>
            <a:ext cx="1990165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575;p21"/>
          <p:cNvSpPr/>
          <p:nvPr/>
        </p:nvSpPr>
        <p:spPr>
          <a:xfrm>
            <a:off x="3829789" y="3567305"/>
            <a:ext cx="804795" cy="589217"/>
          </a:xfrm>
          <a:prstGeom prst="roundRect">
            <a:avLst>
              <a:gd name="adj" fmla="val 16667"/>
            </a:avLst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850065" y="2617858"/>
            <a:ext cx="2062716" cy="93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15301" y="2538197"/>
            <a:ext cx="1490076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0660" y="2524017"/>
            <a:ext cx="563518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34584" y="2565977"/>
            <a:ext cx="3626914" cy="1270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37684" y="2538197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4456" y="2535209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51105" y="2535209"/>
            <a:ext cx="325645" cy="147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49602" y="2586224"/>
            <a:ext cx="709341" cy="316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0563" y="215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97" y="115266"/>
            <a:ext cx="888274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i="1" dirty="0"/>
              <a:t>Đôi tai xấu xí</a:t>
            </a:r>
            <a:endParaRPr lang="vi-VN" sz="2400" dirty="0"/>
          </a:p>
          <a:p>
            <a:pPr lvl="3" algn="just">
              <a:lnSpc>
                <a:spcPct val="120000"/>
              </a:lnSpc>
            </a:pPr>
            <a:r>
              <a:rPr lang="en-US" sz="2400" dirty="0" smtClean="0"/>
              <a:t>	</a:t>
            </a:r>
            <a:r>
              <a:rPr lang="vi-VN" sz="2400" dirty="0" smtClean="0"/>
              <a:t>Thỏ </a:t>
            </a:r>
            <a:r>
              <a:rPr lang="vi-VN" sz="2400" dirty="0"/>
              <a:t>có đôi tai dài và to. Bị bạn bè chê, thỏ buồn lắm. Thỏ bố động viên: “Rồi con sẽ thấy đôi tai mình rất đẹp”.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/>
              <a:t>	</a:t>
            </a:r>
            <a:r>
              <a:rPr lang="vi-VN" sz="2400" dirty="0" smtClean="0"/>
              <a:t>Một </a:t>
            </a:r>
            <a:r>
              <a:rPr lang="vi-VN" sz="2400" dirty="0"/>
              <a:t>lần, thỏ và các bạn đi chơi xa, quên khuấy đường về. Ai cũng hoảng sợ. Thỏ chợt dỏng tai: “Suỵt, có tiếng bố tớ gọi”. Cả nhóm đi theo hướng có tiếng gọi. Tất cả về được tới nhà. Các bạn tấm tắc khen tai thỏ thật tuyệt.</a:t>
            </a:r>
          </a:p>
          <a:p>
            <a:pPr lvl="1" algn="just">
              <a:lnSpc>
                <a:spcPct val="120000"/>
              </a:lnSpc>
            </a:pPr>
            <a:r>
              <a:rPr lang="en-US" sz="2400" dirty="0" smtClean="0"/>
              <a:t>	</a:t>
            </a:r>
            <a:r>
              <a:rPr lang="vi-VN" sz="2400" dirty="0" smtClean="0"/>
              <a:t>Từ </a:t>
            </a:r>
            <a:r>
              <a:rPr lang="vi-VN" sz="2400" dirty="0"/>
              <a:t>đó, thỏ không còn buồn vì đôi tai nữa.</a:t>
            </a:r>
          </a:p>
          <a:p>
            <a:pPr algn="r">
              <a:lnSpc>
                <a:spcPct val="120000"/>
              </a:lnSpc>
            </a:pPr>
            <a:r>
              <a:rPr lang="vi-VN" sz="2000" i="1" dirty="0"/>
              <a:t>(Theo kể chuyện cho bé mầm non, tập 3)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52397" y="115265"/>
            <a:ext cx="888274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i="1" dirty="0"/>
              <a:t>Đôi tai xấu xí</a:t>
            </a:r>
            <a:endParaRPr lang="vi-VN" sz="2400" dirty="0"/>
          </a:p>
          <a:p>
            <a:pPr lvl="3" algn="just">
              <a:lnSpc>
                <a:spcPct val="120000"/>
              </a:lnSpc>
            </a:pPr>
            <a:r>
              <a:rPr lang="en-US" sz="2400" dirty="0" smtClean="0"/>
              <a:t>	</a:t>
            </a:r>
            <a:r>
              <a:rPr lang="vi-VN" sz="2400" dirty="0" smtClean="0"/>
              <a:t>Thỏ </a:t>
            </a:r>
            <a:r>
              <a:rPr lang="vi-VN" sz="2400" dirty="0"/>
              <a:t>có đôi tai dài và to. Bị bạn bè chê, thỏ buồn lắm. Thỏ bố động viên: “Rồi con sẽ thấy đôi tai mình rất đẹp”.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/>
              <a:t>	</a:t>
            </a:r>
            <a:r>
              <a:rPr lang="vi-VN" sz="2400" dirty="0" smtClean="0"/>
              <a:t>Một </a:t>
            </a:r>
            <a:r>
              <a:rPr lang="vi-VN" sz="2400" dirty="0"/>
              <a:t>lần, thỏ và các bạn đi chơi xa, quên khuấy đường về. Ai cũng hoảng sợ. Thỏ chợt dỏng tai: “</a:t>
            </a:r>
            <a:r>
              <a:rPr lang="vi-VN" sz="2400" dirty="0">
                <a:solidFill>
                  <a:srgbClr val="FF0000"/>
                </a:solidFill>
              </a:rPr>
              <a:t>Suỵt</a:t>
            </a:r>
            <a:r>
              <a:rPr lang="vi-VN" sz="2400" dirty="0"/>
              <a:t>, có tiếng bố tớ gọi”. Cả nhóm đi theo hướng có tiếng gọi. Tất cả về được tới nhà. Các bạn tấm tắc khen tai thỏ thật t</a:t>
            </a:r>
            <a:r>
              <a:rPr lang="vi-VN" sz="2400" dirty="0">
                <a:solidFill>
                  <a:srgbClr val="FF0000"/>
                </a:solidFill>
              </a:rPr>
              <a:t>uyệt</a:t>
            </a:r>
            <a:r>
              <a:rPr lang="vi-VN" sz="2400" dirty="0"/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400" dirty="0" smtClean="0"/>
              <a:t>	</a:t>
            </a:r>
            <a:r>
              <a:rPr lang="vi-VN" sz="2400" dirty="0" smtClean="0"/>
              <a:t>Từ </a:t>
            </a:r>
            <a:r>
              <a:rPr lang="vi-VN" sz="2400" dirty="0"/>
              <a:t>đó, thỏ không còn buồn vì đôi tai nữa.</a:t>
            </a:r>
          </a:p>
          <a:p>
            <a:pPr algn="r">
              <a:lnSpc>
                <a:spcPct val="120000"/>
              </a:lnSpc>
            </a:pPr>
            <a:r>
              <a:rPr lang="vi-VN" sz="2000" i="1" dirty="0"/>
              <a:t>(Theo kể chuyện cho bé mầm non, tập 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82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3"/>
          <p:cNvSpPr/>
          <p:nvPr/>
        </p:nvSpPr>
        <p:spPr>
          <a:xfrm>
            <a:off x="152052" y="63849"/>
            <a:ext cx="89919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bức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AutoShape 2" descr="https://f16.photo.talk.zdn.vn/6305821816467018651/8c8aff08fdb701e958a6.jpg"/>
          <p:cNvSpPr>
            <a:spLocks noChangeAspect="1" noChangeArrowheads="1"/>
          </p:cNvSpPr>
          <p:nvPr/>
        </p:nvSpPr>
        <p:spPr bwMode="auto">
          <a:xfrm>
            <a:off x="1250729" y="4544496"/>
            <a:ext cx="205827" cy="2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4340" name="Picture 4" descr="https://f16.photo.talk.zdn.vn/6305821816467018651/8c8aff08fdb701e958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027"/>
            <a:ext cx="9144000" cy="40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4.photo.talk.zdn.vn/2419275048068022184/8e11f9752dc8d19688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958"/>
            <a:ext cx="9144000" cy="23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21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HS thực hiện được: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Hiểu nội dung một câu chuyện ngắn đơn giản, có dẫn trực tiếp lời nhân vật. Hiểu và trả lời đúng các câu hỏi có liên quan đến VB.</a:t>
            </a:r>
          </a:p>
          <a:p>
            <a:pPr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Học sinh vận dụng được: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Phát triển KN đọc: Đọc đúng, rõ ràng câu chuyện; đọc đúng vần uây, oang, uyt và những tiếng, từ ngữ có các vần này.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Phát triển KN viết: Viết câu trả lời cho câu hỏi của bài đọc.</a:t>
            </a:r>
          </a:p>
          <a:p>
            <a:pPr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Học sinh có cơ hội hình thành, phát triển: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Tự tin vào chính mình; khả năng làm việc nhóm; nhận ra những vẫn đề đơn 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Yêu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quý và bảo vệ các loài vật.</a:t>
            </a:r>
          </a:p>
        </p:txBody>
      </p:sp>
    </p:spTree>
    <p:extLst>
      <p:ext uri="{BB962C8B-B14F-4D97-AF65-F5344CB8AC3E}">
        <p14:creationId xmlns:p14="http://schemas.microsoft.com/office/powerpoint/2010/main" val="26431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0563" y="215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97" y="115266"/>
            <a:ext cx="888274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i="1" dirty="0"/>
              <a:t>Đôi tai xấu xí</a:t>
            </a:r>
            <a:endParaRPr lang="vi-VN" sz="2400" dirty="0"/>
          </a:p>
          <a:p>
            <a:pPr lvl="3" algn="just">
              <a:lnSpc>
                <a:spcPct val="120000"/>
              </a:lnSpc>
            </a:pPr>
            <a:r>
              <a:rPr lang="en-US" sz="2400" dirty="0" smtClean="0"/>
              <a:t>	</a:t>
            </a:r>
            <a:r>
              <a:rPr lang="vi-VN" sz="2400" dirty="0" smtClean="0"/>
              <a:t>Thỏ </a:t>
            </a:r>
            <a:r>
              <a:rPr lang="vi-VN" sz="2400" dirty="0"/>
              <a:t>có đôi tai dài và to. Bị bạn bè chê, thỏ buồn lắm. Thỏ bố động viên: “Rồi con sẽ thấy đôi tai mình rất đẹp”.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/>
              <a:t>	</a:t>
            </a:r>
            <a:r>
              <a:rPr lang="vi-VN" sz="2400" dirty="0" smtClean="0"/>
              <a:t>Một </a:t>
            </a:r>
            <a:r>
              <a:rPr lang="vi-VN" sz="2400" dirty="0"/>
              <a:t>lần, thỏ và các bạn đi chơi xa, quên khuấy đường về. Ai cũng hoảng sợ. Thỏ chợt dỏng tai: “Suỵt, có tiếng bố tớ gọi”. Cả nhóm đi theo hướng có tiếng gọi. Tất cả về được tới nhà. Các bạn tấm tắc khen tai thỏ thật tuyệt.</a:t>
            </a:r>
          </a:p>
          <a:p>
            <a:pPr lvl="1" algn="just">
              <a:lnSpc>
                <a:spcPct val="120000"/>
              </a:lnSpc>
            </a:pPr>
            <a:r>
              <a:rPr lang="en-US" sz="2400" dirty="0" smtClean="0"/>
              <a:t>	</a:t>
            </a:r>
            <a:r>
              <a:rPr lang="vi-VN" sz="2400" dirty="0" smtClean="0"/>
              <a:t>Từ </a:t>
            </a:r>
            <a:r>
              <a:rPr lang="vi-VN" sz="2400" dirty="0"/>
              <a:t>đó, thỏ không còn buồn vì đôi tai nữa.</a:t>
            </a:r>
          </a:p>
          <a:p>
            <a:pPr algn="r">
              <a:lnSpc>
                <a:spcPct val="120000"/>
              </a:lnSpc>
            </a:pPr>
            <a:r>
              <a:rPr lang="vi-VN" sz="2000" i="1" dirty="0"/>
              <a:t>(Theo kể chuyện cho bé mầm non, tập 3)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mới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</a:t>
            </a:r>
            <a:r>
              <a:rPr lang="en-US" sz="54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ây</a:t>
            </a:r>
            <a:endParaRPr lang="en-US" sz="54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</a:t>
            </a:r>
            <a:r>
              <a:rPr lang="en-US" sz="54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ang</a:t>
            </a:r>
            <a:endParaRPr lang="en-US" sz="5400" dirty="0" smtClean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54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1900</Words>
  <Application>Microsoft Office PowerPoint</Application>
  <PresentationFormat>On-screen Show (16:9)</PresentationFormat>
  <Paragraphs>174</Paragraphs>
  <Slides>49</Slides>
  <Notes>40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Arial Rounded</vt:lpstr>
      <vt:lpstr>Calibri</vt:lpstr>
      <vt:lpstr>HP001 4 hàng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Microsoft account</cp:lastModifiedBy>
  <cp:revision>71</cp:revision>
  <dcterms:created xsi:type="dcterms:W3CDTF">2020-08-13T09:19:00Z</dcterms:created>
  <dcterms:modified xsi:type="dcterms:W3CDTF">2025-01-23T08:02:24Z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