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346" r:id="rId2"/>
    <p:sldId id="313" r:id="rId3"/>
    <p:sldId id="314" r:id="rId4"/>
    <p:sldId id="328" r:id="rId5"/>
    <p:sldId id="348" r:id="rId6"/>
    <p:sldId id="321" r:id="rId7"/>
    <p:sldId id="349" r:id="rId8"/>
    <p:sldId id="344" r:id="rId9"/>
    <p:sldId id="345" r:id="rId10"/>
    <p:sldId id="330" r:id="rId11"/>
    <p:sldId id="322" r:id="rId12"/>
    <p:sldId id="324" r:id="rId13"/>
    <p:sldId id="325" r:id="rId14"/>
    <p:sldId id="329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.VnAvant" panose="020B7200000000000000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FF"/>
    <a:srgbClr val="D6A300"/>
    <a:srgbClr val="FFC305"/>
    <a:srgbClr val="FFEDB3"/>
    <a:srgbClr val="FFE89F"/>
    <a:srgbClr val="FFEEB7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1"/>
    <p:restoredTop sz="93739"/>
  </p:normalViewPr>
  <p:slideViewPr>
    <p:cSldViewPr showGuides="1">
      <p:cViewPr varScale="1">
        <p:scale>
          <a:sx n="65" d="100"/>
          <a:sy n="65" d="100"/>
        </p:scale>
        <p:origin x="15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F5E331-F34A-4A9F-ADAD-80D929C75AA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4/12/2025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843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503350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sz="1200" dirty="0"/>
              <a:t>6</a:t>
            </a:fld>
            <a:endParaRPr lang="en-US" sz="1200" dirty="0"/>
          </a:p>
        </p:txBody>
      </p:sp>
      <p:sp>
        <p:nvSpPr>
          <p:cNvPr id="19459" name="Rectangle 7"/>
          <p:cNvSpPr txBox="1">
            <a:spLocks noGrp="1"/>
          </p:cNvSpPr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sz="1200" dirty="0">
                <a:latin typeface="Times New Roman" panose="02020603050405020304" pitchFamily="18" charset="0"/>
              </a:rPr>
              <a:t>6</a:t>
            </a:fld>
            <a:endParaRPr 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946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653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1850" y="1543051"/>
            <a:ext cx="2819499" cy="55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38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1</a:t>
            </a:r>
            <a:endParaRPr lang="vi-VN" sz="3038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362200"/>
            <a:ext cx="8886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75"/>
              </a:spcBef>
            </a:pPr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6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19: Ng ng Ngh ngh</a:t>
            </a:r>
            <a:endParaRPr lang="vi-VN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559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633">
        <p:split orient="vert"/>
      </p:transition>
    </mc:Choice>
    <mc:Fallback xmlns="">
      <p:transition spd="slow" advTm="4263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0" y="685800"/>
            <a:ext cx="3276600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T« vµ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viÕt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95400" y="749300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0"/>
            <a:ext cx="8077200" cy="127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7772400" cy="1470025"/>
          </a:xfrm>
          <a:prstGeom prst="rect">
            <a:avLst/>
          </a:prstGeom>
          <a:ln/>
        </p:spPr>
        <p:txBody>
          <a:bodyPr vert="horz" wrap="square" lIns="91440" tIns="45720" rIns="91440" bIns="4572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6600" b="1" kern="0" smtClean="0">
                <a:solidFill>
                  <a:srgbClr val="FF0000"/>
                </a:solidFill>
              </a:rPr>
              <a:t>Tiết 2</a:t>
            </a:r>
            <a:endParaRPr lang="en-US" sz="6600" b="1" kern="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38984" y="1981200"/>
            <a:ext cx="4066032" cy="221284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80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vở</a:t>
            </a:r>
            <a:endParaRPr sz="8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209550" y="4203441"/>
            <a:ext cx="95631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4400" b="1" dirty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Nghé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đã</a:t>
            </a:r>
            <a:r>
              <a:rPr lang="en-US" sz="4400" b="1" dirty="0" smtClean="0">
                <a:latin typeface="+mj-lt"/>
              </a:rPr>
              <a:t> no </a:t>
            </a:r>
            <a:r>
              <a:rPr lang="en-US" sz="4400" b="1" dirty="0" err="1" smtClean="0">
                <a:latin typeface="+mj-lt"/>
              </a:rPr>
              <a:t>cỏ</a:t>
            </a:r>
            <a:r>
              <a:rPr lang="en-US" sz="4400" b="1" dirty="0" smtClean="0">
                <a:latin typeface="+mj-lt"/>
              </a:rPr>
              <a:t>. </a:t>
            </a:r>
            <a:r>
              <a:rPr lang="en-US" sz="4400" b="1" dirty="0" err="1" smtClean="0">
                <a:latin typeface="+mj-lt"/>
              </a:rPr>
              <a:t>Nghé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ngủ</a:t>
            </a:r>
            <a:r>
              <a:rPr lang="en-US" sz="4400" b="1" dirty="0" smtClean="0">
                <a:latin typeface="+mj-lt"/>
              </a:rPr>
              <a:t> ở </a:t>
            </a:r>
            <a:r>
              <a:rPr lang="en-US" sz="4400" b="1" dirty="0" err="1" smtClean="0">
                <a:latin typeface="+mj-lt"/>
              </a:rPr>
              <a:t>bờ</a:t>
            </a:r>
            <a:r>
              <a:rPr lang="en-US" sz="4400" b="1" dirty="0" smtClean="0">
                <a:latin typeface="+mj-lt"/>
              </a:rPr>
              <a:t> </a:t>
            </a:r>
            <a:r>
              <a:rPr lang="en-US" sz="4400" b="1" dirty="0" err="1" smtClean="0">
                <a:latin typeface="+mj-lt"/>
              </a:rPr>
              <a:t>đê</a:t>
            </a:r>
            <a:r>
              <a:rPr lang="en-US" sz="4400" b="1" dirty="0" smtClean="0">
                <a:latin typeface="+mj-lt"/>
              </a:rPr>
              <a:t>. </a:t>
            </a:r>
            <a:endParaRPr sz="4400" b="1" dirty="0">
              <a:latin typeface="+mj-lt"/>
            </a:endParaRPr>
          </a:p>
        </p:txBody>
      </p:sp>
      <p:pic>
        <p:nvPicPr>
          <p:cNvPr id="1229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514772" y="12441"/>
            <a:ext cx="1676400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4400" b="1" smtClean="0">
                <a:solidFill>
                  <a:srgbClr val="FFFFFF"/>
                </a:solidFill>
                <a:latin typeface="+mj-lt"/>
              </a:rPr>
              <a:t>Đọc</a:t>
            </a:r>
            <a:endParaRPr sz="4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513" y="88641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400" b="1" dirty="0">
                <a:solidFill>
                  <a:schemeClr val="tx1"/>
                </a:solidFill>
                <a:latin typeface="+mj-lt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318" name="TextBox 8"/>
          <p:cNvSpPr txBox="1"/>
          <p:nvPr/>
        </p:nvSpPr>
        <p:spPr>
          <a:xfrm>
            <a:off x="-61920" y="4191000"/>
            <a:ext cx="1281120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FF0000"/>
                </a:solidFill>
                <a:latin typeface="+mj-lt"/>
              </a:rPr>
              <a:t>Ngh</a:t>
            </a:r>
          </a:p>
        </p:txBody>
      </p:sp>
      <p:sp>
        <p:nvSpPr>
          <p:cNvPr id="13319" name="TextBox 9"/>
          <p:cNvSpPr txBox="1"/>
          <p:nvPr/>
        </p:nvSpPr>
        <p:spPr>
          <a:xfrm>
            <a:off x="4114800" y="4191000"/>
            <a:ext cx="1281120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FF0000"/>
                </a:solidFill>
                <a:latin typeface="+mj-lt"/>
              </a:rPr>
              <a:t>Ngh</a:t>
            </a:r>
          </a:p>
        </p:txBody>
      </p:sp>
      <p:sp>
        <p:nvSpPr>
          <p:cNvPr id="13320" name="TextBox 12"/>
          <p:cNvSpPr txBox="1"/>
          <p:nvPr/>
        </p:nvSpPr>
        <p:spPr>
          <a:xfrm>
            <a:off x="5679243" y="4203441"/>
            <a:ext cx="873957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400" b="1" dirty="0">
                <a:solidFill>
                  <a:srgbClr val="FF0000"/>
                </a:solidFill>
                <a:latin typeface="+mj-lt"/>
              </a:rPr>
              <a:t>ng</a:t>
            </a:r>
          </a:p>
        </p:txBody>
      </p:sp>
      <p:sp>
        <p:nvSpPr>
          <p:cNvPr id="9" name="Oval 8"/>
          <p:cNvSpPr/>
          <p:nvPr/>
        </p:nvSpPr>
        <p:spPr>
          <a:xfrm>
            <a:off x="8915399" y="4587452"/>
            <a:ext cx="192843" cy="3978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-23118" y="4947611"/>
            <a:ext cx="533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14800" y="4960441"/>
            <a:ext cx="533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869492" y="4549740"/>
            <a:ext cx="192843" cy="3978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318" grpId="0"/>
      <p:bldP spid="13319" grpId="0"/>
      <p:bldP spid="13320" grpId="0"/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0" y="20216"/>
            <a:ext cx="1295400" cy="6096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Nói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76200" y="20216"/>
            <a:ext cx="4572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400" b="1" dirty="0">
                <a:solidFill>
                  <a:schemeClr val="tx1"/>
                </a:solidFill>
                <a:latin typeface="+mj-lt"/>
              </a:rPr>
              <a:t>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340" name="TextBox 7"/>
          <p:cNvSpPr txBox="1"/>
          <p:nvPr/>
        </p:nvSpPr>
        <p:spPr>
          <a:xfrm>
            <a:off x="1905000" y="20216"/>
            <a:ext cx="5824030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4400" b="1" smtClean="0">
                <a:latin typeface="+mj-lt"/>
              </a:rPr>
              <a:t>Thăm vườn bách thú</a:t>
            </a:r>
            <a:endParaRPr sz="4400" b="1" dirty="0">
              <a:latin typeface="+mj-lt"/>
            </a:endParaRPr>
          </a:p>
        </p:txBody>
      </p:sp>
      <p:pic>
        <p:nvPicPr>
          <p:cNvPr id="1434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9067800" cy="4494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828800"/>
            <a:ext cx="8001000" cy="10772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smtClean="0">
                <a:latin typeface="+mj-lt"/>
              </a:rPr>
              <a:t>Con hãy tìm những từ ngữ ngoài bài có chứa âm </a:t>
            </a:r>
            <a:r>
              <a:rPr lang="en-US" altLang="en-US" sz="3200" b="1" smtClean="0">
                <a:solidFill>
                  <a:srgbClr val="FF0000"/>
                </a:solidFill>
                <a:latin typeface="+mj-lt"/>
              </a:rPr>
              <a:t>ng, ngh</a:t>
            </a:r>
            <a:r>
              <a:rPr lang="en-US" altLang="en-US" sz="3200" b="1" smtClean="0">
                <a:latin typeface="+mj-lt"/>
              </a:rPr>
              <a:t>?</a:t>
            </a:r>
            <a:endParaRPr lang="en-US" altLang="en-US" sz="32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200400"/>
            <a:ext cx="7848600" cy="107721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smtClean="0">
                <a:latin typeface="+mj-lt"/>
              </a:rPr>
              <a:t>Nói câu với một trong những từ ngữ con vừa tìm được</a:t>
            </a:r>
            <a:r>
              <a:rPr lang="vi-VN" altLang="en-US" sz="3200" b="1" smtClean="0">
                <a:latin typeface="+mj-lt"/>
              </a:rPr>
              <a:t>?</a:t>
            </a:r>
            <a:endParaRPr lang="en-US" altLang="en-US" sz="3200" b="1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95600" y="609600"/>
            <a:ext cx="3276600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Củng cố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964">
                        <a14:foregroundMark x1="1554" y1="4459" x2="90415" y2="28981"/>
                        <a14:foregroundMark x1="95596" y1="8280" x2="73446" y2="89809"/>
                        <a14:foregroundMark x1="1425" y1="72293" x2="97798" y2="86306"/>
                        <a14:backgroundMark x1="11269" y1="32484" x2="32254" y2="331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106" y="29546"/>
            <a:ext cx="9161106" cy="49234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ounded Rectangle 8"/>
          <p:cNvSpPr/>
          <p:nvPr/>
        </p:nvSpPr>
        <p:spPr>
          <a:xfrm>
            <a:off x="408992" y="1295400"/>
            <a:ext cx="25908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Nhận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biết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-48208" y="1295400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44958"/>
            <a:ext cx="6676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75"/>
              </a:spcBef>
            </a:pP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19: Ng ng Ngh ngh</a:t>
            </a:r>
            <a:endParaRPr lang="vi-VN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32657" y="4533899"/>
            <a:ext cx="91440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Nghé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theo mẹ ra ngõ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67400" y="4533899"/>
            <a:ext cx="1709057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800" b="1" smtClean="0">
                <a:solidFill>
                  <a:srgbClr val="FF0000"/>
                </a:solidFill>
                <a:latin typeface="+mj-lt"/>
              </a:rPr>
              <a:t>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43000" y="4533899"/>
            <a:ext cx="1709057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5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9331"/>
            <a:ext cx="1676400" cy="53466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3200" b="1" smtClean="0">
                <a:solidFill>
                  <a:srgbClr val="FFFFFF"/>
                </a:solidFill>
                <a:latin typeface="+mj-lt"/>
              </a:rPr>
              <a:t>Đọc</a:t>
            </a:r>
            <a:endParaRPr sz="3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-10886" y="0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sp>
        <p:nvSpPr>
          <p:cNvPr id="7172" name="TextBox 5"/>
          <p:cNvSpPr txBox="1"/>
          <p:nvPr/>
        </p:nvSpPr>
        <p:spPr>
          <a:xfrm>
            <a:off x="1796452" y="457200"/>
            <a:ext cx="1057275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5400" b="1" dirty="0">
                <a:solidFill>
                  <a:srgbClr val="FF0000"/>
                </a:solidFill>
                <a:latin typeface="+mj-lt"/>
              </a:rPr>
              <a:t>ng</a:t>
            </a:r>
          </a:p>
        </p:txBody>
      </p:sp>
      <p:sp>
        <p:nvSpPr>
          <p:cNvPr id="7" name="Rectangle 6"/>
          <p:cNvSpPr/>
          <p:nvPr/>
        </p:nvSpPr>
        <p:spPr>
          <a:xfrm>
            <a:off x="991590" y="1604450"/>
            <a:ext cx="1371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3190" y="1604450"/>
            <a:ext cx="1295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</a:t>
            </a:r>
          </a:p>
        </p:txBody>
      </p:sp>
      <p:sp>
        <p:nvSpPr>
          <p:cNvPr id="9" name="Rectangle 8"/>
          <p:cNvSpPr/>
          <p:nvPr/>
        </p:nvSpPr>
        <p:spPr>
          <a:xfrm>
            <a:off x="991590" y="2518850"/>
            <a:ext cx="2667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</a:t>
            </a:r>
            <a:r>
              <a:rPr lang="en-US" sz="5400" b="1" noProof="0" dirty="0" err="1">
                <a:solidFill>
                  <a:schemeClr val="tx1"/>
                </a:solidFill>
                <a:latin typeface="+mj-lt"/>
              </a:rPr>
              <a:t>õ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6390" y="2518850"/>
            <a:ext cx="2895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ngh</a:t>
            </a:r>
            <a:r>
              <a:rPr lang="en-US" sz="5400" b="1" noProof="0" dirty="0" err="1">
                <a:solidFill>
                  <a:schemeClr val="tx1"/>
                </a:solidFill>
                <a:latin typeface="+mj-lt"/>
              </a:rPr>
              <a:t>é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6390" y="1604450"/>
            <a:ext cx="1524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30390" y="1604450"/>
            <a:ext cx="1371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684567"/>
            <a:ext cx="9144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ng</a:t>
            </a:r>
            <a:r>
              <a:rPr lang="en-US" sz="4800" b="1" noProof="0">
                <a:solidFill>
                  <a:schemeClr val="tx1"/>
                </a:solidFill>
                <a:latin typeface="+mj-lt"/>
              </a:rPr>
              <a:t>ã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 ngủ ngụ   </a:t>
            </a:r>
            <a:r>
              <a:rPr kumimoji="0" lang="en-US" sz="48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nghe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nghé nghĩ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180" name="TextBox 13"/>
          <p:cNvSpPr txBox="1"/>
          <p:nvPr/>
        </p:nvSpPr>
        <p:spPr>
          <a:xfrm>
            <a:off x="6019800" y="457200"/>
            <a:ext cx="1471613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5400" b="1" dirty="0">
                <a:solidFill>
                  <a:srgbClr val="FF0000"/>
                </a:solidFill>
                <a:latin typeface="+mj-lt"/>
              </a:rPr>
              <a:t>ngh</a:t>
            </a:r>
          </a:p>
        </p:txBody>
      </p:sp>
      <p:sp>
        <p:nvSpPr>
          <p:cNvPr id="7181" name="TextBox 14"/>
          <p:cNvSpPr txBox="1"/>
          <p:nvPr/>
        </p:nvSpPr>
        <p:spPr>
          <a:xfrm>
            <a:off x="16569" y="3726268"/>
            <a:ext cx="938077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800" b="1" dirty="0">
                <a:solidFill>
                  <a:srgbClr val="FF0000"/>
                </a:solidFill>
                <a:latin typeface="+mj-lt"/>
              </a:rPr>
              <a:t>ng</a:t>
            </a:r>
          </a:p>
        </p:txBody>
      </p:sp>
      <p:sp>
        <p:nvSpPr>
          <p:cNvPr id="7182" name="TextBox 15"/>
          <p:cNvSpPr txBox="1"/>
          <p:nvPr/>
        </p:nvSpPr>
        <p:spPr>
          <a:xfrm>
            <a:off x="1444904" y="3726268"/>
            <a:ext cx="938077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800" b="1" dirty="0">
                <a:solidFill>
                  <a:srgbClr val="FF0000"/>
                </a:solidFill>
                <a:latin typeface="+mj-lt"/>
              </a:rPr>
              <a:t>ng</a:t>
            </a:r>
          </a:p>
        </p:txBody>
      </p:sp>
      <p:sp>
        <p:nvSpPr>
          <p:cNvPr id="7183" name="TextBox 16"/>
          <p:cNvSpPr txBox="1"/>
          <p:nvPr/>
        </p:nvSpPr>
        <p:spPr>
          <a:xfrm>
            <a:off x="4326125" y="3726266"/>
            <a:ext cx="1314784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800" b="1" dirty="0">
                <a:solidFill>
                  <a:srgbClr val="FF0000"/>
                </a:solidFill>
                <a:latin typeface="+mj-lt"/>
              </a:rPr>
              <a:t>ngh</a:t>
            </a:r>
          </a:p>
        </p:txBody>
      </p:sp>
      <p:sp>
        <p:nvSpPr>
          <p:cNvPr id="7184" name="TextBox 17"/>
          <p:cNvSpPr txBox="1"/>
          <p:nvPr/>
        </p:nvSpPr>
        <p:spPr>
          <a:xfrm>
            <a:off x="2741145" y="3726268"/>
            <a:ext cx="938077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800" b="1" dirty="0">
                <a:solidFill>
                  <a:srgbClr val="FF0000"/>
                </a:solidFill>
                <a:latin typeface="+mj-lt"/>
              </a:rPr>
              <a:t>ng</a:t>
            </a:r>
          </a:p>
        </p:txBody>
      </p:sp>
      <p:sp>
        <p:nvSpPr>
          <p:cNvPr id="7185" name="TextBox 18"/>
          <p:cNvSpPr txBox="1"/>
          <p:nvPr/>
        </p:nvSpPr>
        <p:spPr>
          <a:xfrm>
            <a:off x="5972998" y="3726266"/>
            <a:ext cx="1314784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800" b="1" dirty="0">
                <a:solidFill>
                  <a:srgbClr val="FF0000"/>
                </a:solidFill>
                <a:latin typeface="+mj-lt"/>
              </a:rPr>
              <a:t>ngh</a:t>
            </a:r>
          </a:p>
        </p:txBody>
      </p:sp>
      <p:sp>
        <p:nvSpPr>
          <p:cNvPr id="7186" name="TextBox 19"/>
          <p:cNvSpPr txBox="1"/>
          <p:nvPr/>
        </p:nvSpPr>
        <p:spPr>
          <a:xfrm>
            <a:off x="7602596" y="3726266"/>
            <a:ext cx="1314784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800" b="1" dirty="0">
                <a:solidFill>
                  <a:srgbClr val="FF0000"/>
                </a:solidFill>
                <a:latin typeface="+mj-lt"/>
              </a:rPr>
              <a:t>ngh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7180" grpId="0"/>
      <p:bldP spid="7181" grpId="0"/>
      <p:bldP spid="7182" grpId="0"/>
      <p:bldP spid="7183" grpId="0"/>
      <p:bldP spid="7184" grpId="0"/>
      <p:bldP spid="7185" grpId="0"/>
      <p:bldP spid="71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3420" y="-14709"/>
            <a:ext cx="1371600" cy="685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sz="3600" b="1" smtClean="0">
                <a:solidFill>
                  <a:srgbClr val="FFFFFF"/>
                </a:solidFill>
                <a:latin typeface="+mj-lt"/>
              </a:rPr>
              <a:t>Đọc</a:t>
            </a:r>
            <a:endParaRPr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6220" y="-14709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</a:p>
        </p:txBody>
      </p:sp>
      <p:pic>
        <p:nvPicPr>
          <p:cNvPr id="8206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16" y="685086"/>
            <a:ext cx="9137780" cy="2743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12"/>
          <p:cNvSpPr/>
          <p:nvPr/>
        </p:nvSpPr>
        <p:spPr>
          <a:xfrm>
            <a:off x="7108372" y="3516508"/>
            <a:ext cx="2009192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b="1">
                <a:solidFill>
                  <a:schemeClr val="tx1"/>
                </a:solidFill>
                <a:latin typeface="+mj-lt"/>
              </a:rPr>
              <a:t>n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ghỉ hè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49033" y="3516508"/>
            <a:ext cx="2197358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b="1">
                <a:solidFill>
                  <a:schemeClr val="tx1"/>
                </a:solidFill>
                <a:latin typeface="+mj-lt"/>
              </a:rPr>
              <a:t>c</a:t>
            </a:r>
            <a:r>
              <a:rPr lang="en-US" sz="4000" b="1" smtClean="0">
                <a:solidFill>
                  <a:schemeClr val="tx1"/>
                </a:solidFill>
                <a:latin typeface="+mj-lt"/>
              </a:rPr>
              <a:t>ủ nghệ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32096" y="3516508"/>
            <a:ext cx="2254956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b="1">
                <a:solidFill>
                  <a:schemeClr val="tx1"/>
                </a:solidFill>
                <a:latin typeface="+mj-lt"/>
              </a:rPr>
              <a:t>n</a:t>
            </a:r>
            <a:r>
              <a:rPr lang="en-US" sz="4000" b="1" smtClean="0">
                <a:solidFill>
                  <a:schemeClr val="tx1"/>
                </a:solidFill>
                <a:latin typeface="+mj-lt"/>
              </a:rPr>
              <a:t>gõ nhỏ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24882" y="3477419"/>
            <a:ext cx="2158482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lang="en-US" sz="4000" b="1" smtClean="0">
                <a:solidFill>
                  <a:schemeClr val="tx1"/>
                </a:solidFill>
                <a:latin typeface="+mj-lt"/>
              </a:rPr>
              <a:t>ngã ba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1020" y="3543210"/>
            <a:ext cx="809837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+mj-lt"/>
              </a:rPr>
              <a:t>n</a:t>
            </a:r>
            <a:r>
              <a:rPr sz="4000" b="1" smtClean="0">
                <a:solidFill>
                  <a:srgbClr val="FF0000"/>
                </a:solidFill>
                <a:latin typeface="+mj-lt"/>
              </a:rPr>
              <a:t>g</a:t>
            </a:r>
            <a:endParaRPr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4753" y="3581665"/>
            <a:ext cx="809837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+mj-lt"/>
              </a:rPr>
              <a:t>n</a:t>
            </a:r>
            <a:r>
              <a:rPr sz="4000" b="1" smtClean="0">
                <a:solidFill>
                  <a:srgbClr val="FF0000"/>
                </a:solidFill>
                <a:latin typeface="+mj-lt"/>
              </a:rPr>
              <a:t>g</a:t>
            </a:r>
            <a:endParaRPr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6400" y="3589548"/>
            <a:ext cx="1122423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b="1" smtClean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4000" b="1" smtClean="0">
                <a:solidFill>
                  <a:srgbClr val="FF0000"/>
                </a:solidFill>
                <a:latin typeface="+mj-lt"/>
              </a:rPr>
              <a:t>g</a:t>
            </a:r>
            <a:r>
              <a:rPr sz="4000" b="1" smtClean="0">
                <a:solidFill>
                  <a:srgbClr val="FF0000"/>
                </a:solidFill>
                <a:latin typeface="+mj-lt"/>
              </a:rPr>
              <a:t>h</a:t>
            </a:r>
            <a:endParaRPr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36364" y="3581665"/>
            <a:ext cx="1122423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b="1" smtClean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4000" b="1" smtClean="0">
                <a:solidFill>
                  <a:srgbClr val="FF0000"/>
                </a:solidFill>
                <a:latin typeface="+mj-lt"/>
              </a:rPr>
              <a:t>g</a:t>
            </a:r>
            <a:r>
              <a:rPr sz="4000" b="1" smtClean="0">
                <a:solidFill>
                  <a:srgbClr val="FF0000"/>
                </a:solidFill>
                <a:latin typeface="+mj-lt"/>
              </a:rPr>
              <a:t>h</a:t>
            </a:r>
            <a:endParaRPr sz="4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9" grpId="0" animBg="1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5"/>
          <p:cNvSpPr txBox="1"/>
          <p:nvPr/>
        </p:nvSpPr>
        <p:spPr>
          <a:xfrm>
            <a:off x="1796452" y="-152400"/>
            <a:ext cx="1057275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5400" b="1" dirty="0">
                <a:solidFill>
                  <a:srgbClr val="FF0000"/>
                </a:solidFill>
                <a:latin typeface="+mj-lt"/>
              </a:rPr>
              <a:t>ng</a:t>
            </a:r>
          </a:p>
        </p:txBody>
      </p:sp>
      <p:sp>
        <p:nvSpPr>
          <p:cNvPr id="7" name="Rectangle 6"/>
          <p:cNvSpPr/>
          <p:nvPr/>
        </p:nvSpPr>
        <p:spPr>
          <a:xfrm>
            <a:off x="991590" y="762000"/>
            <a:ext cx="1371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3190" y="762000"/>
            <a:ext cx="1295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</a:t>
            </a:r>
          </a:p>
        </p:txBody>
      </p:sp>
      <p:sp>
        <p:nvSpPr>
          <p:cNvPr id="9" name="Rectangle 8"/>
          <p:cNvSpPr/>
          <p:nvPr/>
        </p:nvSpPr>
        <p:spPr>
          <a:xfrm>
            <a:off x="991590" y="1676400"/>
            <a:ext cx="2667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</a:t>
            </a:r>
            <a:r>
              <a:rPr lang="en-US" sz="5400" b="1" noProof="0" dirty="0" err="1">
                <a:solidFill>
                  <a:schemeClr val="tx1"/>
                </a:solidFill>
                <a:latin typeface="+mj-lt"/>
              </a:rPr>
              <a:t>õ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6390" y="1676400"/>
            <a:ext cx="2895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ngh</a:t>
            </a:r>
            <a:r>
              <a:rPr lang="en-US" sz="5400" b="1" noProof="0" dirty="0" err="1">
                <a:solidFill>
                  <a:schemeClr val="tx1"/>
                </a:solidFill>
                <a:latin typeface="+mj-lt"/>
              </a:rPr>
              <a:t>é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6390" y="762000"/>
            <a:ext cx="1524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30390" y="762000"/>
            <a:ext cx="1371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1946" y="2905125"/>
            <a:ext cx="7772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ng</a:t>
            </a:r>
            <a:r>
              <a:rPr lang="en-US" sz="4000" b="1" noProof="0">
                <a:solidFill>
                  <a:srgbClr val="0070C0"/>
                </a:solidFill>
                <a:latin typeface="+mj-lt"/>
              </a:rPr>
              <a:t>ã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  ngủ ngụ  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nghe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nghé nghĩ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180" name="TextBox 13"/>
          <p:cNvSpPr txBox="1"/>
          <p:nvPr/>
        </p:nvSpPr>
        <p:spPr>
          <a:xfrm>
            <a:off x="6019800" y="-152400"/>
            <a:ext cx="1471613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5400" b="1" dirty="0">
                <a:solidFill>
                  <a:srgbClr val="FF0000"/>
                </a:solidFill>
                <a:latin typeface="+mj-lt"/>
              </a:rPr>
              <a:t>ngh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39466" y="4267200"/>
            <a:ext cx="2009192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b="1">
                <a:solidFill>
                  <a:srgbClr val="92D050"/>
                </a:solidFill>
                <a:latin typeface="+mj-lt"/>
              </a:rPr>
              <a:t>n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ghỉ hè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80127" y="4267200"/>
            <a:ext cx="2197358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b="1">
                <a:solidFill>
                  <a:srgbClr val="92D050"/>
                </a:solidFill>
                <a:latin typeface="+mj-lt"/>
              </a:rPr>
              <a:t>c</a:t>
            </a:r>
            <a:r>
              <a:rPr lang="en-US" sz="4000" b="1" smtClean="0">
                <a:solidFill>
                  <a:srgbClr val="92D050"/>
                </a:solidFill>
                <a:latin typeface="+mj-lt"/>
              </a:rPr>
              <a:t>ủ nghệ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63190" y="4267200"/>
            <a:ext cx="2254956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000" b="1">
                <a:solidFill>
                  <a:srgbClr val="92D050"/>
                </a:solidFill>
                <a:latin typeface="+mj-lt"/>
              </a:rPr>
              <a:t>n</a:t>
            </a:r>
            <a:r>
              <a:rPr lang="en-US" sz="4000" b="1" smtClean="0">
                <a:solidFill>
                  <a:srgbClr val="92D050"/>
                </a:solidFill>
                <a:latin typeface="+mj-lt"/>
              </a:rPr>
              <a:t>gõ nhỏ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9331" y="4267200"/>
            <a:ext cx="2158482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lang="en-US" sz="4000" b="1" smtClean="0">
                <a:solidFill>
                  <a:srgbClr val="92D050"/>
                </a:solidFill>
                <a:latin typeface="+mj-lt"/>
              </a:rPr>
              <a:t>ngã ba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30265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7180" grpId="0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/>
          <p:nvPr/>
        </p:nvSpPr>
        <p:spPr>
          <a:xfrm>
            <a:off x="914400" y="1752600"/>
            <a:ext cx="5562600" cy="4038600"/>
          </a:xfrm>
          <a:prstGeom prst="rect">
            <a:avLst/>
          </a:prstGeom>
          <a:solidFill>
            <a:srgbClr val="003399"/>
          </a:solidFill>
          <a:ln w="762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10243" name="Rectangle 5"/>
          <p:cNvSpPr/>
          <p:nvPr/>
        </p:nvSpPr>
        <p:spPr>
          <a:xfrm>
            <a:off x="7086600" y="1600200"/>
            <a:ext cx="12954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10244" name="Rectangle 6"/>
          <p:cNvSpPr/>
          <p:nvPr/>
        </p:nvSpPr>
        <p:spPr>
          <a:xfrm rot="-3389626">
            <a:off x="6438900" y="800100"/>
            <a:ext cx="12954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ViÕt b¶ng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566" y="304800"/>
            <a:ext cx="4110868" cy="510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1" y="533400"/>
            <a:ext cx="5029200" cy="4876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33400"/>
            <a:ext cx="4953000" cy="50292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Õt 1&amp;#x0D;&amp;#x0A;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 - &amp;quot;&amp;#x0D;&amp;#x0A;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 - &amp;quot;TiÕt 2&amp;#x0D;&amp;#x0A;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&amp;#x0D;&amp;#x0A;&amp;quot;&quot;/&gt;&lt;property id=&quot;20307&quot; value=&quot;297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98&quot;/&gt;&lt;/object&gt;&lt;object type=&quot;3&quot; unique_id=&quot;10018&quot;&gt;&lt;property id=&quot;20148&quot; value=&quot;5&quot;/&gt;&lt;property id=&quot;20300&quot; value=&quot;Slide 15&quot;/&gt;&lt;property id=&quot;20307&quot; value=&quot;29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</TotalTime>
  <Words>160</Words>
  <Application>Microsoft Office PowerPoint</Application>
  <PresentationFormat>On-screen Show (4:3)</PresentationFormat>
  <Paragraphs>67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Times New Roman</vt:lpstr>
      <vt:lpstr>Arial</vt:lpstr>
      <vt:lpstr>.VnAvant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123456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14 th¸ng 9 n¨m 2007 Häc vÇn Bµi 13:</dc:title>
  <dc:creator>yen&amp;van</dc:creator>
  <cp:lastModifiedBy>Microsoft account</cp:lastModifiedBy>
  <cp:revision>116</cp:revision>
  <dcterms:created xsi:type="dcterms:W3CDTF">2002-08-27T21:28:28Z</dcterms:created>
  <dcterms:modified xsi:type="dcterms:W3CDTF">2025-04-12T03:06:40Z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