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53" r:id="rId2"/>
    <p:sldId id="313" r:id="rId3"/>
    <p:sldId id="314" r:id="rId4"/>
    <p:sldId id="328" r:id="rId5"/>
    <p:sldId id="320" r:id="rId6"/>
    <p:sldId id="321" r:id="rId7"/>
    <p:sldId id="355" r:id="rId8"/>
    <p:sldId id="352" r:id="rId9"/>
    <p:sldId id="334" r:id="rId10"/>
    <p:sldId id="351" r:id="rId11"/>
    <p:sldId id="322" r:id="rId12"/>
    <p:sldId id="331" r:id="rId13"/>
    <p:sldId id="325" r:id="rId14"/>
    <p:sldId id="311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vant" panose="020B7200000000000000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C04E"/>
    <a:srgbClr val="64C34E"/>
    <a:srgbClr val="64C84E"/>
    <a:srgbClr val="64C24E"/>
    <a:srgbClr val="64BE4E"/>
    <a:srgbClr val="00BE00"/>
    <a:srgbClr val="00C300"/>
    <a:srgbClr val="64C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65" d="100"/>
          <a:sy n="65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277236-E20D-4CDE-B2C5-8E541189308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3930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26627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6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51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1543051"/>
            <a:ext cx="2819499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3038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2400301"/>
            <a:ext cx="651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 G g Gi gi</a:t>
            </a:r>
            <a:endParaRPr lang="vi-VN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09600"/>
            <a:ext cx="6934200" cy="4648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sz="6600" b="1" smtClean="0">
                <a:solidFill>
                  <a:srgbClr val="FF0000"/>
                </a:solidFill>
              </a:rPr>
              <a:t>Ti</a:t>
            </a:r>
            <a:r>
              <a:rPr lang="en-US" sz="6600" b="1" smtClean="0">
                <a:solidFill>
                  <a:srgbClr val="FF0000"/>
                </a:solidFill>
              </a:rPr>
              <a:t>ế</a:t>
            </a:r>
            <a:r>
              <a:rPr sz="6600" b="1" smtClean="0">
                <a:solidFill>
                  <a:srgbClr val="FF0000"/>
                </a:solidFill>
              </a:rPr>
              <a:t>t </a:t>
            </a:r>
            <a:r>
              <a:rPr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38984" y="1981200"/>
            <a:ext cx="4066032" cy="22128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8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sz="8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0" y="4572000"/>
            <a:ext cx="7792518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800" b="1" smtClean="0">
                <a:latin typeface="+mj-lt"/>
              </a:rPr>
              <a:t>Bà che gió cho ba chú gà</a:t>
            </a:r>
            <a:r>
              <a:rPr sz="4800" b="1" smtClean="0">
                <a:latin typeface="+mj-lt"/>
              </a:rPr>
              <a:t>.</a:t>
            </a:r>
            <a:endParaRPr sz="4800" b="1" dirty="0">
              <a:latin typeface="+mj-lt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76"/>
            <a:ext cx="9144000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17825" y="4572000"/>
            <a:ext cx="73977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4572000"/>
            <a:ext cx="561372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8156608" y="5001127"/>
            <a:ext cx="550310" cy="397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53340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9248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7"/>
          <p:cNvSpPr txBox="1"/>
          <p:nvPr/>
        </p:nvSpPr>
        <p:spPr>
          <a:xfrm>
            <a:off x="3352800" y="457200"/>
            <a:ext cx="2616422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800" b="1" smtClean="0">
                <a:latin typeface="+mj-lt"/>
              </a:rPr>
              <a:t>Vật nuôi</a:t>
            </a:r>
            <a:endParaRPr sz="48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544286"/>
            <a:ext cx="15240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Nói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533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+mj-lt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828800"/>
            <a:ext cx="8001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+mj-lt"/>
              </a:rPr>
              <a:t>Con hãy tìm những từ ngữ ngoài bài có chứa âm </a:t>
            </a:r>
            <a:r>
              <a:rPr lang="en-US" altLang="en-US" sz="3200" b="1" smtClean="0">
                <a:solidFill>
                  <a:srgbClr val="FF0000"/>
                </a:solidFill>
                <a:latin typeface="+mj-lt"/>
              </a:rPr>
              <a:t>g, gi</a:t>
            </a:r>
            <a:r>
              <a:rPr lang="en-US" altLang="en-US" sz="3200" b="1" smtClean="0">
                <a:latin typeface="+mj-lt"/>
              </a:rPr>
              <a:t>?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00400"/>
            <a:ext cx="7848600" cy="107721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+mj-lt"/>
              </a:rPr>
              <a:t>Nói câu với một trong những từ ngữ con vừa tìm được</a:t>
            </a:r>
            <a:r>
              <a:rPr lang="vi-VN" altLang="en-US" sz="3200" b="1" smtClean="0">
                <a:latin typeface="+mj-lt"/>
              </a:rPr>
              <a:t>?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6096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4709012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Hà</a:t>
            </a:r>
            <a:r>
              <a:rPr kumimoji="0" lang="en-US" sz="480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có giỏ trứng gà</a:t>
            </a:r>
            <a:r>
              <a:rPr kumimoji="0" lang="en-US" sz="48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4" r="99866">
                        <a14:backgroundMark x1="10977" y1="45822" x2="32262" y2="45822"/>
                        <a14:backgroundMark x1="13253" y1="40431" x2="31861" y2="40701"/>
                      </a14:backgroundRemoval>
                    </a14:imgEffect>
                  </a14:imgLayer>
                </a14:imgProps>
              </a:ext>
            </a:extLst>
          </a:blip>
          <a:srcRect t="32823" b="2087"/>
          <a:stretch/>
        </p:blipFill>
        <p:spPr>
          <a:xfrm>
            <a:off x="0" y="0"/>
            <a:ext cx="9144000" cy="4648200"/>
          </a:xfrm>
          <a:prstGeom prst="rect">
            <a:avLst/>
          </a:prstGeom>
          <a:solidFill>
            <a:srgbClr val="00BE00"/>
          </a:solidFill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609600" y="457200"/>
            <a:ext cx="25146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" y="4953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1587" y="4751079"/>
            <a:ext cx="1143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800" b="1" smtClean="0">
                <a:solidFill>
                  <a:srgbClr val="FF0000"/>
                </a:solidFill>
                <a:latin typeface="+mn-lt"/>
              </a:rPr>
              <a:t>gi</a:t>
            </a:r>
            <a:endParaRPr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4751080"/>
            <a:ext cx="8016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n-lt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-6751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 G g Gi gi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1" grpId="0"/>
      <p:bldP spid="1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52400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400" b="1" smtClean="0">
                <a:solidFill>
                  <a:srgbClr val="FFFFFF"/>
                </a:solidFill>
                <a:latin typeface="+mj-lt"/>
              </a:rPr>
              <a:t>Đọc</a:t>
            </a:r>
            <a:endParaRPr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52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09600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6764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5908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  <a:r>
              <a:rPr lang="en-US" sz="5400" b="1" noProof="0">
                <a:solidFill>
                  <a:schemeClr val="tx1"/>
                </a:solidFill>
                <a:latin typeface="+mj-lt"/>
              </a:rPr>
              <a:t>à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58458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b="1">
                <a:solidFill>
                  <a:srgbClr val="FF0000"/>
                </a:solidFill>
                <a:latin typeface="+mj-lt"/>
              </a:rPr>
              <a:t>g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lang="en-US" sz="5400" b="1" noProof="0" smtClean="0">
                <a:solidFill>
                  <a:schemeClr val="tx1"/>
                </a:solidFill>
                <a:latin typeface="+mj-lt"/>
              </a:rPr>
              <a:t>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1676400"/>
            <a:ext cx="1219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1143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9816" y="394996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gỗ    gụ   giá    giò   giỗ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33400"/>
            <a:ext cx="808038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913" y="4034879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5350" y="4041721"/>
            <a:ext cx="692150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100" y="4034879"/>
            <a:ext cx="693738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1665" y="4041721"/>
            <a:ext cx="692150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0900" y="4034879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5025" y="4038600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600" b="1" smtClean="0">
                <a:solidFill>
                  <a:srgbClr val="FFFFFF"/>
                </a:solidFill>
                <a:latin typeface="+mj-lt"/>
              </a:rPr>
              <a:t>Đọc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-32474"/>
            <a:ext cx="2514600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285" y="4623"/>
            <a:ext cx="2590800" cy="191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895600"/>
            <a:ext cx="2438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895600"/>
            <a:ext cx="2667000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Box 21"/>
          <p:cNvSpPr txBox="1"/>
          <p:nvPr/>
        </p:nvSpPr>
        <p:spPr>
          <a:xfrm>
            <a:off x="2362200" y="1847711"/>
            <a:ext cx="2172390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>
                <a:latin typeface="+mj-lt"/>
              </a:rPr>
              <a:t> </a:t>
            </a:r>
            <a:r>
              <a:rPr sz="4800" b="1" smtClean="0">
                <a:latin typeface="+mj-lt"/>
              </a:rPr>
              <a:t>g</a:t>
            </a:r>
            <a:r>
              <a:rPr lang="en-US" sz="4800" b="1">
                <a:latin typeface="+mj-lt"/>
              </a:rPr>
              <a:t>à</a:t>
            </a:r>
            <a:r>
              <a:rPr sz="4800" b="1" smtClean="0">
                <a:latin typeface="+mj-lt"/>
              </a:rPr>
              <a:t> g</a:t>
            </a:r>
            <a:r>
              <a:rPr lang="en-US" sz="4800" b="1">
                <a:latin typeface="+mj-lt"/>
              </a:rPr>
              <a:t>ô</a:t>
            </a:r>
            <a:r>
              <a:rPr sz="4800" b="1" smtClean="0">
                <a:latin typeface="+mj-lt"/>
              </a:rPr>
              <a:t> </a:t>
            </a:r>
            <a:endParaRPr sz="4800" dirty="0">
              <a:latin typeface="+mj-lt"/>
            </a:endParaRPr>
          </a:p>
        </p:txBody>
      </p:sp>
      <p:sp>
        <p:nvSpPr>
          <p:cNvPr id="13321" name="Rectangle 22"/>
          <p:cNvSpPr/>
          <p:nvPr/>
        </p:nvSpPr>
        <p:spPr>
          <a:xfrm>
            <a:off x="6553200" y="1923911"/>
            <a:ext cx="25908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800" b="1" smtClean="0">
                <a:latin typeface="+mj-lt"/>
              </a:rPr>
              <a:t>đồ gỗ</a:t>
            </a:r>
            <a:endParaRPr sz="4800" dirty="0">
              <a:latin typeface="+mj-lt"/>
            </a:endParaRPr>
          </a:p>
        </p:txBody>
      </p:sp>
      <p:sp>
        <p:nvSpPr>
          <p:cNvPr id="13322" name="Rectangle 23"/>
          <p:cNvSpPr/>
          <p:nvPr/>
        </p:nvSpPr>
        <p:spPr>
          <a:xfrm>
            <a:off x="2286000" y="4665524"/>
            <a:ext cx="2000869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+mj-lt"/>
              </a:rPr>
              <a:t>g</a:t>
            </a:r>
            <a:r>
              <a:rPr lang="en-US" sz="4800" b="1" smtClean="0">
                <a:latin typeface="+mj-lt"/>
              </a:rPr>
              <a:t>iá đỗ</a:t>
            </a:r>
            <a:endParaRPr sz="4800" dirty="0">
              <a:latin typeface="+mj-lt"/>
            </a:endParaRPr>
          </a:p>
        </p:txBody>
      </p:sp>
      <p:sp>
        <p:nvSpPr>
          <p:cNvPr id="13323" name="Rectangle 24"/>
          <p:cNvSpPr/>
          <p:nvPr/>
        </p:nvSpPr>
        <p:spPr>
          <a:xfrm>
            <a:off x="6324600" y="4741724"/>
            <a:ext cx="1967205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800" b="1" smtClean="0">
                <a:latin typeface="+mj-lt"/>
              </a:rPr>
              <a:t>cụ già</a:t>
            </a:r>
            <a:endParaRPr sz="48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4541" y="4741724"/>
            <a:ext cx="73289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60365" y="1923911"/>
            <a:ext cx="6168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9000" y="1846124"/>
            <a:ext cx="53022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4600" y="1846124"/>
            <a:ext cx="561372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7588" y="4665524"/>
            <a:ext cx="73289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5275" y="25400"/>
            <a:ext cx="1751197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smtClean="0">
                <a:solidFill>
                  <a:srgbClr val="FFFFFF"/>
                </a:solidFill>
                <a:latin typeface="+mj-lt"/>
              </a:rPr>
              <a:t>Đọc</a:t>
            </a:r>
            <a:endParaRPr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-23327" y="23845"/>
            <a:ext cx="686803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14340" name="TextBox 5"/>
          <p:cNvSpPr txBox="1"/>
          <p:nvPr/>
        </p:nvSpPr>
        <p:spPr>
          <a:xfrm>
            <a:off x="2208355" y="709645"/>
            <a:ext cx="67607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893094" y="1603802"/>
            <a:ext cx="154530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1603802"/>
            <a:ext cx="145945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893094" y="2518202"/>
            <a:ext cx="3004762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  <a:r>
              <a:rPr lang="en-US" sz="4800" b="1" noProof="0" dirty="0">
                <a:solidFill>
                  <a:schemeClr val="tx1"/>
                </a:solidFill>
                <a:latin typeface="+mj-lt"/>
              </a:rPr>
              <a:t>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1293" y="2518202"/>
            <a:ext cx="2661361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</a:t>
            </a:r>
            <a:r>
              <a:rPr lang="en-US" sz="4800" b="1" noProof="0">
                <a:solidFill>
                  <a:schemeClr val="tx1"/>
                </a:solidFill>
                <a:latin typeface="+mj-lt"/>
              </a:rPr>
              <a:t>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1294" y="1603802"/>
            <a:ext cx="137360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14900" y="1603802"/>
            <a:ext cx="128775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41988" y="4536232"/>
            <a:ext cx="918598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gà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gô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đồ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gỗ    giá đỗ    cụ già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48" name="TextBox 15"/>
          <p:cNvSpPr txBox="1"/>
          <p:nvPr/>
        </p:nvSpPr>
        <p:spPr>
          <a:xfrm>
            <a:off x="6406267" y="772805"/>
            <a:ext cx="82571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gi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275" y="3494912"/>
            <a:ext cx="847032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gỗ   gụ       gi</a:t>
            </a:r>
            <a:r>
              <a:rPr lang="en-US" sz="4800" b="1" noProof="0" smtClean="0">
                <a:solidFill>
                  <a:srgbClr val="0070C0"/>
                </a:solidFill>
                <a:latin typeface="+mj-lt"/>
              </a:rPr>
              <a:t>á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giò  giỗ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914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5"/>
          <p:cNvSpPr/>
          <p:nvPr/>
        </p:nvSpPr>
        <p:spPr>
          <a:xfrm>
            <a:off x="7086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5364" name="Rectangle 6"/>
          <p:cNvSpPr/>
          <p:nvPr/>
        </p:nvSpPr>
        <p:spPr>
          <a:xfrm rot="-3389626">
            <a:off x="6438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ViÕt b¶ng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57200"/>
            <a:ext cx="6502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1000"/>
            <a:ext cx="3810000" cy="52537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5772520" cy="434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148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Arial</vt:lpstr>
      <vt:lpstr>.VnAvant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Microsoft account</cp:lastModifiedBy>
  <cp:revision>126</cp:revision>
  <dcterms:created xsi:type="dcterms:W3CDTF">2002-08-27T21:28:28Z</dcterms:created>
  <dcterms:modified xsi:type="dcterms:W3CDTF">2025-04-12T03:05:39Z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