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93" r:id="rId3"/>
    <p:sldId id="282" r:id="rId4"/>
    <p:sldId id="274" r:id="rId5"/>
    <p:sldId id="291" r:id="rId6"/>
    <p:sldId id="292" r:id="rId7"/>
    <p:sldId id="279" r:id="rId8"/>
    <p:sldId id="294" r:id="rId9"/>
    <p:sldId id="300" r:id="rId10"/>
    <p:sldId id="298" r:id="rId11"/>
    <p:sldId id="297" r:id="rId12"/>
    <p:sldId id="277" r:id="rId13"/>
    <p:sldId id="295" r:id="rId14"/>
    <p:sldId id="296" r:id="rId15"/>
    <p:sldId id="280" r:id="rId16"/>
    <p:sldId id="289" r:id="rId17"/>
    <p:sldId id="301" r:id="rId18"/>
    <p:sldId id="270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65" d="100"/>
          <a:sy n="65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EB5D-9EC7-4DD8-98A3-4958C70DA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193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304800"/>
            <a:ext cx="37593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vi-VN" sz="405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24000"/>
            <a:ext cx="868680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 </a:t>
            </a:r>
          </a:p>
          <a:p>
            <a:pPr algn="ctr">
              <a:spcBef>
                <a:spcPts val="900"/>
              </a:spcBef>
            </a:pPr>
            <a:r>
              <a:rPr lang="en-US" sz="6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và kể chuyện</a:t>
            </a:r>
            <a:endParaRPr lang="vi-VN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1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153400" y="60960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270" t="12469" r="49254" b="32540"/>
          <a:stretch/>
        </p:blipFill>
        <p:spPr>
          <a:xfrm>
            <a:off x="1002852" y="381000"/>
            <a:ext cx="7124700" cy="5387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57200" y="2133600"/>
            <a:ext cx="6317755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400" dirty="0">
                <a:latin typeface="HP001 4 hàng" panose="020B0603050302020204" pitchFamily="34" charset="0"/>
              </a:rPr>
              <a:t> </a:t>
            </a:r>
            <a:r>
              <a:rPr lang="en-US" sz="23900" dirty="0" err="1">
                <a:latin typeface="HP001 4 hàng" panose="020B0603050302020204" pitchFamily="34" charset="0"/>
              </a:rPr>
              <a:t>Άı</a:t>
            </a:r>
            <a:endParaRPr lang="en-US" sz="239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VIẾT &quot;CÁ KHO KHẾ&quot; TIẾNG VIỆT 1 | SÁCH KẾT NỐI TRI THỨC VỚI CUỘC  SỐNG | VŨ THANH TÂM - GV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12290"/>
            <a:ext cx="9141542" cy="68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4384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vở</a:t>
            </a:r>
            <a:endParaRPr lang="en-US" sz="7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6" y="457200"/>
            <a:ext cx="9148916" cy="54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2" t="3354" r="52273"/>
          <a:stretch/>
        </p:blipFill>
        <p:spPr>
          <a:xfrm>
            <a:off x="2286000" y="574742"/>
            <a:ext cx="4572000" cy="57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TV1-T1\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3" r="50000" b="43637"/>
          <a:stretch/>
        </p:blipFill>
        <p:spPr bwMode="auto">
          <a:xfrm>
            <a:off x="1047347" y="789708"/>
            <a:ext cx="3239305" cy="2514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ẢNH TV1-T1\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89" b="43688"/>
          <a:stretch/>
        </p:blipFill>
        <p:spPr bwMode="auto">
          <a:xfrm>
            <a:off x="4692828" y="789708"/>
            <a:ext cx="3436510" cy="2514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ẢNH TV1-T1\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3" r="50000" b="12273"/>
          <a:stretch/>
        </p:blipFill>
        <p:spPr bwMode="auto">
          <a:xfrm>
            <a:off x="1047346" y="3865676"/>
            <a:ext cx="3239305" cy="2350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ẢNH TV1-T1\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908" b="12790"/>
          <a:stretch/>
        </p:blipFill>
        <p:spPr bwMode="auto">
          <a:xfrm>
            <a:off x="4727680" y="3856151"/>
            <a:ext cx="3401658" cy="23344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3080" y="13385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thông minh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quạ thông minh Bài 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36" end="26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TV1-T1\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3" r="50000" b="43637"/>
          <a:stretch/>
        </p:blipFill>
        <p:spPr bwMode="auto">
          <a:xfrm>
            <a:off x="132440" y="637308"/>
            <a:ext cx="3810000" cy="212795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ẢNH TV1-T1\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89" b="43688"/>
          <a:stretch/>
        </p:blipFill>
        <p:spPr bwMode="auto">
          <a:xfrm>
            <a:off x="4865650" y="637308"/>
            <a:ext cx="4125949" cy="212795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ẢNH TV1-T1\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3" r="50000" b="12273"/>
          <a:stretch/>
        </p:blipFill>
        <p:spPr bwMode="auto">
          <a:xfrm>
            <a:off x="132440" y="3719368"/>
            <a:ext cx="3810000" cy="23506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ẢNH TV1-T1\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908" b="12790"/>
          <a:stretch/>
        </p:blipFill>
        <p:spPr bwMode="auto">
          <a:xfrm>
            <a:off x="4865650" y="3719368"/>
            <a:ext cx="4049750" cy="23344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127" y="2793686"/>
            <a:ext cx="347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nhìn thấy gì dưới gốc cây?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8527" y="2765261"/>
            <a:ext cx="4500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có uống được nước trong bình không? Vì sao?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497" y="6222537"/>
            <a:ext cx="402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đã nghĩ ra điều gì?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9063" y="6037872"/>
            <a:ext cx="475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cùng, quạ có uống được nước trong bình không? Vì sao?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525" y="-23709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 thông minh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91729"/>
            <a:ext cx="374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MỤC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DẠY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331" y="874931"/>
            <a:ext cx="8769337" cy="58477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200" b="1" dirty="0"/>
              <a:t>1. HS thực hiện được</a:t>
            </a:r>
          </a:p>
          <a:p>
            <a:r>
              <a:rPr lang="vi-VN" sz="2200" dirty="0"/>
              <a:t>- Nắm vững cách đọc các âm u, ư, ch, kh; cách đọc các tiếng, từ ngữ, câu có các âm u, ư, ch, kh hiểu và trả lời được các câu hỏi có liên quan đến nội dung đã đọc.</a:t>
            </a:r>
          </a:p>
          <a:p>
            <a:r>
              <a:rPr lang="vi-VN" sz="2200" b="1" dirty="0"/>
              <a:t>2. Học sinh vận dụng được</a:t>
            </a:r>
            <a:r>
              <a:rPr lang="vi-VN" sz="2200" dirty="0"/>
              <a:t>: </a:t>
            </a:r>
          </a:p>
          <a:p>
            <a:r>
              <a:rPr lang="vi-VN" sz="2200" dirty="0"/>
              <a:t>- Phát âm đúng các âm u, ư, ch, kh. Đọc đúng các tiếng, từ ngữ, câu có các âm u, ư, ch, kh </a:t>
            </a:r>
          </a:p>
          <a:p>
            <a:r>
              <a:rPr lang="vi-VN" sz="2200" dirty="0"/>
              <a:t>- Viết đúng các chữ u, ư, ch, kh viết đúng các tiếng từ ngữ có chữ u, ư, ch, kh </a:t>
            </a:r>
          </a:p>
          <a:p>
            <a:r>
              <a:rPr lang="vi-VN" sz="2200" dirty="0"/>
              <a:t>- Phát triển vốn từ dựa trên những từ ngữ chứa các âm u, ư, ch, kh có trong bài học.</a:t>
            </a:r>
          </a:p>
          <a:p>
            <a:r>
              <a:rPr lang="vi-VN" sz="2200" dirty="0"/>
              <a:t>- Trả lời câu hỏi về những gì đã nghe và kể lại câu chuyện.</a:t>
            </a:r>
          </a:p>
          <a:p>
            <a:r>
              <a:rPr lang="vi-VN" sz="2200" b="1" dirty="0"/>
              <a:t>3. Học sinh có cơ hội hình thành, phát triển:  </a:t>
            </a:r>
          </a:p>
          <a:p>
            <a:r>
              <a:rPr lang="vi-VN" sz="2200" dirty="0"/>
              <a:t>- Phát triển kỹ năng viết thông qua viết từ ngữ chứa một số âm, chữ đã học.</a:t>
            </a:r>
          </a:p>
          <a:p>
            <a:r>
              <a:rPr lang="vi-VN" sz="2200" dirty="0"/>
              <a:t>- Phát triển kỹ năng nghe và nói thông qua hoạt động nghe kể câu chuyện </a:t>
            </a:r>
            <a:r>
              <a:rPr lang="en-US" sz="2200" dirty="0" smtClean="0"/>
              <a:t>“</a:t>
            </a:r>
            <a:r>
              <a:rPr lang="vi-VN" sz="2200" dirty="0" smtClean="0"/>
              <a:t>Con </a:t>
            </a:r>
            <a:r>
              <a:rPr lang="vi-VN" sz="2200" dirty="0"/>
              <a:t>quạ thông </a:t>
            </a:r>
            <a:r>
              <a:rPr lang="vi-VN" sz="2200" dirty="0" smtClean="0"/>
              <a:t>minh</a:t>
            </a:r>
            <a:r>
              <a:rPr lang="en-US" sz="2200" dirty="0" smtClean="0"/>
              <a:t>”</a:t>
            </a:r>
            <a:r>
              <a:rPr lang="vi-VN" sz="2200" dirty="0" smtClean="0"/>
              <a:t>.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6525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601569"/>
              </p:ext>
            </p:extLst>
          </p:nvPr>
        </p:nvGraphicFramePr>
        <p:xfrm>
          <a:off x="838200" y="381000"/>
          <a:ext cx="7696200" cy="4962526"/>
        </p:xfrm>
        <a:graphic>
          <a:graphicData uri="http://schemas.openxmlformats.org/drawingml/2006/table">
            <a:tbl>
              <a:tblPr/>
              <a:tblGrid>
                <a:gridCol w="1282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2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2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2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2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82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ư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0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</a:t>
                      </a: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30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2314574" y="1262063"/>
            <a:ext cx="972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2209800" y="2100263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3619500" y="21002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hê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2247900" y="2938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</a:p>
        </p:txBody>
      </p:sp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3505200" y="2938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4724400" y="2938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6019800" y="2938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1943100" y="3776663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3390900" y="3776663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4305300" y="3797445"/>
            <a:ext cx="175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</a:t>
            </a:r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5905500" y="3776663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2314574" y="46148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05" name="Text Box 85"/>
          <p:cNvSpPr txBox="1">
            <a:spLocks noChangeArrowheads="1"/>
          </p:cNvSpPr>
          <p:nvPr/>
        </p:nvSpPr>
        <p:spPr bwMode="auto">
          <a:xfrm>
            <a:off x="7315200" y="2938463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5206" name="Text Box 86"/>
          <p:cNvSpPr txBox="1">
            <a:spLocks noChangeArrowheads="1"/>
          </p:cNvSpPr>
          <p:nvPr/>
        </p:nvSpPr>
        <p:spPr bwMode="auto">
          <a:xfrm>
            <a:off x="3390900" y="46148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auto">
          <a:xfrm>
            <a:off x="4876800" y="46148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11" name="Text Box 91"/>
          <p:cNvSpPr txBox="1">
            <a:spLocks noChangeArrowheads="1"/>
          </p:cNvSpPr>
          <p:nvPr/>
        </p:nvSpPr>
        <p:spPr bwMode="auto">
          <a:xfrm>
            <a:off x="6934200" y="3776663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4829175" y="2107479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6" name="Text Box 62"/>
          <p:cNvSpPr txBox="1">
            <a:spLocks noChangeArrowheads="1"/>
          </p:cNvSpPr>
          <p:nvPr/>
        </p:nvSpPr>
        <p:spPr bwMode="auto">
          <a:xfrm>
            <a:off x="5943600" y="2101065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62"/>
          <p:cNvSpPr txBox="1">
            <a:spLocks noChangeArrowheads="1"/>
          </p:cNvSpPr>
          <p:nvPr/>
        </p:nvSpPr>
        <p:spPr bwMode="auto">
          <a:xfrm>
            <a:off x="7239000" y="2107479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6057900" y="46148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87"/>
          <p:cNvSpPr txBox="1">
            <a:spLocks noChangeArrowheads="1"/>
          </p:cNvSpPr>
          <p:nvPr/>
        </p:nvSpPr>
        <p:spPr bwMode="auto">
          <a:xfrm>
            <a:off x="7353300" y="4614863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khư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3676650" y="1301495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5017294" y="1301495"/>
            <a:ext cx="8501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</p:spTree>
    <p:extLst>
      <p:ext uri="{BB962C8B-B14F-4D97-AF65-F5344CB8AC3E}">
        <p14:creationId xmlns:p14="http://schemas.microsoft.com/office/powerpoint/2010/main" val="3973391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0" grpId="0"/>
      <p:bldP spid="5181" grpId="0"/>
      <p:bldP spid="5182" grpId="0"/>
      <p:bldP spid="5183" grpId="0"/>
      <p:bldP spid="5184" grpId="0"/>
      <p:bldP spid="5185" grpId="0"/>
      <p:bldP spid="5186" grpId="0"/>
      <p:bldP spid="5187" grpId="0"/>
      <p:bldP spid="5188" grpId="0"/>
      <p:bldP spid="5189" grpId="0"/>
      <p:bldP spid="5190" grpId="0"/>
      <p:bldP spid="5191" grpId="0"/>
      <p:bldP spid="5205" grpId="0"/>
      <p:bldP spid="5206" grpId="0"/>
      <p:bldP spid="5207" grpId="0"/>
      <p:bldP spid="5211" grpId="0"/>
      <p:bldP spid="35" grpId="0"/>
      <p:bldP spid="36" grpId="0"/>
      <p:bldP spid="37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ẢNH TV1-T1\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2" b="133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474053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cho bé cá cờ.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34290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 Kha cho Hà đi chợ. 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38400" y="4259997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76800" y="4239668"/>
            <a:ext cx="381000" cy="78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flipH="1">
            <a:off x="6172200" y="1924051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7467600" y="3844498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19250" y="2305050"/>
            <a:ext cx="438150" cy="23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48747" y="4247470"/>
            <a:ext cx="457200" cy="7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2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349778"/>
              </p:ext>
            </p:extLst>
          </p:nvPr>
        </p:nvGraphicFramePr>
        <p:xfrm>
          <a:off x="342880" y="420003"/>
          <a:ext cx="5124462" cy="4206240"/>
        </p:xfrm>
        <a:graphic>
          <a:graphicData uri="http://schemas.openxmlformats.org/drawingml/2006/table">
            <a:tbl>
              <a:tblPr/>
              <a:tblGrid>
                <a:gridCol w="854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40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4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40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40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40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8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ư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­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</a:t>
                      </a: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kh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1171559" y="1216097"/>
            <a:ext cx="3676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ke  kê    ki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1290621" y="1882621"/>
            <a:ext cx="790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2124059" y="1871020"/>
            <a:ext cx="904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hê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1304908" y="2591412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</a:p>
        </p:txBody>
      </p:sp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1897837" y="260723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2852740" y="2616540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3550456" y="2580412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776269" y="3286330"/>
            <a:ext cx="160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824034" y="3295634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2319334" y="3285613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</a:t>
            </a:r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3643300" y="3308239"/>
            <a:ext cx="160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1188244" y="4018540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05" name="Text Box 85"/>
          <p:cNvSpPr txBox="1">
            <a:spLocks noChangeArrowheads="1"/>
          </p:cNvSpPr>
          <p:nvPr/>
        </p:nvSpPr>
        <p:spPr bwMode="auto">
          <a:xfrm>
            <a:off x="4443400" y="260168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5206" name="Text Box 86"/>
          <p:cNvSpPr txBox="1">
            <a:spLocks noChangeArrowheads="1"/>
          </p:cNvSpPr>
          <p:nvPr/>
        </p:nvSpPr>
        <p:spPr bwMode="auto">
          <a:xfrm>
            <a:off x="1826437" y="4015645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auto">
          <a:xfrm>
            <a:off x="2976597" y="4030195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11" name="Text Box 91"/>
          <p:cNvSpPr txBox="1">
            <a:spLocks noChangeArrowheads="1"/>
          </p:cNvSpPr>
          <p:nvPr/>
        </p:nvSpPr>
        <p:spPr bwMode="auto">
          <a:xfrm>
            <a:off x="4048125" y="3308239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</a:p>
        </p:txBody>
      </p:sp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2912252" y="1892827"/>
            <a:ext cx="785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6" name="Text Box 62"/>
          <p:cNvSpPr txBox="1">
            <a:spLocks noChangeArrowheads="1"/>
          </p:cNvSpPr>
          <p:nvPr/>
        </p:nvSpPr>
        <p:spPr bwMode="auto">
          <a:xfrm>
            <a:off x="3707591" y="1874578"/>
            <a:ext cx="8548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62"/>
          <p:cNvSpPr txBox="1">
            <a:spLocks noChangeArrowheads="1"/>
          </p:cNvSpPr>
          <p:nvPr/>
        </p:nvSpPr>
        <p:spPr bwMode="auto">
          <a:xfrm>
            <a:off x="4591036" y="1874578"/>
            <a:ext cx="919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3755275" y="4031184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87"/>
          <p:cNvSpPr txBox="1">
            <a:spLocks noChangeArrowheads="1"/>
          </p:cNvSpPr>
          <p:nvPr/>
        </p:nvSpPr>
        <p:spPr bwMode="auto">
          <a:xfrm>
            <a:off x="4572000" y="4038154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khư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5797" y="5077137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20552" y="5920131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Dì Kha cho Hà đi chợ.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004" y="169755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 hề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6004" y="854548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khô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6004" y="1539341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hồ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049" y="2224134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 cá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6004" y="2908927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dữ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6004" y="3593719"/>
            <a:ext cx="235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ô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6004" y="4278510"/>
            <a:ext cx="193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hẹ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4096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Bào Ngư - Rửa mặt như mè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153400" y="60960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270" t="12469" r="49254" b="32540"/>
          <a:stretch/>
        </p:blipFill>
        <p:spPr>
          <a:xfrm>
            <a:off x="1002852" y="457200"/>
            <a:ext cx="7150548" cy="53109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3163937"/>
            <a:ext cx="5822428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3900" dirty="0">
                <a:latin typeface="HP001 4 hàng" panose="020B0603050302020204" pitchFamily="34" charset="0"/>
              </a:rPr>
              <a:t>δ</a:t>
            </a:r>
            <a:r>
              <a:rPr lang="en-US" sz="23900" dirty="0">
                <a:latin typeface="HP001 4 hàng" panose="020B0603050302020204" pitchFamily="34" charset="0"/>
              </a:rPr>
              <a:t>o </a:t>
            </a:r>
            <a:endParaRPr lang="en-US" sz="166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bf2bd6f38de1afdc428c565c1b7c4a48973f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440</Words>
  <Application>Microsoft Office PowerPoint</Application>
  <PresentationFormat>On-screen Show (4:3)</PresentationFormat>
  <Paragraphs>102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.VnAvant</vt:lpstr>
      <vt:lpstr>Arial</vt:lpstr>
      <vt:lpstr>Ariston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Microsoft account</cp:lastModifiedBy>
  <cp:revision>87</cp:revision>
  <dcterms:created xsi:type="dcterms:W3CDTF">2020-08-10T13:41:50Z</dcterms:created>
  <dcterms:modified xsi:type="dcterms:W3CDTF">2024-10-02T05:46:21Z</dcterms:modified>
</cp:coreProperties>
</file>