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18"/>
  </p:notesMasterIdLst>
  <p:sldIdLst>
    <p:sldId id="285" r:id="rId4"/>
    <p:sldId id="288" r:id="rId5"/>
    <p:sldId id="274" r:id="rId6"/>
    <p:sldId id="289" r:id="rId7"/>
    <p:sldId id="287" r:id="rId8"/>
    <p:sldId id="257" r:id="rId9"/>
    <p:sldId id="283" r:id="rId10"/>
    <p:sldId id="273" r:id="rId11"/>
    <p:sldId id="286" r:id="rId12"/>
    <p:sldId id="282" r:id="rId13"/>
    <p:sldId id="284" r:id="rId14"/>
    <p:sldId id="264" r:id="rId15"/>
    <p:sldId id="266" r:id="rId16"/>
    <p:sldId id="278"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24B5"/>
    <a:srgbClr val="00DA63"/>
    <a:srgbClr val="F6BB00"/>
    <a:srgbClr val="A9DA74"/>
    <a:srgbClr val="EBF6F9"/>
    <a:srgbClr val="FBD6B7"/>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9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282">
              <a:buClrTx/>
              <a:buFontTx/>
              <a:buNone/>
              <a:defRPr/>
            </a:pPr>
            <a:fld id="{DFD2DD08-BFD2-4617-92AF-E1951D5E3113}" type="slidenum">
              <a:rPr lang="zh-CN" altLang="en-US" kern="1200" smtClean="0">
                <a:solidFill>
                  <a:prstClr val="black"/>
                </a:solidFill>
                <a:latin typeface="Calibri"/>
                <a:ea typeface="宋体" panose="02010600030101010101" pitchFamily="2" charset="-122"/>
              </a:rPr>
              <a:pPr defTabSz="914282">
                <a:buClrTx/>
                <a:buFontTx/>
                <a:buNone/>
                <a:defRPr/>
              </a:pPr>
              <a:t>1</a:t>
            </a:fld>
            <a:endParaRPr lang="zh-CN" altLang="en-US"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1644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851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viết</a:t>
            </a:r>
            <a:r>
              <a:rPr lang="en-US" baseline="0" smtClean="0"/>
              <a:t> vở Tập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0538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mn-lt"/>
                <a:ea typeface="+mn-ea"/>
                <a:cs typeface="+mn-cs"/>
              </a:rPr>
              <a:t>GV chiếu cho HS xem cách trình bày trước, sau đó nhấn tắt màn hình rồi đọc cho hs viết.</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87601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a:t>
            </a:r>
            <a:r>
              <a:rPr lang="en-US" baseline="0" smtClean="0"/>
              <a:t>hát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6745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08599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52320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6375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6694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6795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7444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884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6664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56869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779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1610077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012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143866"/>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3468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499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4767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561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61071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5553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5400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72960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11365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9444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16728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spTree>
    <p:extLst>
      <p:ext uri="{BB962C8B-B14F-4D97-AF65-F5344CB8AC3E}">
        <p14:creationId xmlns:p14="http://schemas.microsoft.com/office/powerpoint/2010/main" val="19021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20679754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buClr>
                <a:srgbClr val="000000"/>
              </a:buClr>
              <a:buFont typeface="Arial"/>
              <a:buNone/>
            </a:pPr>
            <a:endParaRPr 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buClr>
                <a:srgbClr val="000000"/>
              </a:buClr>
              <a:buFont typeface="Arial"/>
              <a:buNone/>
            </a:pPr>
            <a:endParaRPr 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buClr>
                <a:srgbClr val="000000"/>
              </a:buClr>
              <a:buFont typeface="Arial"/>
              <a:buNone/>
            </a:pPr>
            <a:fld id="{00000000-1234-1234-1234-123412341234}" type="slidenum">
              <a:rPr lang="en-US" kern="0" smtClean="0">
                <a:solidFill>
                  <a:prstClr val="black">
                    <a:tint val="75000"/>
                  </a:prstClr>
                </a:solidFill>
                <a:latin typeface="Arial"/>
                <a:cs typeface="Arial"/>
                <a:sym typeface="Arial"/>
              </a:rPr>
              <a:pPr defTabSz="914400">
                <a:buClr>
                  <a:srgbClr val="000000"/>
                </a:buClr>
                <a:buFont typeface="Arial"/>
                <a:buNone/>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3869380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ideo" Target="file:///C:\Users\Admin\Videos\%5bNh&#7843;y%20c&#249;ng%20BiBi%5d%20Em%20y&#234;u%20tr&#432;&#7901;ng%20em.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960" y="76566"/>
            <a:ext cx="8702088"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22622" y="2837175"/>
            <a:ext cx="9121379" cy="230632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8" y="-218793"/>
            <a:ext cx="2466809"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7" y="2531382"/>
            <a:ext cx="645368" cy="123892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8" y="26526"/>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6" y="544242"/>
            <a:ext cx="824853" cy="1439273"/>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6419940" y="373684"/>
            <a:ext cx="511042" cy="848366"/>
          </a:xfrm>
          <a:prstGeom prst="rect">
            <a:avLst/>
          </a:prstGeom>
        </p:spPr>
      </p:pic>
      <p:pic>
        <p:nvPicPr>
          <p:cNvPr id="21" name="Picture 20">
            <a:extLst>
              <a:ext uri="{FF2B5EF4-FFF2-40B4-BE49-F238E27FC236}">
                <a16:creationId xmlns="" xmlns:a16="http://schemas.microsoft.com/office/drawing/2014/main"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635" y="3233978"/>
            <a:ext cx="1807235" cy="1736853"/>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326346" y="1951271"/>
            <a:ext cx="1123694" cy="1420588"/>
          </a:xfrm>
          <a:prstGeom prst="rect">
            <a:avLst/>
          </a:prstGeom>
        </p:spPr>
      </p:pic>
      <p:sp>
        <p:nvSpPr>
          <p:cNvPr id="17" name="WordArt 6"/>
          <p:cNvSpPr>
            <a:spLocks noChangeArrowheads="1" noChangeShapeType="1" noTextEdit="1"/>
          </p:cNvSpPr>
          <p:nvPr/>
        </p:nvSpPr>
        <p:spPr bwMode="auto">
          <a:xfrm>
            <a:off x="2053465" y="1806234"/>
            <a:ext cx="5899355" cy="1521838"/>
          </a:xfrm>
          <a:prstGeom prst="rect">
            <a:avLst/>
          </a:prstGeom>
        </p:spPr>
        <p:txBody>
          <a:bodyPr spcFirstLastPara="1" wrap="none" lIns="61604" tIns="30841" rIns="61604" bIns="30841" numCol="1" fromWordArt="1">
            <a:prstTxWarp prst="textArchUp">
              <a:avLst>
                <a:gd name="adj" fmla="val 11020719"/>
              </a:avLst>
            </a:prstTxWarp>
          </a:bodyPr>
          <a:lstStyle/>
          <a:p>
            <a:pPr algn="ctr" defTabSz="820778">
              <a:lnSpc>
                <a:spcPct val="150000"/>
              </a:lnSpc>
              <a:buFont typeface="Arial"/>
              <a:buNone/>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CHÀO MỪNG CÁC CON </a:t>
            </a:r>
          </a:p>
          <a:p>
            <a:pPr algn="ctr" defTabSz="820778">
              <a:lnSpc>
                <a:spcPct val="150000"/>
              </a:lnSpc>
              <a:buFont typeface="Arial"/>
              <a:buNone/>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ĐẾN VỚI TIẾT HỌC</a:t>
            </a:r>
          </a:p>
        </p:txBody>
      </p:sp>
      <p:sp>
        <p:nvSpPr>
          <p:cNvPr id="18" name="圆角矩形 1"/>
          <p:cNvSpPr/>
          <p:nvPr/>
        </p:nvSpPr>
        <p:spPr>
          <a:xfrm>
            <a:off x="1683707" y="3296183"/>
            <a:ext cx="6638870"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514">
              <a:buFont typeface="Arial"/>
              <a:buNone/>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6798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1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632" y="209551"/>
            <a:ext cx="2395768" cy="609600"/>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7.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Nghe</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viết</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5" name="Picture 2" descr="Sách điện tử"/>
          <p:cNvPicPr>
            <a:picLocks noChangeAspect="1" noChangeArrowheads="1"/>
          </p:cNvPicPr>
          <p:nvPr/>
        </p:nvPicPr>
        <p:blipFill>
          <a:blip r:embed="rId2">
            <a:extLst>
              <a:ext uri="{28A0092B-C50C-407E-A947-70E740481C1C}">
                <a14:useLocalDpi xmlns:a14="http://schemas.microsoft.com/office/drawing/2010/main" val="0"/>
              </a:ext>
            </a:extLst>
          </a:blip>
          <a:srcRect l="15439" t="13000" r="11578" b="55499"/>
          <a:stretch>
            <a:fillRect/>
          </a:stretch>
        </p:blipFill>
        <p:spPr bwMode="auto">
          <a:xfrm>
            <a:off x="866401" y="895350"/>
            <a:ext cx="7239000" cy="339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4283692"/>
            <a:ext cx="6918037" cy="523208"/>
          </a:xfrm>
          <a:prstGeom prst="rect">
            <a:avLst/>
          </a:prstGeom>
          <a:solidFill>
            <a:schemeClr val="bg1"/>
          </a:solidFill>
        </p:spPr>
        <p:txBody>
          <a:bodyPr wrap="square" lIns="91428" tIns="45714" rIns="91428" bIns="45714" rtlCol="0">
            <a:spAutoFit/>
          </a:bodyPr>
          <a:lstStyle/>
          <a:p>
            <a:pPr algn="ctr"/>
            <a:r>
              <a:rPr lang="en-US" sz="2800" b="1" dirty="0" err="1">
                <a:solidFill>
                  <a:prstClr val="black"/>
                </a:solidFill>
                <a:latin typeface="Arial-Rounded" pitchFamily="34" charset="0"/>
                <a:ea typeface="Arial-Rounded" pitchFamily="34" charset="0"/>
                <a:cs typeface="Arial-Rounded" pitchFamily="34" charset="0"/>
              </a:rPr>
              <a:t>Em</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hãy</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tìm</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từ</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dễ</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viết</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lẫn</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trong</a:t>
            </a:r>
            <a:r>
              <a:rPr lang="en-US" sz="2800" b="1" dirty="0">
                <a:solidFill>
                  <a:prstClr val="black"/>
                </a:solidFill>
                <a:latin typeface="Arial-Rounded" pitchFamily="34" charset="0"/>
                <a:ea typeface="Arial-Rounded" pitchFamily="34" charset="0"/>
                <a:cs typeface="Arial-Rounded" pitchFamily="34" charset="0"/>
              </a:rPr>
              <a:t> </a:t>
            </a:r>
            <a:r>
              <a:rPr lang="en-US" sz="2800" b="1" dirty="0" err="1">
                <a:solidFill>
                  <a:prstClr val="black"/>
                </a:solidFill>
                <a:latin typeface="Arial-Rounded" pitchFamily="34" charset="0"/>
                <a:ea typeface="Arial-Rounded" pitchFamily="34" charset="0"/>
                <a:cs typeface="Arial-Rounded" pitchFamily="34" charset="0"/>
              </a:rPr>
              <a:t>bài</a:t>
            </a:r>
            <a:r>
              <a:rPr lang="en-US" sz="2800" b="1" dirty="0">
                <a:solidFill>
                  <a:prstClr val="black"/>
                </a:solidFill>
                <a:latin typeface="Arial-Rounded" pitchFamily="34" charset="0"/>
                <a:ea typeface="Arial-Rounded" pitchFamily="34" charset="0"/>
                <a:cs typeface="Arial-Rounded" pitchFamily="34" charset="0"/>
              </a:rPr>
              <a:t>.</a:t>
            </a:r>
          </a:p>
        </p:txBody>
      </p:sp>
      <p:cxnSp>
        <p:nvCxnSpPr>
          <p:cNvPr id="7" name="Straight Connector 6"/>
          <p:cNvCxnSpPr/>
          <p:nvPr/>
        </p:nvCxnSpPr>
        <p:spPr>
          <a:xfrm flipV="1">
            <a:off x="2578642" y="1581150"/>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657600" y="1603759"/>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62600" y="1584813"/>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96000" y="1586069"/>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562600" y="1885950"/>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553200" y="1893277"/>
            <a:ext cx="314876" cy="73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solidFill>
                  <a:prstClr val="black"/>
                </a:solidFill>
                <a:latin typeface="Arial-Rounded" pitchFamily="34" charset="0"/>
                <a:ea typeface="Arial-Rounded" pitchFamily="34" charset="0"/>
                <a:cs typeface="Arial-Rounded" pitchFamily="34" charset="0"/>
              </a:rPr>
              <a:t>Những chữ nào viết hoa? Vì sao?</a:t>
            </a:r>
          </a:p>
        </p:txBody>
      </p:sp>
      <p:sp>
        <p:nvSpPr>
          <p:cNvPr id="14" name="TextBox 13"/>
          <p:cNvSpPr txBox="1"/>
          <p:nvPr/>
        </p:nvSpPr>
        <p:spPr>
          <a:xfrm>
            <a:off x="1153324" y="4346283"/>
            <a:ext cx="6918037" cy="523208"/>
          </a:xfrm>
          <a:prstGeom prst="rect">
            <a:avLst/>
          </a:prstGeom>
          <a:solidFill>
            <a:schemeClr val="bg1"/>
          </a:solidFill>
        </p:spPr>
        <p:txBody>
          <a:bodyPr wrap="square" lIns="91428" tIns="45714" rIns="91428" bIns="45714" rtlCol="0">
            <a:spAutoFit/>
          </a:bodyPr>
          <a:lstStyle/>
          <a:p>
            <a:pPr algn="ctr"/>
            <a:r>
              <a:rPr lang="en-US" sz="2800" b="1">
                <a:solidFill>
                  <a:prstClr val="black"/>
                </a:solidFill>
                <a:latin typeface="Arial-Rounded" pitchFamily="34" charset="0"/>
                <a:ea typeface="Arial-Rounded" pitchFamily="34" charset="0"/>
                <a:cs typeface="Arial-Rounded" pitchFamily="34" charset="0"/>
              </a:rPr>
              <a:t>Khi viết chữ đầu dòng, ta lưu ý gì</a:t>
            </a:r>
            <a:r>
              <a:rPr lang="en-US" sz="2800" b="1" smtClean="0">
                <a:solidFill>
                  <a:prstClr val="black"/>
                </a:solidFill>
                <a:latin typeface="Arial-Rounded" pitchFamily="34" charset="0"/>
                <a:ea typeface="Arial-Rounded" pitchFamily="34" charset="0"/>
                <a:cs typeface="Arial-Rounded" pitchFamily="34" charset="0"/>
              </a:rPr>
              <a:t>?     </a:t>
            </a:r>
            <a:endParaRPr lang="en-US" sz="2800" b="1">
              <a:solidFill>
                <a:prstClr val="black"/>
              </a:solidFill>
              <a:latin typeface="Arial-Rounded" pitchFamily="34" charset="0"/>
              <a:ea typeface="Arial-Rounded" pitchFamily="34" charset="0"/>
              <a:cs typeface="Arial-Rounded" pitchFamily="34" charset="0"/>
            </a:endParaRPr>
          </a:p>
        </p:txBody>
      </p:sp>
      <p:sp>
        <p:nvSpPr>
          <p:cNvPr id="15" name="Right Arrow 14"/>
          <p:cNvSpPr/>
          <p:nvPr/>
        </p:nvSpPr>
        <p:spPr>
          <a:xfrm>
            <a:off x="1600046" y="135674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46656" y="166127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09696" y="145612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7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0"/>
                                        <p:tgtEl>
                                          <p:spTgt spid="7"/>
                                        </p:tgtEl>
                                      </p:cBhvr>
                                    </p:animEffec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0"/>
                                        <p:tgtEl>
                                          <p:spTgt spid="8"/>
                                        </p:tgtEl>
                                      </p:cBhvr>
                                    </p:animEffec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0"/>
                                        <p:tgtEl>
                                          <p:spTgt spid="9"/>
                                        </p:tgtEl>
                                      </p:cBhvr>
                                    </p:animEffec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0"/>
                                        <p:tgtEl>
                                          <p:spTgt spid="10"/>
                                        </p:tgtEl>
                                      </p:cBhvr>
                                    </p:animEffect>
                                  </p:childTnLst>
                                </p:cTn>
                              </p:par>
                              <p:par>
                                <p:cTn id="54" presetID="10" presetClass="exit" presetSubtype="0" fill="hold"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500"/>
                                        <p:tgtEl>
                                          <p:spTgt spid="11"/>
                                        </p:tgtEl>
                                      </p:cBhvr>
                                    </p:animEffec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500"/>
                                        <p:tgtEl>
                                          <p:spTgt spid="12"/>
                                        </p:tgtEl>
                                      </p:cBhvr>
                                    </p:animEffect>
                                  </p:childTnLst>
                                </p:cTn>
                              </p:par>
                              <p:par>
                                <p:cTn id="78" presetID="10" presetClass="exit" presetSubtype="0" fill="hold" nodeType="withEffect">
                                  <p:stCondLst>
                                    <p:cond delay="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additive="base">
                                        <p:cTn id="96" dur="500" fill="hold"/>
                                        <p:tgtEl>
                                          <p:spTgt spid="13"/>
                                        </p:tgtEl>
                                        <p:attrNameLst>
                                          <p:attrName>ppt_x</p:attrName>
                                        </p:attrNameLst>
                                      </p:cBhvr>
                                      <p:tavLst>
                                        <p:tav tm="0">
                                          <p:val>
                                            <p:strVal val="#ppt_x"/>
                                          </p:val>
                                        </p:tav>
                                        <p:tav tm="100000">
                                          <p:val>
                                            <p:strVal val="#ppt_x"/>
                                          </p:val>
                                        </p:tav>
                                      </p:tavLst>
                                    </p:anim>
                                    <p:anim calcmode="lin" valueType="num">
                                      <p:cBhvr additive="base">
                                        <p:cTn id="9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1" nodeType="clickEffect">
                                  <p:stCondLst>
                                    <p:cond delay="0"/>
                                  </p:stCondLst>
                                  <p:childTnLst>
                                    <p:animEffect transition="out" filter="blinds(horizontal)">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ppt_x"/>
                                          </p:val>
                                        </p:tav>
                                        <p:tav tm="100000">
                                          <p:val>
                                            <p:strVal val="#ppt_x"/>
                                          </p:val>
                                        </p:tav>
                                      </p:tavLst>
                                    </p:anim>
                                    <p:anim calcmode="lin" valueType="num">
                                      <p:cBhvr additive="base">
                                        <p:cTn id="1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14"/>
                                        </p:tgtEl>
                                      </p:cBhvr>
                                    </p:animEffect>
                                    <p:set>
                                      <p:cBhvr>
                                        <p:cTn id="119" dur="1" fill="hold">
                                          <p:stCondLst>
                                            <p:cond delay="499"/>
                                          </p:stCondLst>
                                        </p:cTn>
                                        <p:tgtEl>
                                          <p:spTgt spid="14"/>
                                        </p:tgtEl>
                                        <p:attrNameLst>
                                          <p:attrName>style.visibility</p:attrName>
                                        </p:attrNameLst>
                                      </p:cBhvr>
                                      <p:to>
                                        <p:strVal val="hidden"/>
                                      </p:to>
                                    </p:set>
                                  </p:childTnLst>
                                </p:cTn>
                              </p:par>
                              <p:par>
                                <p:cTn id="120" presetID="10" presetClass="entr" presetSubtype="0" fill="hold" grpId="0" nodeType="with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fade">
                                      <p:cBhvr>
                                        <p:cTn id="122" dur="500"/>
                                        <p:tgtEl>
                                          <p:spTgt spid="16"/>
                                        </p:tgtEl>
                                      </p:cBhvr>
                                    </p:animEffect>
                                  </p:childTnLst>
                                </p:cTn>
                              </p:par>
                              <p:par>
                                <p:cTn id="123" presetID="6" presetClass="entr" presetSubtype="16" fill="hold" grpId="1"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circle(in)">
                                      <p:cBhvr>
                                        <p:cTn id="125" dur="2000"/>
                                        <p:tgtEl>
                                          <p:spTgt spid="1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500"/>
                                        <p:tgtEl>
                                          <p:spTgt spid="17"/>
                                        </p:tgtEl>
                                      </p:cBhvr>
                                    </p:animEffect>
                                  </p:childTnLst>
                                </p:cTn>
                              </p:par>
                              <p:par>
                                <p:cTn id="129" presetID="8" presetClass="emph" presetSubtype="0" fill="hold" grpId="1" nodeType="withEffect">
                                  <p:stCondLst>
                                    <p:cond delay="0"/>
                                  </p:stCondLst>
                                  <p:childTnLst>
                                    <p:animRot by="21600000">
                                      <p:cBhvr>
                                        <p:cTn id="130" dur="2500" fill="hold"/>
                                        <p:tgtEl>
                                          <p:spTgt spid="17"/>
                                        </p:tgtEl>
                                        <p:attrNameLst>
                                          <p:attrName>r</p:attrName>
                                        </p:attrNameLst>
                                      </p:cBhvr>
                                    </p:animRot>
                                  </p:childTnLst>
                                </p:cTn>
                              </p:par>
                              <p:par>
                                <p:cTn id="131" presetID="6" presetClass="entr" presetSubtype="16" fill="hold" grpId="2"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circle(in)">
                                      <p:cBhvr>
                                        <p:cTn id="1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4" grpId="0" animBg="1"/>
      <p:bldP spid="14" grpId="1" animBg="1"/>
      <p:bldP spid="15" grpId="0" animBg="1"/>
      <p:bldP spid="16" grpId="0" animBg="1"/>
      <p:bldP spid="16" grpId="1" animBg="1"/>
      <p:bldP spid="17" grpId="0" animBg="1"/>
      <p:bldP spid="17" grpId="1" animBg="1"/>
      <p:bldP spid="1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4" y="971550"/>
            <a:ext cx="9016765" cy="2859272"/>
          </a:xfrm>
          <a:prstGeom prst="rect">
            <a:avLst/>
          </a:prstGeom>
        </p:spPr>
      </p:pic>
    </p:spTree>
    <p:extLst>
      <p:ext uri="{BB962C8B-B14F-4D97-AF65-F5344CB8AC3E}">
        <p14:creationId xmlns:p14="http://schemas.microsoft.com/office/powerpoint/2010/main" val="3842378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6700" y="372283"/>
            <a:ext cx="8610600" cy="1122782"/>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8.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Tìm</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trong</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và</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ngoài</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bài</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đọc</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1"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Tôi</a:t>
            </a:r>
            <a:r>
              <a:rPr kumimoji="0" lang="en-US" sz="2800" b="1" i="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1"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đi</a:t>
            </a:r>
            <a:r>
              <a:rPr kumimoji="0" lang="en-US" sz="2800" b="1" i="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1"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học</a:t>
            </a:r>
            <a:r>
              <a:rPr kumimoji="0" lang="en-US" sz="2800" b="1" i="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từ</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ngữ</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có</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tiếng</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chứa</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vần</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1"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ương</a:t>
            </a:r>
            <a:r>
              <a:rPr kumimoji="0" lang="en-US" sz="2800" b="1" i="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1"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ươn</a:t>
            </a:r>
            <a:r>
              <a:rPr kumimoji="0" lang="en-US" sz="2800" b="1" i="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1" u="none" strike="noStrike" kern="0" cap="none" spc="0" normalizeH="0" baseline="0" noProof="0" dirty="0" err="1" smtClean="0">
                <a:ln>
                  <a:noFill/>
                </a:ln>
                <a:solidFill>
                  <a:sysClr val="window" lastClr="FFFFFF"/>
                </a:solidFill>
                <a:effectLst/>
                <a:uLnTx/>
                <a:uFillTx/>
                <a:latin typeface="Arial" panose="020B0604020202020204" pitchFamily="34" charset="0"/>
                <a:cs typeface="Arial" panose="020B0604020202020204" pitchFamily="34" charset="0"/>
              </a:rPr>
              <a:t>ai</a:t>
            </a:r>
            <a:r>
              <a:rPr kumimoji="0" lang="en-US" sz="2800" b="1" i="1" u="none" strike="noStrike" kern="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a:t>
            </a:r>
            <a:r>
              <a:rPr kumimoji="0" lang="en-US" sz="2800" b="1" i="1" u="none" strike="noStrike" kern="0" cap="none" spc="0" normalizeH="0" noProof="0" dirty="0" smtClean="0">
                <a:ln>
                  <a:noFill/>
                </a:ln>
                <a:solidFill>
                  <a:sysClr val="window" lastClr="FFFFFF"/>
                </a:solidFill>
                <a:effectLst/>
                <a:uLnTx/>
                <a:uFillTx/>
                <a:latin typeface="Arial" panose="020B0604020202020204" pitchFamily="34" charset="0"/>
                <a:cs typeface="Arial" panose="020B0604020202020204" pitchFamily="34" charset="0"/>
              </a:rPr>
              <a:t> ay</a:t>
            </a:r>
            <a:r>
              <a:rPr kumimoji="0" lang="en-US" sz="2800" b="1" i="1" u="none" strike="noStrike" kern="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 name="TextBox 2"/>
          <p:cNvSpPr txBox="1"/>
          <p:nvPr/>
        </p:nvSpPr>
        <p:spPr>
          <a:xfrm>
            <a:off x="34639" y="1951186"/>
            <a:ext cx="1514602" cy="584775"/>
          </a:xfrm>
          <a:prstGeom prst="rect">
            <a:avLst/>
          </a:prstGeom>
          <a:noFill/>
        </p:spPr>
        <p:txBody>
          <a:bodyPr wrap="square" rtlCol="0">
            <a:spAutoFit/>
          </a:bodyPr>
          <a:lstStyle/>
          <a:p>
            <a:r>
              <a:rPr lang="en-US" sz="3200" smtClean="0">
                <a:solidFill>
                  <a:srgbClr val="002060"/>
                </a:solidFill>
                <a:latin typeface="Arial" panose="020B0604020202020204" pitchFamily="34" charset="0"/>
                <a:cs typeface="Arial" panose="020B0604020202020204" pitchFamily="34" charset="0"/>
              </a:rPr>
              <a:t>ương:   </a:t>
            </a:r>
            <a:endParaRPr lang="en-US" sz="320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377048" y="1951186"/>
            <a:ext cx="7396482" cy="584775"/>
          </a:xfrm>
          <a:prstGeom prst="rect">
            <a:avLst/>
          </a:prstGeom>
          <a:noFill/>
        </p:spPr>
        <p:txBody>
          <a:bodyPr wrap="square" rtlCol="0">
            <a:spAutoFit/>
          </a:bodyPr>
          <a:lstStyle/>
          <a:p>
            <a:r>
              <a:rPr lang="en-US" sz="3200">
                <a:solidFill>
                  <a:schemeClr val="accent6">
                    <a:lumMod val="75000"/>
                  </a:schemeClr>
                </a:solidFill>
                <a:latin typeface="Arial" panose="020B0604020202020204" pitchFamily="34" charset="0"/>
                <a:cs typeface="Arial" panose="020B0604020202020204" pitchFamily="34" charset="0"/>
              </a:rPr>
              <a:t>c</a:t>
            </a:r>
            <a:r>
              <a:rPr lang="en-US" sz="3200" smtClean="0">
                <a:solidFill>
                  <a:schemeClr val="accent6">
                    <a:lumMod val="75000"/>
                  </a:schemeClr>
                </a:solidFill>
                <a:latin typeface="Arial" panose="020B0604020202020204" pitchFamily="34" charset="0"/>
                <a:cs typeface="Arial" panose="020B0604020202020204" pitchFamily="34" charset="0"/>
              </a:rPr>
              <a:t>on đường, gương mặt, trường học, …  </a:t>
            </a:r>
            <a:endParaRPr lang="en-US" sz="3200">
              <a:solidFill>
                <a:schemeClr val="accent6">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34638" y="2554994"/>
            <a:ext cx="1229471" cy="584775"/>
          </a:xfrm>
          <a:prstGeom prst="rect">
            <a:avLst/>
          </a:prstGeom>
          <a:noFill/>
        </p:spPr>
        <p:txBody>
          <a:bodyPr wrap="square" rtlCol="0">
            <a:spAutoFit/>
          </a:bodyPr>
          <a:lstStyle/>
          <a:p>
            <a:r>
              <a:rPr lang="en-US" sz="3200" smtClean="0">
                <a:solidFill>
                  <a:srgbClr val="002060"/>
                </a:solidFill>
                <a:latin typeface="Arial" panose="020B0604020202020204" pitchFamily="34" charset="0"/>
                <a:cs typeface="Arial" panose="020B0604020202020204" pitchFamily="34" charset="0"/>
              </a:rPr>
              <a:t>ươn</a:t>
            </a:r>
            <a:r>
              <a:rPr lang="en-US" sz="3200">
                <a:solidFill>
                  <a:srgbClr val="002060"/>
                </a:solidFill>
                <a:latin typeface="Arial" panose="020B0604020202020204" pitchFamily="34" charset="0"/>
                <a:cs typeface="Arial" panose="020B0604020202020204" pitchFamily="34" charset="0"/>
              </a:rPr>
              <a:t>:</a:t>
            </a:r>
            <a:r>
              <a:rPr lang="en-US" sz="3200" smtClean="0">
                <a:solidFill>
                  <a:srgbClr val="002060"/>
                </a:solidFill>
                <a:latin typeface="Arial" panose="020B0604020202020204" pitchFamily="34" charset="0"/>
                <a:cs typeface="Arial" panose="020B0604020202020204" pitchFamily="34" charset="0"/>
              </a:rPr>
              <a:t>  </a:t>
            </a:r>
            <a:endParaRPr lang="en-US" sz="320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1066800" y="2576181"/>
            <a:ext cx="7396482" cy="584775"/>
          </a:xfrm>
          <a:prstGeom prst="rect">
            <a:avLst/>
          </a:prstGeom>
          <a:noFill/>
        </p:spPr>
        <p:txBody>
          <a:bodyPr wrap="square" rtlCol="0">
            <a:spAutoFit/>
          </a:bodyPr>
          <a:lstStyle/>
          <a:p>
            <a:r>
              <a:rPr lang="en-US" sz="3200">
                <a:solidFill>
                  <a:schemeClr val="accent6">
                    <a:lumMod val="75000"/>
                  </a:schemeClr>
                </a:solidFill>
                <a:latin typeface="Arial" panose="020B0604020202020204" pitchFamily="34" charset="0"/>
                <a:cs typeface="Arial" panose="020B0604020202020204" pitchFamily="34" charset="0"/>
              </a:rPr>
              <a:t>c</a:t>
            </a:r>
            <a:r>
              <a:rPr lang="en-US" sz="3200" smtClean="0">
                <a:solidFill>
                  <a:schemeClr val="accent6">
                    <a:lumMod val="75000"/>
                  </a:schemeClr>
                </a:solidFill>
                <a:latin typeface="Arial" panose="020B0604020202020204" pitchFamily="34" charset="0"/>
                <a:cs typeface="Arial" panose="020B0604020202020204" pitchFamily="34" charset="0"/>
              </a:rPr>
              <a:t>á ươn, con lươn, sườn núi, …  </a:t>
            </a:r>
            <a:endParaRPr lang="en-US" sz="3200">
              <a:solidFill>
                <a:schemeClr val="accent6">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34637" y="3231015"/>
            <a:ext cx="1458071" cy="584775"/>
          </a:xfrm>
          <a:prstGeom prst="rect">
            <a:avLst/>
          </a:prstGeom>
          <a:noFill/>
        </p:spPr>
        <p:txBody>
          <a:bodyPr wrap="square" rtlCol="0">
            <a:spAutoFit/>
          </a:bodyPr>
          <a:lstStyle/>
          <a:p>
            <a:r>
              <a:rPr lang="en-US" sz="3200" dirty="0" err="1" smtClean="0">
                <a:solidFill>
                  <a:srgbClr val="002060"/>
                </a:solidFill>
                <a:latin typeface="Arial" panose="020B0604020202020204" pitchFamily="34" charset="0"/>
                <a:cs typeface="Arial" panose="020B0604020202020204" pitchFamily="34" charset="0"/>
              </a:rPr>
              <a:t>ai</a:t>
            </a:r>
            <a:r>
              <a:rPr lang="en-US" sz="3200" dirty="0" smtClean="0">
                <a:solidFill>
                  <a:srgbClr val="002060"/>
                </a:solidFill>
                <a:latin typeface="Arial" panose="020B0604020202020204" pitchFamily="34" charset="0"/>
                <a:cs typeface="Arial" panose="020B0604020202020204" pitchFamily="34" charset="0"/>
              </a:rPr>
              <a:t>:  </a:t>
            </a:r>
            <a:endParaRPr lang="en-US" sz="3200"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911859" y="3234326"/>
            <a:ext cx="7396482" cy="584775"/>
          </a:xfrm>
          <a:prstGeom prst="rect">
            <a:avLst/>
          </a:prstGeom>
          <a:noFill/>
        </p:spPr>
        <p:txBody>
          <a:bodyPr wrap="square" rtlCol="0">
            <a:spAutoFit/>
          </a:bodyPr>
          <a:lstStyle/>
          <a:p>
            <a:r>
              <a:rPr lang="en-US" sz="3200" dirty="0" err="1">
                <a:solidFill>
                  <a:schemeClr val="accent6">
                    <a:lumMod val="75000"/>
                  </a:schemeClr>
                </a:solidFill>
                <a:latin typeface="Arial" panose="020B0604020202020204" pitchFamily="34" charset="0"/>
                <a:cs typeface="Arial" panose="020B0604020202020204" pitchFamily="34" charset="0"/>
              </a:rPr>
              <a:t>t</a:t>
            </a:r>
            <a:r>
              <a:rPr lang="en-US" sz="3200" dirty="0" err="1" smtClean="0">
                <a:solidFill>
                  <a:schemeClr val="accent6">
                    <a:lumMod val="75000"/>
                  </a:schemeClr>
                </a:solidFill>
                <a:latin typeface="Arial" panose="020B0604020202020204" pitchFamily="34" charset="0"/>
                <a:cs typeface="Arial" panose="020B0604020202020204" pitchFamily="34" charset="0"/>
              </a:rPr>
              <a:t>ươi</a:t>
            </a:r>
            <a:r>
              <a:rPr lang="en-US" sz="3200" smtClean="0">
                <a:solidFill>
                  <a:schemeClr val="accent6">
                    <a:lumMod val="75000"/>
                  </a:schemeClr>
                </a:solidFill>
                <a:latin typeface="Arial" panose="020B0604020202020204" pitchFamily="34" charset="0"/>
                <a:cs typeface="Arial" panose="020B0604020202020204" pitchFamily="34" charset="0"/>
              </a:rPr>
              <a:t> cười</a:t>
            </a:r>
            <a:r>
              <a:rPr lang="en-US" sz="3200" dirty="0" smtClean="0">
                <a:solidFill>
                  <a:schemeClr val="accent6">
                    <a:lumMod val="75000"/>
                  </a:schemeClr>
                </a:solidFill>
                <a:latin typeface="Arial" panose="020B0604020202020204" pitchFamily="34" charset="0"/>
                <a:cs typeface="Arial" panose="020B0604020202020204" pitchFamily="34" charset="0"/>
              </a:rPr>
              <a:t>, </a:t>
            </a:r>
            <a:r>
              <a:rPr lang="en-US" sz="3200" dirty="0" err="1" smtClean="0">
                <a:solidFill>
                  <a:schemeClr val="accent6">
                    <a:lumMod val="75000"/>
                  </a:schemeClr>
                </a:solidFill>
                <a:latin typeface="Arial" panose="020B0604020202020204" pitchFamily="34" charset="0"/>
                <a:cs typeface="Arial" panose="020B0604020202020204" pitchFamily="34" charset="0"/>
              </a:rPr>
              <a:t>lười</a:t>
            </a:r>
            <a:r>
              <a:rPr lang="en-US" sz="3200" dirty="0" smtClean="0">
                <a:solidFill>
                  <a:schemeClr val="accent6">
                    <a:lumMod val="75000"/>
                  </a:schemeClr>
                </a:solidFill>
                <a:latin typeface="Arial" panose="020B0604020202020204" pitchFamily="34" charset="0"/>
                <a:cs typeface="Arial" panose="020B0604020202020204" pitchFamily="34" charset="0"/>
              </a:rPr>
              <a:t>, </a:t>
            </a:r>
            <a:r>
              <a:rPr lang="en-US" sz="3200" dirty="0" err="1" smtClean="0">
                <a:solidFill>
                  <a:schemeClr val="accent6">
                    <a:lumMod val="75000"/>
                  </a:schemeClr>
                </a:solidFill>
                <a:latin typeface="Arial" panose="020B0604020202020204" pitchFamily="34" charset="0"/>
                <a:cs typeface="Arial" panose="020B0604020202020204" pitchFamily="34" charset="0"/>
              </a:rPr>
              <a:t>quả</a:t>
            </a:r>
            <a:r>
              <a:rPr lang="en-US" sz="3200" dirty="0" smtClean="0">
                <a:solidFill>
                  <a:schemeClr val="accent6">
                    <a:lumMod val="75000"/>
                  </a:schemeClr>
                </a:solidFill>
                <a:latin typeface="Arial" panose="020B0604020202020204" pitchFamily="34" charset="0"/>
                <a:cs typeface="Arial" panose="020B0604020202020204" pitchFamily="34" charset="0"/>
              </a:rPr>
              <a:t> </a:t>
            </a:r>
            <a:r>
              <a:rPr lang="en-US" sz="3200" dirty="0" err="1" smtClean="0">
                <a:solidFill>
                  <a:schemeClr val="accent6">
                    <a:lumMod val="75000"/>
                  </a:schemeClr>
                </a:solidFill>
                <a:latin typeface="Arial" panose="020B0604020202020204" pitchFamily="34" charset="0"/>
                <a:cs typeface="Arial" panose="020B0604020202020204" pitchFamily="34" charset="0"/>
              </a:rPr>
              <a:t>bưởi</a:t>
            </a:r>
            <a:r>
              <a:rPr lang="en-US" sz="3200" dirty="0" smtClean="0">
                <a:solidFill>
                  <a:schemeClr val="accent6">
                    <a:lumMod val="75000"/>
                  </a:schemeClr>
                </a:solidFill>
                <a:latin typeface="Arial" panose="020B0604020202020204" pitchFamily="34" charset="0"/>
                <a:cs typeface="Arial" panose="020B0604020202020204" pitchFamily="34" charset="0"/>
              </a:rPr>
              <a:t>, </a:t>
            </a:r>
            <a:r>
              <a:rPr lang="en-US" sz="3200" dirty="0" err="1" smtClean="0">
                <a:solidFill>
                  <a:schemeClr val="accent6">
                    <a:lumMod val="75000"/>
                  </a:schemeClr>
                </a:solidFill>
                <a:latin typeface="Arial" panose="020B0604020202020204" pitchFamily="34" charset="0"/>
                <a:cs typeface="Arial" panose="020B0604020202020204" pitchFamily="34" charset="0"/>
              </a:rPr>
              <a:t>phía</a:t>
            </a:r>
            <a:r>
              <a:rPr lang="en-US" sz="3200" dirty="0" smtClean="0">
                <a:solidFill>
                  <a:schemeClr val="accent6">
                    <a:lumMod val="75000"/>
                  </a:schemeClr>
                </a:solidFill>
                <a:latin typeface="Arial" panose="020B0604020202020204" pitchFamily="34" charset="0"/>
                <a:cs typeface="Arial" panose="020B0604020202020204" pitchFamily="34" charset="0"/>
              </a:rPr>
              <a:t> </a:t>
            </a:r>
            <a:r>
              <a:rPr lang="en-US" sz="3200" dirty="0" err="1" smtClean="0">
                <a:solidFill>
                  <a:schemeClr val="accent6">
                    <a:lumMod val="75000"/>
                  </a:schemeClr>
                </a:solidFill>
                <a:latin typeface="Arial" panose="020B0604020202020204" pitchFamily="34" charset="0"/>
                <a:cs typeface="Arial" panose="020B0604020202020204" pitchFamily="34" charset="0"/>
              </a:rPr>
              <a:t>dưới</a:t>
            </a:r>
            <a:r>
              <a:rPr lang="en-US" sz="3200" dirty="0" smtClean="0">
                <a:solidFill>
                  <a:schemeClr val="accent6">
                    <a:lumMod val="75000"/>
                  </a:schemeClr>
                </a:solidFill>
                <a:latin typeface="Arial" panose="020B0604020202020204" pitchFamily="34" charset="0"/>
                <a:cs typeface="Arial" panose="020B0604020202020204" pitchFamily="34" charset="0"/>
              </a:rPr>
              <a:t>, …</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34636" y="3856953"/>
            <a:ext cx="1229473"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ay:  </a:t>
            </a:r>
            <a:endParaRPr lang="en-US" sz="3200"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911859" y="3856010"/>
            <a:ext cx="8433955" cy="1077218"/>
          </a:xfrm>
          <a:prstGeom prst="rect">
            <a:avLst/>
          </a:prstGeom>
          <a:noFill/>
        </p:spPr>
        <p:txBody>
          <a:bodyPr wrap="square" rtlCol="0">
            <a:spAutoFit/>
          </a:bodyPr>
          <a:lstStyle/>
          <a:p>
            <a:r>
              <a:rPr lang="en-US" sz="3200">
                <a:solidFill>
                  <a:schemeClr val="accent6">
                    <a:lumMod val="75000"/>
                  </a:schemeClr>
                </a:solidFill>
                <a:latin typeface="Arial" panose="020B0604020202020204" pitchFamily="34" charset="0"/>
                <a:cs typeface="Arial" panose="020B0604020202020204" pitchFamily="34" charset="0"/>
              </a:rPr>
              <a:t>c</a:t>
            </a:r>
            <a:r>
              <a:rPr lang="en-US" sz="3200" smtClean="0">
                <a:solidFill>
                  <a:schemeClr val="accent6">
                    <a:lumMod val="75000"/>
                  </a:schemeClr>
                </a:solidFill>
                <a:latin typeface="Arial" panose="020B0604020202020204" pitchFamily="34" charset="0"/>
                <a:cs typeface="Arial" panose="020B0604020202020204" pitchFamily="34" charset="0"/>
              </a:rPr>
              <a:t>him khướu, chai rượu, bướu cổ, con hươu, …</a:t>
            </a:r>
            <a:endParaRPr lang="en-US" sz="320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04800" y="251592"/>
            <a:ext cx="7585075" cy="784225"/>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9.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Hát</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một</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bài</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hát</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về</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ngày</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đầu</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đi</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học</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21" name="Picture 2" descr="Sách điện tử"/>
          <p:cNvPicPr>
            <a:picLocks noChangeAspect="1" noChangeArrowheads="1"/>
          </p:cNvPicPr>
          <p:nvPr/>
        </p:nvPicPr>
        <p:blipFill>
          <a:blip r:embed="rId3">
            <a:lum contrast="30000"/>
            <a:extLst>
              <a:ext uri="{28A0092B-C50C-407E-A947-70E740481C1C}">
                <a14:useLocalDpi xmlns:a14="http://schemas.microsoft.com/office/drawing/2010/main" val="0"/>
              </a:ext>
            </a:extLst>
          </a:blip>
          <a:srcRect l="5614" t="57001" r="10175" b="8501"/>
          <a:stretch>
            <a:fillRect/>
          </a:stretch>
        </p:blipFill>
        <p:spPr bwMode="auto">
          <a:xfrm>
            <a:off x="304800" y="1104900"/>
            <a:ext cx="810433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143000" y="285750"/>
            <a:ext cx="7086600" cy="523220"/>
          </a:xfrm>
          <a:prstGeom prst="rect">
            <a:avLst/>
          </a:prstGeom>
          <a:solidFill>
            <a:schemeClr val="accent5">
              <a:lumMod val="20000"/>
              <a:lumOff val="80000"/>
            </a:schemeClr>
          </a:solidFill>
        </p:spPr>
        <p:txBody>
          <a:bodyPr wrap="square" rtlCol="0">
            <a:spAutoFit/>
          </a:bodyPr>
          <a:lstStyle/>
          <a:p>
            <a:pPr algn="ctr"/>
            <a:r>
              <a:rPr lang="en-US" sz="2800" b="1" dirty="0">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128060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hảy cùng BiBi] Em yêu trường em.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0638" y="0"/>
            <a:ext cx="91646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474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304800" y="-95633"/>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3</a:t>
            </a:r>
          </a:p>
        </p:txBody>
      </p:sp>
      <p:sp>
        <p:nvSpPr>
          <p:cNvPr id="29" name="TextBox 28"/>
          <p:cNvSpPr txBox="1"/>
          <p:nvPr/>
        </p:nvSpPr>
        <p:spPr>
          <a:xfrm>
            <a:off x="1368443" y="374441"/>
            <a:ext cx="8153400" cy="830948"/>
          </a:xfrm>
          <a:prstGeom prst="rect">
            <a:avLst/>
          </a:prstGeom>
          <a:noFill/>
        </p:spPr>
        <p:txBody>
          <a:bodyPr wrap="square" lIns="91391" tIns="45696" rIns="91391" bIns="45696" rtlCol="0">
            <a:spAutoFit/>
          </a:bodyPr>
          <a:lstStyle/>
          <a:p>
            <a:pPr algn="ctr"/>
            <a:r>
              <a:rPr lang="en-US" sz="4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a:t>
            </a:r>
            <a:r>
              <a:rPr lang="en-US" sz="4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4800" b="1" dirty="0" err="1"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TRƯỜNG</a:t>
            </a:r>
            <a:r>
              <a:rPr lang="en-US" sz="4800" b="1" dirty="0"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4800" b="1" dirty="0" err="1"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MẾN</a:t>
            </a:r>
            <a:r>
              <a:rPr lang="en-US" sz="4800" b="1" dirty="0"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4800" b="1" dirty="0" err="1"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YÊU</a:t>
            </a:r>
            <a:endParaRPr lang="en-US" sz="4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 panose="020B0604020202020204" pitchFamily="34" charset="0"/>
                <a:ea typeface="Arial-Rounded" pitchFamily="34" charset="0"/>
                <a:cs typeface="Arial" panose="020B0604020202020204" pitchFamily="34" charset="0"/>
              </a:rPr>
              <a:t>Bài</a:t>
            </a:r>
          </a:p>
          <a:p>
            <a:pPr algn="ctr"/>
            <a:r>
              <a:rPr lang="en-US" sz="3200" b="1">
                <a:solidFill>
                  <a:schemeClr val="bg1"/>
                </a:solidFill>
                <a:latin typeface="Arial" panose="020B0604020202020204" pitchFamily="34" charset="0"/>
                <a:ea typeface="Arial-Rounded" pitchFamily="34" charset="0"/>
                <a:cs typeface="Arial" panose="020B0604020202020204" pitchFamily="34"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 panose="020B0604020202020204" pitchFamily="34" charset="0"/>
                <a:ea typeface="Arial-Rounded" pitchFamily="34" charset="0"/>
                <a:cs typeface="Arial" panose="020B0604020202020204" pitchFamily="34" charset="0"/>
              </a:rPr>
              <a:t>TÔI ĐI HỌC</a:t>
            </a:r>
            <a:endParaRPr lang="en-US" sz="3600" b="1" dirty="0">
              <a:solidFill>
                <a:srgbClr val="F68426"/>
              </a:solidFill>
              <a:latin typeface="Arial" panose="020B0604020202020204" pitchFamily="34" charset="0"/>
              <a:ea typeface="Arial-Rounded" pitchFamily="34" charset="0"/>
              <a:cs typeface="Arial" panose="020B0604020202020204" pitchFamily="34" charset="0"/>
            </a:endParaRPr>
          </a:p>
        </p:txBody>
      </p:sp>
      <p:sp>
        <p:nvSpPr>
          <p:cNvPr id="20" name="Title 1">
            <a:extLst>
              <a:ext uri="{FF2B5EF4-FFF2-40B4-BE49-F238E27FC236}">
                <a16:creationId xmlns="" xmlns:a16="http://schemas.microsoft.com/office/drawing/2014/main" id="{96D99684-8DD8-46A3-9A29-3D2E15A77475}"/>
              </a:ext>
            </a:extLst>
          </p:cNvPr>
          <p:cNvSpPr txBox="1">
            <a:spLocks/>
          </p:cNvSpPr>
          <p:nvPr/>
        </p:nvSpPr>
        <p:spPr>
          <a:xfrm>
            <a:off x="2327816" y="3421817"/>
            <a:ext cx="5326568" cy="857250"/>
          </a:xfrm>
          <a:prstGeom prst="rect">
            <a:avLst/>
          </a:prstGeom>
          <a:solidFill>
            <a:srgbClr val="FFC000"/>
          </a:solidFill>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ea typeface="Arial-Rounded" pitchFamily="34" charset="0"/>
                <a:cs typeface="Arial" panose="020B0604020202020204" pitchFamily="34" charset="0"/>
              </a:rPr>
              <a:t>TIẾT 3 + 4</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361950"/>
            <a:ext cx="8763000" cy="4104778"/>
          </a:xfrm>
          <a:prstGeom prst="rect">
            <a:avLst/>
          </a:prstGeom>
        </p:spPr>
        <p:txBody>
          <a:bodyPr wrap="square">
            <a:spAutoFit/>
          </a:bodyPr>
          <a:lstStyle/>
          <a:p>
            <a:pPr algn="ctr">
              <a:lnSpc>
                <a:spcPct val="107000"/>
              </a:lnSpc>
              <a:spcAft>
                <a:spcPts val="0"/>
              </a:spcAft>
            </a:pP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Học sinh thực hiện được: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vi-VN"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Hiểu được nội dung văn bản: Tình cảm yêu thương, gắn bó, chia sẻ công việc của những người trong gia đình.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Học sinh vận dụng được: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Hoàn thiện câu dựa vào những từ ngữ cho sẵn và viết lại đúng câu đã hoàn thiện; nghe viết một đoạn văn ngắn; nghe nói nội dung được thể hiện trong tranh.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Học sinh hình thành và phát triển: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thích môn học. Phát triển phẩm chất khả năng nhận biết và bày tỏ tình cảm, cảm xúc của bản thân; khả năng làm việc nhóm.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9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6582"/>
            <a:ext cx="8763000" cy="5278368"/>
          </a:xfrm>
          <a:prstGeom prst="rect">
            <a:avLst/>
          </a:prstGeom>
        </p:spPr>
        <p:txBody>
          <a:bodyPr>
            <a:spAutoFit/>
          </a:bodyPr>
          <a:lstStyle/>
          <a:p>
            <a:pPr algn="ctr">
              <a:defRPr/>
            </a:pPr>
            <a:r>
              <a:rPr lang="en-US" sz="2800" dirty="0" err="1">
                <a:solidFill>
                  <a:srgbClr val="FF0000"/>
                </a:solidFill>
                <a:latin typeface="Arial" panose="020B0604020202020204" pitchFamily="34" charset="0"/>
                <a:cs typeface="Arial" panose="020B0604020202020204" pitchFamily="34" charset="0"/>
              </a:rPr>
              <a:t>Tôi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học</a:t>
            </a:r>
            <a:r>
              <a:rPr lang="en-US" sz="2800" dirty="0">
                <a:solidFill>
                  <a:srgbClr val="FF0000"/>
                </a:solidFill>
                <a:latin typeface="Arial" panose="020B0604020202020204" pitchFamily="34" charset="0"/>
                <a:cs typeface="Arial" panose="020B0604020202020204" pitchFamily="34" charset="0"/>
              </a:rPr>
              <a:t>	</a:t>
            </a:r>
          </a:p>
          <a:p>
            <a:pPr>
              <a:defRPr/>
            </a:pPr>
            <a:r>
              <a:rPr lang="en-US" sz="2000" dirty="0">
                <a:solidFill>
                  <a:srgbClr val="262626"/>
                </a:solidFill>
                <a:latin typeface="Arial" panose="020B0604020202020204" pitchFamily="34" charset="0"/>
                <a:cs typeface="Arial" panose="020B0604020202020204" pitchFamily="34" charset="0"/>
              </a:rPr>
              <a:t>	</a:t>
            </a:r>
            <a:r>
              <a:rPr lang="vi-VN" sz="2800" dirty="0">
                <a:solidFill>
                  <a:srgbClr val="262626"/>
                </a:solidFill>
                <a:latin typeface="Arial" panose="020B0604020202020204" pitchFamily="34" charset="0"/>
                <a:cs typeface="Arial" panose="020B0604020202020204" pitchFamily="34" charset="0"/>
              </a:rPr>
              <a:t>Hằng năm cứ vào cuối thu, lá ngoài đường rụng nhiều và trên không có những đám mây bàng bạc, lòng tôi lại nao nức những kỉ niệm </a:t>
            </a:r>
            <a:r>
              <a:rPr lang="en-US" sz="2800" dirty="0" err="1">
                <a:solidFill>
                  <a:srgbClr val="262626"/>
                </a:solidFill>
                <a:latin typeface="Arial" panose="020B0604020202020204" pitchFamily="34" charset="0"/>
                <a:cs typeface="Arial" panose="020B0604020202020204" pitchFamily="34" charset="0"/>
              </a:rPr>
              <a:t>mơn</a:t>
            </a:r>
            <a:r>
              <a:rPr lang="en-US" sz="2800" dirty="0">
                <a:solidFill>
                  <a:srgbClr val="262626"/>
                </a:solidFill>
                <a:latin typeface="Arial" panose="020B0604020202020204" pitchFamily="34" charset="0"/>
                <a:cs typeface="Arial" panose="020B0604020202020204" pitchFamily="34" charset="0"/>
              </a:rPr>
              <a:t> man </a:t>
            </a:r>
            <a:r>
              <a:rPr lang="vi-VN" sz="2800" dirty="0">
                <a:solidFill>
                  <a:srgbClr val="262626"/>
                </a:solidFill>
                <a:latin typeface="Arial" panose="020B0604020202020204" pitchFamily="34" charset="0"/>
                <a:cs typeface="Arial" panose="020B0604020202020204" pitchFamily="34" charset="0"/>
              </a:rPr>
              <a:t>của buổi tựu trường.</a:t>
            </a:r>
            <a:endParaRPr lang="en-US" sz="2800" dirty="0">
              <a:solidFill>
                <a:srgbClr val="262626"/>
              </a:solidFill>
              <a:latin typeface="Arial" panose="020B0604020202020204" pitchFamily="34" charset="0"/>
              <a:cs typeface="Arial" panose="020B0604020202020204" pitchFamily="34" charset="0"/>
            </a:endParaRPr>
          </a:p>
          <a:p>
            <a:pPr>
              <a:defRPr/>
            </a:pPr>
            <a:r>
              <a:rPr lang="en-US" sz="500" dirty="0">
                <a:latin typeface="Arial" panose="020B0604020202020204" pitchFamily="34" charset="0"/>
                <a:cs typeface="Arial" panose="020B0604020202020204" pitchFamily="34" charset="0"/>
              </a:rPr>
              <a:t>	</a:t>
            </a:r>
          </a:p>
          <a:p>
            <a:pPr>
              <a:defRPr/>
            </a:pPr>
            <a:r>
              <a:rPr lang="en-US" sz="24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Buổi mai hôm ấy, một buổi mai đầy sương thu và gió lạnh. Mẹ tôi âu yếm nắm tay tôi dẫn đi trên con đường làng dài và hẹp. Con đường này</a:t>
            </a:r>
            <a:r>
              <a:rPr lang="en-US" sz="28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tôi đã quen đi lại lắm lần, nhưng lần này </a:t>
            </a:r>
            <a:r>
              <a:rPr lang="en-US" sz="2800" dirty="0" err="1">
                <a:latin typeface="Arial" panose="020B0604020202020204" pitchFamily="34" charset="0"/>
                <a:cs typeface="Arial" panose="020B0604020202020204" pitchFamily="34" charset="0"/>
              </a:rPr>
              <a:t>tôi</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tự nhiên thấy lạ. Cảnh vật </a:t>
            </a:r>
            <a:r>
              <a:rPr lang="en-US" sz="2800" dirty="0" err="1">
                <a:latin typeface="Arial" panose="020B0604020202020204" pitchFamily="34" charset="0"/>
                <a:cs typeface="Arial" panose="020B0604020202020204" pitchFamily="34" charset="0"/>
              </a:rPr>
              <a:t>ch</a:t>
            </a:r>
            <a:r>
              <a:rPr lang="vi-VN" sz="2800" dirty="0">
                <a:latin typeface="Arial" panose="020B0604020202020204" pitchFamily="34" charset="0"/>
                <a:cs typeface="Arial" panose="020B0604020202020204" pitchFamily="34" charset="0"/>
              </a:rPr>
              <a:t>ung quanh tôi đều thay đổi, vì chính lòng tôi đang có sự thay đổi lớn: </a:t>
            </a:r>
            <a:r>
              <a:rPr lang="en-US" sz="2800" dirty="0" smtClean="0">
                <a:latin typeface="Arial" panose="020B0604020202020204" pitchFamily="34" charset="0"/>
                <a:cs typeface="Arial" panose="020B0604020202020204" pitchFamily="34" charset="0"/>
              </a:rPr>
              <a:t>h</a:t>
            </a:r>
            <a:r>
              <a:rPr lang="vi-VN" sz="2800" dirty="0" smtClean="0">
                <a:latin typeface="Arial" panose="020B0604020202020204" pitchFamily="34" charset="0"/>
                <a:cs typeface="Arial" panose="020B0604020202020204" pitchFamily="34" charset="0"/>
              </a:rPr>
              <a:t>ôm </a:t>
            </a:r>
            <a:r>
              <a:rPr lang="vi-VN" sz="2800" dirty="0">
                <a:latin typeface="Arial" panose="020B0604020202020204" pitchFamily="34" charset="0"/>
                <a:cs typeface="Arial" panose="020B0604020202020204" pitchFamily="34" charset="0"/>
              </a:rPr>
              <a:t>nay tôi đi học</a:t>
            </a:r>
            <a:r>
              <a:rPr lang="en-US" sz="28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a:p>
            <a:pPr algn="r">
              <a:defRPr/>
            </a:pPr>
            <a:r>
              <a:rPr lang="en-US" sz="2000" dirty="0">
                <a:solidFill>
                  <a:srgbClr val="262626"/>
                </a:solidFill>
                <a:latin typeface="Arial" panose="020B0604020202020204" pitchFamily="34" charset="0"/>
                <a:cs typeface="Arial" panose="020B0604020202020204" pitchFamily="34" charset="0"/>
              </a:rPr>
              <a:t>(</a:t>
            </a:r>
            <a:r>
              <a:rPr lang="en-US" sz="2000" dirty="0" err="1">
                <a:solidFill>
                  <a:srgbClr val="262626"/>
                </a:solidFill>
                <a:latin typeface="Arial" panose="020B0604020202020204" pitchFamily="34" charset="0"/>
                <a:cs typeface="Arial" panose="020B0604020202020204" pitchFamily="34" charset="0"/>
              </a:rPr>
              <a:t>Thanh</a:t>
            </a:r>
            <a:r>
              <a:rPr lang="en-US" sz="2000" dirty="0">
                <a:solidFill>
                  <a:srgbClr val="262626"/>
                </a:solidFill>
                <a:latin typeface="Arial" panose="020B0604020202020204" pitchFamily="34" charset="0"/>
                <a:cs typeface="Arial" panose="020B0604020202020204" pitchFamily="34" charset="0"/>
              </a:rPr>
              <a:t> </a:t>
            </a:r>
            <a:r>
              <a:rPr lang="en-US" sz="2000" dirty="0" err="1">
                <a:solidFill>
                  <a:srgbClr val="262626"/>
                </a:solidFill>
                <a:latin typeface="Arial" panose="020B0604020202020204" pitchFamily="34" charset="0"/>
                <a:cs typeface="Arial" panose="020B0604020202020204" pitchFamily="34" charset="0"/>
              </a:rPr>
              <a:t>Tịnh</a:t>
            </a:r>
            <a:r>
              <a:rPr lang="en-US" sz="2000" dirty="0">
                <a:solidFill>
                  <a:srgbClr val="262626"/>
                </a:solidFill>
                <a:latin typeface="Arial" panose="020B0604020202020204" pitchFamily="34" charset="0"/>
                <a:cs typeface="Arial" panose="020B0604020202020204" pitchFamily="34" charset="0"/>
              </a:rPr>
              <a:t>)</a:t>
            </a:r>
            <a:endParaRPr lang="vi-VN" sz="20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890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2001" y="471714"/>
            <a:ext cx="8763000" cy="773113"/>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 5</a:t>
            </a:r>
            <a:r>
              <a:rPr kumimoji="0" lang="en-US" sz="2800" b="1" i="0" u="none" strike="noStrike" kern="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smtClean="0">
                <a:ln>
                  <a:noFill/>
                </a:ln>
                <a:solidFill>
                  <a:sysClr val="window" lastClr="FFFFFF"/>
                </a:solidFill>
                <a:effectLst/>
                <a:uLnTx/>
                <a:uFillTx/>
                <a:latin typeface="Arial" panose="020B0604020202020204" pitchFamily="34" charset="0"/>
                <a:cs typeface="Arial" panose="020B0604020202020204" pitchFamily="34" charset="0"/>
              </a:rPr>
              <a:t>Chọn</a:t>
            </a:r>
            <a:r>
              <a:rPr kumimoji="0" lang="en-US" sz="2800" b="1" i="0" u="none" strike="noStrike" kern="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từ</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ngữ</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để</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hoàn</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thiện</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và</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viết</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vào</a:t>
            </a:r>
            <a:r>
              <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ysClr val="window" lastClr="FFFFFF"/>
                </a:solidFill>
                <a:effectLst/>
                <a:uLnTx/>
                <a:uFillTx/>
                <a:latin typeface="Arial" panose="020B0604020202020204" pitchFamily="34" charset="0"/>
                <a:cs typeface="Arial" panose="020B0604020202020204" pitchFamily="34" charset="0"/>
              </a:rPr>
              <a:t>vở</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15" name="Picture 2" descr="C:\Users\Administrator.EPR5HADQQSBOGQY\Downloads\cd3 bai 1.3.png"/>
          <p:cNvPicPr>
            <a:picLocks noChangeAspect="1" noChangeArrowheads="1"/>
          </p:cNvPicPr>
          <p:nvPr/>
        </p:nvPicPr>
        <p:blipFill>
          <a:blip r:embed="rId3">
            <a:extLst>
              <a:ext uri="{28A0092B-C50C-407E-A947-70E740481C1C}">
                <a14:useLocalDpi xmlns:a14="http://schemas.microsoft.com/office/drawing/2010/main" val="0"/>
              </a:ext>
            </a:extLst>
          </a:blip>
          <a:srcRect l="26787" t="20546" r="26276" b="74644"/>
          <a:stretch>
            <a:fillRect/>
          </a:stretch>
        </p:blipFill>
        <p:spPr bwMode="auto">
          <a:xfrm>
            <a:off x="1447800" y="1363663"/>
            <a:ext cx="617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92001" y="243953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smtClean="0">
                <a:latin typeface="Arial" panose="020B0604020202020204" pitchFamily="34" charset="0"/>
                <a:ea typeface="Tiffany" pitchFamily="18" charset="0"/>
                <a:cs typeface="Arial" panose="020B0604020202020204" pitchFamily="34" charset="0"/>
              </a:rPr>
              <a:t>   Cô </a:t>
            </a:r>
            <a:r>
              <a:rPr lang="en-US" sz="2800">
                <a:latin typeface="Arial" panose="020B0604020202020204" pitchFamily="34" charset="0"/>
                <a:ea typeface="Tiffany" pitchFamily="18" charset="0"/>
                <a:cs typeface="Arial" panose="020B0604020202020204" pitchFamily="34" charset="0"/>
              </a:rPr>
              <a:t>giáo …………. nhìn các bạn chơi ở sân trường.</a:t>
            </a:r>
          </a:p>
        </p:txBody>
      </p:sp>
      <p:sp>
        <p:nvSpPr>
          <p:cNvPr id="19" name="TextBox 18"/>
          <p:cNvSpPr txBox="1">
            <a:spLocks noChangeArrowheads="1"/>
          </p:cNvSpPr>
          <p:nvPr/>
        </p:nvSpPr>
        <p:spPr bwMode="auto">
          <a:xfrm>
            <a:off x="1825872" y="2430742"/>
            <a:ext cx="1746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a:solidFill>
                  <a:srgbClr val="FF0000"/>
                </a:solidFill>
                <a:latin typeface="Arial" panose="020B0604020202020204" pitchFamily="34" charset="0"/>
                <a:cs typeface="Arial" panose="020B0604020202020204" pitchFamily="34" charset="0"/>
              </a:rPr>
              <a:t>âu yếm</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35" y="1200150"/>
            <a:ext cx="9016765" cy="2664183"/>
          </a:xfrm>
          <a:prstGeom prst="rect">
            <a:avLst/>
          </a:prstGeom>
        </p:spPr>
      </p:pic>
    </p:spTree>
    <p:extLst>
      <p:ext uri="{BB962C8B-B14F-4D97-AF65-F5344CB8AC3E}">
        <p14:creationId xmlns:p14="http://schemas.microsoft.com/office/powerpoint/2010/main" val="382631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209550"/>
            <a:ext cx="8686800" cy="838200"/>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rPr>
              <a:t>6. Quan sát tranh và </a:t>
            </a:r>
            <a:r>
              <a:rPr lang="en-US" sz="2800" b="1" kern="0" noProof="0" smtClean="0">
                <a:solidFill>
                  <a:sysClr val="window" lastClr="FFFFFF"/>
                </a:solidFill>
                <a:latin typeface="Arial" panose="020B0604020202020204" pitchFamily="34" charset="0"/>
                <a:cs typeface="Arial" panose="020B0604020202020204" pitchFamily="34" charset="0"/>
              </a:rPr>
              <a:t>dùng từ ngữ trong khung để nói theo tranh</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18" name="Picture 2" descr="C:\Users\Administrator.EPR5HADQQSBOGQY\Downloads\cd3 bai 1.3.png"/>
          <p:cNvPicPr>
            <a:picLocks noChangeAspect="1" noChangeArrowheads="1"/>
          </p:cNvPicPr>
          <p:nvPr/>
        </p:nvPicPr>
        <p:blipFill>
          <a:blip r:embed="rId2">
            <a:lum contrast="20000"/>
            <a:extLst>
              <a:ext uri="{28A0092B-C50C-407E-A947-70E740481C1C}">
                <a14:useLocalDpi xmlns:a14="http://schemas.microsoft.com/office/drawing/2010/main" val="0"/>
              </a:ext>
            </a:extLst>
          </a:blip>
          <a:srcRect l="28156" t="36494" r="28316" b="59344"/>
          <a:stretch>
            <a:fillRect/>
          </a:stretch>
        </p:blipFill>
        <p:spPr bwMode="auto">
          <a:xfrm>
            <a:off x="2019300" y="1200407"/>
            <a:ext cx="4953000" cy="6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Sách điện tử"/>
          <p:cNvPicPr>
            <a:picLocks noChangeAspect="1" noChangeArrowheads="1"/>
          </p:cNvPicPr>
          <p:nvPr/>
        </p:nvPicPr>
        <p:blipFill>
          <a:blip r:embed="rId3">
            <a:extLst>
              <a:ext uri="{28A0092B-C50C-407E-A947-70E740481C1C}">
                <a14:useLocalDpi xmlns:a14="http://schemas.microsoft.com/office/drawing/2010/main" val="0"/>
              </a:ext>
            </a:extLst>
          </a:blip>
          <a:srcRect l="10526" t="41499" r="10175" b="8501"/>
          <a:stretch>
            <a:fillRect/>
          </a:stretch>
        </p:blipFill>
        <p:spPr bwMode="auto">
          <a:xfrm>
            <a:off x="13855" y="1978508"/>
            <a:ext cx="4528837" cy="302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0401" y="2098192"/>
            <a:ext cx="4601308" cy="369332"/>
          </a:xfrm>
          <a:prstGeom prst="rect">
            <a:avLst/>
          </a:prstGeom>
          <a:noFill/>
        </p:spPr>
        <p:txBody>
          <a:bodyPr wrap="square" rtlCol="0">
            <a:spAutoFit/>
          </a:bodyPr>
          <a:lstStyle/>
          <a:p>
            <a:r>
              <a:rPr lang="en-US" smtClean="0">
                <a:solidFill>
                  <a:prstClr val="black"/>
                </a:solidFill>
                <a:latin typeface="Arial" panose="020B0604020202020204" pitchFamily="34" charset="0"/>
                <a:cs typeface="Arial" panose="020B0604020202020204" pitchFamily="34" charset="0"/>
              </a:rPr>
              <a:t>Đến trường có nhiều bạn thật </a:t>
            </a:r>
            <a:r>
              <a:rPr lang="en-US" smtClean="0">
                <a:solidFill>
                  <a:srgbClr val="FF0000"/>
                </a:solidFill>
                <a:latin typeface="Arial" panose="020B0604020202020204" pitchFamily="34" charset="0"/>
                <a:cs typeface="Arial" panose="020B0604020202020204" pitchFamily="34" charset="0"/>
              </a:rPr>
              <a:t>đông vui</a:t>
            </a:r>
            <a:r>
              <a:rPr lang="en-US" smtClean="0">
                <a:solidFill>
                  <a:prstClr val="black"/>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4535765" y="2590504"/>
            <a:ext cx="4601308" cy="369332"/>
          </a:xfrm>
          <a:prstGeom prst="rect">
            <a:avLst/>
          </a:prstGeom>
          <a:noFill/>
        </p:spPr>
        <p:txBody>
          <a:bodyPr wrap="square" rtlCol="0">
            <a:spAutoFit/>
          </a:bodyPr>
          <a:lstStyle/>
          <a:p>
            <a:r>
              <a:rPr lang="en-US" smtClean="0">
                <a:solidFill>
                  <a:prstClr val="black"/>
                </a:solidFill>
                <a:latin typeface="Arial" panose="020B0604020202020204" pitchFamily="34" charset="0"/>
                <a:cs typeface="Arial" panose="020B0604020202020204" pitchFamily="34" charset="0"/>
              </a:rPr>
              <a:t>Các bạn nói chuyện với nhau </a:t>
            </a:r>
            <a:r>
              <a:rPr lang="en-US" smtClean="0">
                <a:solidFill>
                  <a:srgbClr val="FF0000"/>
                </a:solidFill>
                <a:latin typeface="Arial" panose="020B0604020202020204" pitchFamily="34" charset="0"/>
                <a:cs typeface="Arial" panose="020B0604020202020204" pitchFamily="34" charset="0"/>
              </a:rPr>
              <a:t>thân thiện</a:t>
            </a:r>
            <a:r>
              <a:rPr lang="en-US" smtClean="0">
                <a:solidFill>
                  <a:prstClr val="black"/>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570401" y="3028950"/>
            <a:ext cx="4601308" cy="369332"/>
          </a:xfrm>
          <a:prstGeom prst="rect">
            <a:avLst/>
          </a:prstGeom>
          <a:noFill/>
        </p:spPr>
        <p:txBody>
          <a:bodyPr wrap="square" rtlCol="0">
            <a:spAutoFit/>
          </a:bodyPr>
          <a:lstStyle/>
          <a:p>
            <a:r>
              <a:rPr lang="en-US" smtClean="0">
                <a:solidFill>
                  <a:prstClr val="black"/>
                </a:solidFill>
                <a:latin typeface="Arial" panose="020B0604020202020204" pitchFamily="34" charset="0"/>
                <a:cs typeface="Arial" panose="020B0604020202020204" pitchFamily="34" charset="0"/>
              </a:rPr>
              <a:t>Các bạn trao đổi bài </a:t>
            </a:r>
            <a:r>
              <a:rPr lang="en-US" smtClean="0">
                <a:solidFill>
                  <a:srgbClr val="FF0000"/>
                </a:solidFill>
                <a:latin typeface="Arial" panose="020B0604020202020204" pitchFamily="34" charset="0"/>
                <a:cs typeface="Arial" panose="020B0604020202020204" pitchFamily="34" charset="0"/>
              </a:rPr>
              <a:t>sôi nổi</a:t>
            </a:r>
            <a:r>
              <a:rPr lang="en-US" smtClean="0">
                <a:solidFill>
                  <a:prstClr val="black"/>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4570401" y="3490517"/>
            <a:ext cx="4601308" cy="923330"/>
          </a:xfrm>
          <a:prstGeom prst="rect">
            <a:avLst/>
          </a:prstGeom>
          <a:noFill/>
        </p:spPr>
        <p:txBody>
          <a:bodyPr wrap="square" rtlCol="0">
            <a:spAutoFit/>
          </a:bodyPr>
          <a:lstStyle/>
          <a:p>
            <a:r>
              <a:rPr lang="en-US" smtClean="0">
                <a:solidFill>
                  <a:prstClr val="black"/>
                </a:solidFill>
                <a:latin typeface="Arial" panose="020B0604020202020204" pitchFamily="34" charset="0"/>
                <a:cs typeface="Arial" panose="020B0604020202020204" pitchFamily="34" charset="0"/>
              </a:rPr>
              <a:t>Ngày đầu tiên đi học, Nam thấy ở trường thật là </a:t>
            </a:r>
            <a:r>
              <a:rPr lang="en-US" smtClean="0">
                <a:solidFill>
                  <a:srgbClr val="FF0000"/>
                </a:solidFill>
                <a:latin typeface="Arial" panose="020B0604020202020204" pitchFamily="34" charset="0"/>
                <a:cs typeface="Arial" panose="020B0604020202020204" pitchFamily="34" charset="0"/>
              </a:rPr>
              <a:t>đông vui</a:t>
            </a:r>
            <a:r>
              <a:rPr lang="en-US" smtClean="0">
                <a:solidFill>
                  <a:prstClr val="black"/>
                </a:solidFill>
                <a:latin typeface="Arial" panose="020B0604020202020204" pitchFamily="34" charset="0"/>
                <a:cs typeface="Arial" panose="020B0604020202020204" pitchFamily="34" charset="0"/>
              </a:rPr>
              <a:t>. Các bạn trò chuyện với nhau </a:t>
            </a:r>
            <a:r>
              <a:rPr lang="en-US" smtClean="0">
                <a:solidFill>
                  <a:srgbClr val="FF0000"/>
                </a:solidFill>
                <a:latin typeface="Arial" panose="020B0604020202020204" pitchFamily="34" charset="0"/>
                <a:cs typeface="Arial" panose="020B0604020202020204" pitchFamily="34" charset="0"/>
              </a:rPr>
              <a:t>sôi nổi </a:t>
            </a:r>
            <a:r>
              <a:rPr lang="en-US" smtClean="0">
                <a:solidFill>
                  <a:prstClr val="black"/>
                </a:solidFill>
                <a:latin typeface="Arial" panose="020B0604020202020204" pitchFamily="34" charset="0"/>
                <a:cs typeface="Arial" panose="020B0604020202020204" pitchFamily="34" charset="0"/>
              </a:rPr>
              <a:t>và </a:t>
            </a:r>
            <a:r>
              <a:rPr lang="en-US" smtClean="0">
                <a:solidFill>
                  <a:srgbClr val="FF0000"/>
                </a:solidFill>
                <a:latin typeface="Arial" panose="020B0604020202020204" pitchFamily="34" charset="0"/>
                <a:cs typeface="Arial" panose="020B0604020202020204" pitchFamily="34" charset="0"/>
              </a:rPr>
              <a:t>thân thiện</a:t>
            </a:r>
            <a:r>
              <a:rPr lang="en-US" smtClean="0">
                <a:solidFill>
                  <a:prstClr val="black"/>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F2DC04-6196-4D76-A3B1-7C340CE7134A}"/>
              </a:ext>
            </a:extLst>
          </p:cNvPr>
          <p:cNvSpPr txBox="1"/>
          <p:nvPr/>
        </p:nvSpPr>
        <p:spPr>
          <a:xfrm>
            <a:off x="3200399" y="1699593"/>
            <a:ext cx="2604053" cy="646331"/>
          </a:xfrm>
          <a:prstGeom prst="rect">
            <a:avLst/>
          </a:prstGeom>
          <a:noFill/>
        </p:spPr>
        <p:txBody>
          <a:bodyPr wrap="square" rtlCol="0">
            <a:spAutoFit/>
          </a:bodyPr>
          <a:lstStyle/>
          <a:p>
            <a:pPr defTabSz="914400">
              <a:buClr>
                <a:srgbClr val="000000"/>
              </a:buClr>
              <a:buFont typeface="Arial"/>
              <a:buNone/>
              <a:defRPr/>
            </a:pPr>
            <a:r>
              <a:rPr lang="en-US" sz="3600" b="1" kern="0" dirty="0">
                <a:solidFill>
                  <a:prstClr val="black"/>
                </a:solidFill>
                <a:latin typeface="UTM Avo" panose="02040603050506020204" pitchFamily="18" charset="0"/>
                <a:cs typeface="Arial"/>
                <a:sym typeface="Arial"/>
              </a:rPr>
              <a:t>Th</a:t>
            </a:r>
            <a:r>
              <a:rPr lang="vi-VN" sz="3600" b="1" kern="0" dirty="0">
                <a:solidFill>
                  <a:prstClr val="black"/>
                </a:solidFill>
                <a:latin typeface="UTM Avo" panose="02040603050506020204" pitchFamily="18" charset="0"/>
                <a:cs typeface="Arial"/>
                <a:sym typeface="Arial"/>
              </a:rPr>
              <a:t>ư</a:t>
            </a:r>
            <a:r>
              <a:rPr lang="en-US" sz="3600" b="1" kern="0" dirty="0">
                <a:solidFill>
                  <a:prstClr val="black"/>
                </a:solidFill>
                <a:latin typeface="UTM Avo" panose="02040603050506020204" pitchFamily="18" charset="0"/>
                <a:cs typeface="Arial"/>
                <a:sym typeface="Arial"/>
              </a:rPr>
              <a:t> </a:t>
            </a:r>
            <a:r>
              <a:rPr lang="en-US" sz="3600" b="1" kern="0" dirty="0" err="1">
                <a:solidFill>
                  <a:prstClr val="black"/>
                </a:solidFill>
                <a:latin typeface="UTM Avo" panose="02040603050506020204" pitchFamily="18" charset="0"/>
                <a:cs typeface="Arial"/>
                <a:sym typeface="Arial"/>
              </a:rPr>
              <a:t>giãn</a:t>
            </a:r>
            <a:endParaRPr lang="en-US" sz="3600" b="1" kern="0" dirty="0">
              <a:solidFill>
                <a:prstClr val="black"/>
              </a:solidFill>
              <a:latin typeface="UTM Avo" panose="02040603050506020204" pitchFamily="18" charset="0"/>
              <a:cs typeface="Arial"/>
              <a:sym typeface="Arial"/>
            </a:endParaRPr>
          </a:p>
        </p:txBody>
      </p:sp>
    </p:spTree>
    <p:extLst>
      <p:ext uri="{BB962C8B-B14F-4D97-AF65-F5344CB8AC3E}">
        <p14:creationId xmlns:p14="http://schemas.microsoft.com/office/powerpoint/2010/main" val="916370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467</Words>
  <Application>Microsoft Office PowerPoint</Application>
  <PresentationFormat>On-screen Show (16:9)</PresentationFormat>
  <Paragraphs>57</Paragraphs>
  <Slides>14</Slides>
  <Notes>7</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宋体</vt:lpstr>
      <vt:lpstr>宋体</vt:lpstr>
      <vt:lpstr>Arial</vt:lpstr>
      <vt:lpstr>Arial Rounded MT Bold</vt:lpstr>
      <vt:lpstr>Arial-Rounded</vt:lpstr>
      <vt:lpstr>Calibri</vt:lpstr>
      <vt:lpstr>Calibri Light</vt:lpstr>
      <vt:lpstr>Tiffany</vt:lpstr>
      <vt:lpstr>Times New Roman</vt:lpstr>
      <vt:lpstr>UTM Avo</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183</cp:revision>
  <dcterms:created xsi:type="dcterms:W3CDTF">2020-12-08T15:48:47Z</dcterms:created>
  <dcterms:modified xsi:type="dcterms:W3CDTF">2025-02-23T11:57:28Z</dcterms:modified>
</cp:coreProperties>
</file>