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Lst>
  <p:notesMasterIdLst>
    <p:notesMasterId r:id="rId22"/>
  </p:notesMasterIdLst>
  <p:sldIdLst>
    <p:sldId id="257" r:id="rId4"/>
    <p:sldId id="312" r:id="rId5"/>
    <p:sldId id="2890" r:id="rId6"/>
    <p:sldId id="2888" r:id="rId7"/>
    <p:sldId id="256" r:id="rId8"/>
    <p:sldId id="259" r:id="rId9"/>
    <p:sldId id="258" r:id="rId10"/>
    <p:sldId id="311" r:id="rId11"/>
    <p:sldId id="264" r:id="rId12"/>
    <p:sldId id="2887" r:id="rId13"/>
    <p:sldId id="2883" r:id="rId14"/>
    <p:sldId id="2891" r:id="rId15"/>
    <p:sldId id="2884" r:id="rId16"/>
    <p:sldId id="2892" r:id="rId17"/>
    <p:sldId id="2893" r:id="rId18"/>
    <p:sldId id="2894" r:id="rId19"/>
    <p:sldId id="2896" r:id="rId20"/>
    <p:sldId id="265"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94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1441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5548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32304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2149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890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7336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61519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96058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789985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50180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15936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8376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94417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87365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0839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179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5982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7555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78466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227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13584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21414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040156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769105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467699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074686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824832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28694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53211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118940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31083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DEF-1E12-0B11-A094-22BCC9870F4A}"/>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80B131B-094D-6756-94F4-AADC0A2386CD}"/>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043A425-2AD3-D12A-5404-4D692FAD0073}"/>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5" name="Footer Placeholder 4">
            <a:extLst>
              <a:ext uri="{FF2B5EF4-FFF2-40B4-BE49-F238E27FC236}">
                <a16:creationId xmlns:a16="http://schemas.microsoft.com/office/drawing/2014/main" id="{E105AFC7-FEFC-68C2-38A3-5074ABF588A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C1524CC-7F37-6B4A-1D22-5BD6FB2B12FC}"/>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8225091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603FC-D753-A48D-70EB-EAA42CEF614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E892A6E-592D-C683-D5ED-BB4227120032}"/>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675F-0DCE-464F-D864-82EC6268B9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5" name="Footer Placeholder 4">
            <a:extLst>
              <a:ext uri="{FF2B5EF4-FFF2-40B4-BE49-F238E27FC236}">
                <a16:creationId xmlns:a16="http://schemas.microsoft.com/office/drawing/2014/main" id="{DEF90510-3B6D-7218-3F7F-60BBB4979A3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0BCE07-F76B-2A83-52D5-EDE27832E80A}"/>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5459758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2B7BB-BEF2-0D48-F208-E6B05027D6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53D3C6E-3F89-764A-2EAF-7BBBFE46AA49}"/>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02A42-F000-5E9D-B35C-9D3A5739A3F8}"/>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5" name="Footer Placeholder 4">
            <a:extLst>
              <a:ext uri="{FF2B5EF4-FFF2-40B4-BE49-F238E27FC236}">
                <a16:creationId xmlns:a16="http://schemas.microsoft.com/office/drawing/2014/main" id="{EA7D98FB-B76E-89A4-450F-A37E2D168DF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B1583-C5F8-AA76-274D-C82344AE109F}"/>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928370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ABE7B-2A64-235A-DAA2-49794D22C05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94F5E2-7EF8-0409-49CC-0843AADDA72C}"/>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34CCA6-8990-B95E-DCCC-947C77805416}"/>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29D7B-3237-AC15-FBFB-C1BF3237952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6" name="Footer Placeholder 5">
            <a:extLst>
              <a:ext uri="{FF2B5EF4-FFF2-40B4-BE49-F238E27FC236}">
                <a16:creationId xmlns:a16="http://schemas.microsoft.com/office/drawing/2014/main" id="{447B10E3-486E-9459-D677-C4C3452CE57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96002-8B8B-C6F9-BA84-75E87DCADB52}"/>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0806906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09DE-F8AB-7162-6CA6-37ECBB5DEDEF}"/>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67FCF7-6CB3-57D2-7504-DEB66F1A681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86EEE4C-D047-331C-D3D8-53803149CA96}"/>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2E85A-BD13-12B9-EB2B-323FB4F4D25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3F37130-4849-3B5A-E21A-F56DE2F7B3D4}"/>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8D63AA-61A3-3898-BE26-2243698C9D5D}"/>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8" name="Footer Placeholder 7">
            <a:extLst>
              <a:ext uri="{FF2B5EF4-FFF2-40B4-BE49-F238E27FC236}">
                <a16:creationId xmlns:a16="http://schemas.microsoft.com/office/drawing/2014/main" id="{63398356-11E2-D7D2-B1E1-01C232E58B5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D13F47-8CFF-87F6-369B-F9020ADA5830}"/>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763593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79AC-CDB6-2C32-5531-AA024CA4A2A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5E3615-67B7-652C-6436-22ACC612B97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4" name="Footer Placeholder 3">
            <a:extLst>
              <a:ext uri="{FF2B5EF4-FFF2-40B4-BE49-F238E27FC236}">
                <a16:creationId xmlns:a16="http://schemas.microsoft.com/office/drawing/2014/main" id="{5D27013B-EC4F-EF80-B678-466818DA5B4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09E245-E100-6A44-CAEF-0CAAF90B9E8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46197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478F-236C-8368-DAE1-78EB229218BC}"/>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3" name="Footer Placeholder 2">
            <a:extLst>
              <a:ext uri="{FF2B5EF4-FFF2-40B4-BE49-F238E27FC236}">
                <a16:creationId xmlns:a16="http://schemas.microsoft.com/office/drawing/2014/main" id="{5F0CDD62-DE19-BB8B-7603-3D7E29EB109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185599-F931-72A1-D9E5-08513ACA21D1}"/>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476208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2A18-6969-D41F-CC08-4B54943306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B8A4AB84-002D-AD00-A3D5-5A2F828B3E10}"/>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646D51-2BE9-25B3-5529-B04D89B407D3}"/>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D23165-7ED6-0329-EA44-C0A14A66F80B}"/>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6" name="Footer Placeholder 5">
            <a:extLst>
              <a:ext uri="{FF2B5EF4-FFF2-40B4-BE49-F238E27FC236}">
                <a16:creationId xmlns:a16="http://schemas.microsoft.com/office/drawing/2014/main" id="{72B47312-4E69-B9EF-EBF5-B8817ECA79E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460B98-2A6B-C375-0A6E-91B89BAC30E5}"/>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517216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F7B5-D400-15DF-9F38-DF83AADC916E}"/>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6BE34CD-777C-CC58-C5F5-C5D9752B5B9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CE74A3F-D367-654A-8BB7-F5C8573037D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4E437B-16EE-06B7-2CE8-A174A4841D55}"/>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6" name="Footer Placeholder 5">
            <a:extLst>
              <a:ext uri="{FF2B5EF4-FFF2-40B4-BE49-F238E27FC236}">
                <a16:creationId xmlns:a16="http://schemas.microsoft.com/office/drawing/2014/main" id="{EFF45D9C-706B-A1DD-B11E-988D221B45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17D6AD1-BA71-3ABF-889F-AA41834DDD6E}"/>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33699444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D326E-ED03-1C7E-4DBB-E9A7E236FE55}"/>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B972D-5DC7-9822-58A2-EDB2336F1B52}"/>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01841-CAB8-EAD6-9414-2046185EDBF4}"/>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5" name="Footer Placeholder 4">
            <a:extLst>
              <a:ext uri="{FF2B5EF4-FFF2-40B4-BE49-F238E27FC236}">
                <a16:creationId xmlns:a16="http://schemas.microsoft.com/office/drawing/2014/main" id="{387F1F6E-07EC-5B6D-D739-7C961514965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3F93639-A708-89E2-F244-151D756DF15B}"/>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1903214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6672AC-4483-0A99-F619-4DBB71DB3412}"/>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21FDEF-0098-A1C3-C1F3-1BCFA57A9A6A}"/>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A7B02-8A28-EFD7-2E5C-73818AC8DB5E}"/>
              </a:ext>
            </a:extLst>
          </p:cNvPr>
          <p:cNvSpPr>
            <a:spLocks noGrp="1"/>
          </p:cNvSpPr>
          <p:nvPr>
            <p:ph type="dt" sz="half" idx="10"/>
          </p:nvPr>
        </p:nvSpPr>
        <p:spPr>
          <a:xfrm>
            <a:off x="1257300" y="9534526"/>
            <a:ext cx="4114800" cy="547688"/>
          </a:xfrm>
          <a:prstGeom prst="rect">
            <a:avLst/>
          </a:prstGeom>
        </p:spPr>
        <p:txBody>
          <a:bodyPr/>
          <a:lstStyle/>
          <a:p>
            <a:fld id="{1C46D19B-E785-4ED2-AE2B-F4AF8537A796}" type="datetimeFigureOut">
              <a:rPr lang="en-US" smtClean="0"/>
              <a:t>12/7/2024</a:t>
            </a:fld>
            <a:endParaRPr lang="en-US"/>
          </a:p>
        </p:txBody>
      </p:sp>
      <p:sp>
        <p:nvSpPr>
          <p:cNvPr id="5" name="Footer Placeholder 4">
            <a:extLst>
              <a:ext uri="{FF2B5EF4-FFF2-40B4-BE49-F238E27FC236}">
                <a16:creationId xmlns:a16="http://schemas.microsoft.com/office/drawing/2014/main" id="{48C2DAAE-B87F-9899-6784-617B48F2CBE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6DCAC8-09BD-4A6D-5EB4-A65C9C058A2D}"/>
              </a:ext>
            </a:extLst>
          </p:cNvPr>
          <p:cNvSpPr>
            <a:spLocks noGrp="1"/>
          </p:cNvSpPr>
          <p:nvPr>
            <p:ph type="sldNum" sz="quarter" idx="12"/>
          </p:nvPr>
        </p:nvSpPr>
        <p:spPr>
          <a:xfrm>
            <a:off x="12915900" y="9534526"/>
            <a:ext cx="4114800" cy="547688"/>
          </a:xfrm>
          <a:prstGeom prst="rect">
            <a:avLst/>
          </a:prstGeom>
        </p:spPr>
        <p:txBody>
          <a:bodyPr/>
          <a:lstStyle/>
          <a:p>
            <a:fld id="{0276E044-53BD-449E-8166-82EC52F0AA99}" type="slidenum">
              <a:rPr lang="en-US" smtClean="0"/>
              <a:t>‹#›</a:t>
            </a:fld>
            <a:endParaRPr lang="en-US"/>
          </a:p>
        </p:txBody>
      </p:sp>
    </p:spTree>
    <p:extLst>
      <p:ext uri="{BB962C8B-B14F-4D97-AF65-F5344CB8AC3E}">
        <p14:creationId xmlns:p14="http://schemas.microsoft.com/office/powerpoint/2010/main" val="2769281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4.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2D201C18-B2CA-8DD7-1610-79561EA4209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12/7/2024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2870463" y="1"/>
            <a:ext cx="2435498" cy="2435498"/>
          </a:xfrm>
          <a:prstGeom prst="rect">
            <a:avLst/>
          </a:prstGeom>
        </p:spPr>
      </p:pic>
    </p:spTree>
    <p:extLst>
      <p:ext uri="{BB962C8B-B14F-4D97-AF65-F5344CB8AC3E}">
        <p14:creationId xmlns:p14="http://schemas.microsoft.com/office/powerpoint/2010/main" val="3180047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F12AE8C-4746-1EF9-6F89-3477702E5581}"/>
              </a:ext>
            </a:extLst>
          </p:cNvPr>
          <p:cNvSpPr/>
          <p:nvPr userDrawn="1"/>
        </p:nvSpPr>
        <p:spPr>
          <a:xfrm>
            <a:off x="0" y="0"/>
            <a:ext cx="18288000" cy="10287000"/>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13"/>
            <a:stretch>
              <a:fillRect/>
            </a:stretch>
          </a:blipFill>
        </p:spPr>
        <p:txBody>
          <a:bodyPr/>
          <a:lstStyle/>
          <a:p>
            <a:endParaRPr lang="en-US" sz="2700"/>
          </a:p>
        </p:txBody>
      </p:sp>
      <p:pic>
        <p:nvPicPr>
          <p:cNvPr id="10" name="Picture 9" descr="A round pink label with white text and a black background&#10;&#10;Description automatically generated">
            <a:extLst>
              <a:ext uri="{FF2B5EF4-FFF2-40B4-BE49-F238E27FC236}">
                <a16:creationId xmlns:a16="http://schemas.microsoft.com/office/drawing/2014/main" id="{E6BB6E35-F7B3-AD00-6C03-799A24B4B5F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802834" y="111019"/>
            <a:ext cx="2473154" cy="2473154"/>
          </a:xfrm>
          <a:prstGeom prst="rect">
            <a:avLst/>
          </a:prstGeom>
        </p:spPr>
      </p:pic>
    </p:spTree>
    <p:extLst>
      <p:ext uri="{BB962C8B-B14F-4D97-AF65-F5344CB8AC3E}">
        <p14:creationId xmlns:p14="http://schemas.microsoft.com/office/powerpoint/2010/main" val="2703398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2.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1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6" Type="http://schemas.microsoft.com/office/2007/relationships/hdphoto" Target="../media/hdphoto4.wdp"/><Relationship Id="rId5" Type="http://schemas.openxmlformats.org/officeDocument/2006/relationships/image" Target="../media/image3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8.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5" Type="http://schemas.openxmlformats.org/officeDocument/2006/relationships/image" Target="../media/image3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2.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6.png"/><Relationship Id="rId4" Type="http://schemas.openxmlformats.org/officeDocument/2006/relationships/image" Target="../media/image16.svg"/><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9.jpeg"/><Relationship Id="rId4" Type="http://schemas.openxmlformats.org/officeDocument/2006/relationships/image" Target="../media/image16.svg"/><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image" Target="../media/image8.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4.png"/><Relationship Id="rId7" Type="http://schemas.openxmlformats.org/officeDocument/2006/relationships/image" Target="../media/image27.png"/><Relationship Id="rId12"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16.svg"/><Relationship Id="rId4" Type="http://schemas.openxmlformats.org/officeDocument/2006/relationships/image" Target="../media/image19.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sv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png"/><Relationship Id="rId3" Type="http://schemas.openxmlformats.org/officeDocument/2006/relationships/image" Target="../media/image14.png"/><Relationship Id="rId7" Type="http://schemas.openxmlformats.org/officeDocument/2006/relationships/image" Target="../media/image10.png"/><Relationship Id="rId12"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2.svg"/><Relationship Id="rId5" Type="http://schemas.openxmlformats.org/officeDocument/2006/relationships/image" Target="../media/image30.png"/><Relationship Id="rId10" Type="http://schemas.openxmlformats.org/officeDocument/2006/relationships/image" Target="../media/image31.png"/><Relationship Id="rId4" Type="http://schemas.openxmlformats.org/officeDocument/2006/relationships/image" Target="../media/image19.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8333E982-CEC0-BB59-98C0-8924F73371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round pink label with white text and a black background&#10;&#10;Description automatically generated">
            <a:extLst>
              <a:ext uri="{FF2B5EF4-FFF2-40B4-BE49-F238E27FC236}">
                <a16:creationId xmlns:a16="http://schemas.microsoft.com/office/drawing/2014/main" id="{E61A18FA-8236-572B-3C04-09F6CEA12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38600" y="6210300"/>
            <a:ext cx="2380952" cy="2380952"/>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0349EDE5-0189-811B-F0E3-AC40DDE86C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34400" y="2400300"/>
            <a:ext cx="8315665" cy="6425741"/>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5001738" cy="378565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defTabSz="1371600"/>
            <a:r>
              <a:rPr lang="vi-VN" sz="6000" dirty="0">
                <a:solidFill>
                  <a:prstClr val="black"/>
                </a:solidFill>
                <a:latin typeface="Cambria" panose="02040503050406030204" pitchFamily="18" charset="0"/>
                <a:ea typeface="Cambria" panose="02040503050406030204" pitchFamily="18" charset="0"/>
              </a:rPr>
              <a:t>Tìm hiểu trong thực tế, sách, báo, in-tơ-nét, … về sự sinh sản của một động vật theo gợi ý:</a:t>
            </a:r>
          </a:p>
          <a:p>
            <a:pPr lvl="0" algn="just" defTabSz="1371600"/>
            <a:r>
              <a:rPr lang="vi-VN" sz="6000" dirty="0">
                <a:solidFill>
                  <a:prstClr val="black"/>
                </a:solidFill>
                <a:latin typeface="Cambria" panose="02040503050406030204" pitchFamily="18" charset="0"/>
                <a:ea typeface="Cambria" panose="02040503050406030204" pitchFamily="18" charset="0"/>
              </a:rPr>
              <a:t>- Đẻ trứng hay đẻ con?</a:t>
            </a:r>
          </a:p>
          <a:p>
            <a:pPr lvl="0" algn="just" defTabSz="1371600"/>
            <a:r>
              <a:rPr lang="vi-VN" sz="6000" dirty="0">
                <a:solidFill>
                  <a:prstClr val="black"/>
                </a:solidFill>
                <a:latin typeface="Cambria" panose="02040503050406030204" pitchFamily="18" charset="0"/>
                <a:ea typeface="Cambria" panose="02040503050406030204" pitchFamily="18" charset="0"/>
              </a:rPr>
              <a:t>- Quá trình hình thành con non.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1981200" y="495300"/>
            <a:ext cx="15001738" cy="4247317"/>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5400" b="1" dirty="0" err="1">
                <a:solidFill>
                  <a:prstClr val="black"/>
                </a:solidFill>
                <a:latin typeface="Cambria" panose="02040503050406030204" pitchFamily="18" charset="0"/>
                <a:ea typeface="Cambria" panose="02040503050406030204" pitchFamily="18" charset="0"/>
              </a:rPr>
              <a:t>Ví</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dụ</a:t>
            </a:r>
            <a:r>
              <a:rPr lang="en-US" sz="5400" b="1" dirty="0">
                <a:solidFill>
                  <a:prstClr val="black"/>
                </a:solidFill>
                <a:latin typeface="Cambria" panose="02040503050406030204" pitchFamily="18" charset="0"/>
                <a:ea typeface="Cambria" panose="02040503050406030204" pitchFamily="18" charset="0"/>
              </a:rPr>
              <a:t>:</a:t>
            </a:r>
          </a:p>
          <a:p>
            <a:pPr lvl="0" algn="just" defTabSz="1371600"/>
            <a:r>
              <a:rPr lang="vi-VN" sz="5400" dirty="0">
                <a:solidFill>
                  <a:prstClr val="black"/>
                </a:solidFill>
                <a:latin typeface="Cambria" panose="02040503050406030204" pitchFamily="18" charset="0"/>
                <a:ea typeface="Cambria" panose="02040503050406030204" pitchFamily="18" charset="0"/>
              </a:rPr>
              <a:t>Sự sinh sản của ếch: Ếch đẻ trứng.</a:t>
            </a:r>
          </a:p>
          <a:p>
            <a:pPr lvl="0" algn="just" defTabSz="1371600"/>
            <a:r>
              <a:rPr lang="vi-VN" sz="5400" dirty="0">
                <a:solidFill>
                  <a:prstClr val="black"/>
                </a:solidFill>
                <a:latin typeface="Cambria" panose="02040503050406030204" pitchFamily="18" charset="0"/>
                <a:ea typeface="Cambria" panose="02040503050406030204" pitchFamily="18" charset="0"/>
              </a:rPr>
              <a:t>Quá trình hình thành con non: Trứng ếch → nở thành nòng nọc → nòng nọc mọc 2 chân sau → mọc tiếp 2 chân trước → ếch con → ếch trưởng thành.</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pic>
        <p:nvPicPr>
          <p:cNvPr id="4098" name="Picture 2" descr="Chú ếch | Bài thơ Chú ếch (Chú ếch con)">
            <a:extLst>
              <a:ext uri="{FF2B5EF4-FFF2-40B4-BE49-F238E27FC236}">
                <a16:creationId xmlns:a16="http://schemas.microsoft.com/office/drawing/2014/main" id="{8B36A86E-39F1-6EF5-B9C5-278BA04E32D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745" b="96992" l="10000" r="90000">
                        <a14:foregroundMark x1="14941" y1="11913" x2="67059" y2="17930"/>
                        <a14:foregroundMark x1="17882" y1="17449" x2="86471" y2="27617"/>
                        <a14:foregroundMark x1="31529" y1="10951" x2="79471" y2="5897"/>
                        <a14:foregroundMark x1="23471" y1="7280" x2="43059" y2="4994"/>
                        <a14:foregroundMark x1="43059" y1="4994" x2="71353" y2="9446"/>
                        <a14:foregroundMark x1="71353" y1="9446" x2="75118" y2="11733"/>
                        <a14:foregroundMark x1="16471" y1="17449" x2="16647" y2="18231"/>
                        <a14:foregroundMark x1="63353" y1="91095" x2="75471" y2="95066"/>
                        <a14:foregroundMark x1="55588" y1="95848" x2="62706" y2="96992"/>
                        <a14:foregroundMark x1="40235" y1="1925" x2="47118" y2="1805"/>
                        <a14:foregroundMark x1="47118" y1="1805" x2="52941" y2="1925"/>
                        <a14:foregroundMark x1="52941" y1="1925" x2="58235" y2="1745"/>
                        <a14:foregroundMark x1="58235" y1="1745" x2="58235" y2="1745"/>
                      </a14:backgroundRemoval>
                    </a14:imgEffect>
                  </a14:imgLayer>
                </a14:imgProps>
              </a:ext>
              <a:ext uri="{28A0092B-C50C-407E-A947-70E740481C1C}">
                <a14:useLocalDpi xmlns:a14="http://schemas.microsoft.com/office/drawing/2010/main" val="0"/>
              </a:ext>
            </a:extLst>
          </a:blip>
          <a:srcRect/>
          <a:stretch>
            <a:fillRect/>
          </a:stretch>
        </p:blipFill>
        <p:spPr bwMode="auto">
          <a:xfrm>
            <a:off x="11887200" y="5143500"/>
            <a:ext cx="5494796"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5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Gà là động vật đẻ trứng hay đẻ con?</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06554" y="3773220"/>
            <a:ext cx="9661845" cy="2362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defTabSz="1371600"/>
            <a:r>
              <a:rPr lang="vi-VN" sz="6600" b="1" dirty="0">
                <a:solidFill>
                  <a:srgbClr val="FF0000"/>
                </a:solidFill>
                <a:latin typeface="Cambria" panose="02040503050406030204" pitchFamily="18" charset="0"/>
                <a:ea typeface="Cambria" panose="02040503050406030204" pitchFamily="18" charset="0"/>
              </a:rPr>
              <a:t>Gà là động vật đẻ trứng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09800" y="876300"/>
            <a:ext cx="14392138" cy="193899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6000" dirty="0">
                <a:solidFill>
                  <a:prstClr val="black"/>
                </a:solidFill>
                <a:latin typeface="Cambria" panose="02040503050406030204" pitchFamily="18" charset="0"/>
                <a:ea typeface="Cambria" panose="02040503050406030204" pitchFamily="18" charset="0"/>
              </a:rPr>
              <a:t>Vai trò của gà mái và gà trống trong việc hình thành gà con như thế nào?</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267200" y="3695700"/>
            <a:ext cx="10287000" cy="5029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Vai trò của gà mái là đẻ ra trứng, kết hợp với tinh trùng tạo hợp t</a:t>
            </a:r>
            <a:r>
              <a:rPr lang="en-US" sz="4400" b="1" dirty="0">
                <a:solidFill>
                  <a:srgbClr val="FF0000"/>
                </a:solidFill>
                <a:latin typeface="Cambria" panose="02040503050406030204" pitchFamily="18" charset="0"/>
                <a:ea typeface="Cambria" panose="02040503050406030204" pitchFamily="18" charset="0"/>
              </a:rPr>
              <a:t>ử</a:t>
            </a:r>
            <a:r>
              <a:rPr lang="vi-VN" sz="4400" b="1" dirty="0">
                <a:solidFill>
                  <a:srgbClr val="FF0000"/>
                </a:solidFill>
                <a:latin typeface="Cambria" panose="02040503050406030204" pitchFamily="18" charset="0"/>
                <a:ea typeface="Cambria" panose="02040503050406030204" pitchFamily="18" charset="0"/>
              </a:rPr>
              <a:t>, ấp trứng nở ra con;</a:t>
            </a:r>
            <a:endParaRPr lang="en-US" sz="44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4400" b="1" dirty="0" err="1">
                <a:solidFill>
                  <a:srgbClr val="FF0000"/>
                </a:solidFill>
                <a:latin typeface="Cambria" panose="02040503050406030204" pitchFamily="18" charset="0"/>
                <a:ea typeface="Cambria" panose="02040503050406030204" pitchFamily="18" charset="0"/>
              </a:rPr>
              <a:t>Gà</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trống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sinh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ra</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tinh</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trùng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kết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với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trứng</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tạo</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hợp</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tử</a:t>
            </a:r>
            <a:r>
              <a:rPr lang="en-US" sz="4400" b="1" dirty="0">
                <a:solidFill>
                  <a:srgbClr val="FF0000"/>
                </a:solidFill>
                <a:latin typeface="Cambria" panose="02040503050406030204" pitchFamily="18" charset="0"/>
                <a:ea typeface="Cambria" panose="02040503050406030204" pitchFamily="18" charset="0"/>
              </a:rPr>
              <a:t>.</a:t>
            </a:r>
          </a:p>
        </p:txBody>
      </p:sp>
      <p:pic>
        <p:nvPicPr>
          <p:cNvPr id="6146" name="Picture 2" descr="Hình ảnh Nhân Vật Hoạt Hình Gà Mái Và Gà Trống PNG , Gà Mái, Gà Trống, Gà  Mái Và Gà Trống PNG trong suốt và Vector để tải xuống miễn phí">
            <a:extLst>
              <a:ext uri="{FF2B5EF4-FFF2-40B4-BE49-F238E27FC236}">
                <a16:creationId xmlns:a16="http://schemas.microsoft.com/office/drawing/2014/main" id="{B28AEB71-C0A6-7B15-35E9-AF8C296B6BE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6386" y="5905500"/>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20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Các trứng gà mái đẻ có phải đều là trứng đã thụ tinh không? </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dirty="0">
                <a:solidFill>
                  <a:srgbClr val="FF0000"/>
                </a:solidFill>
                <a:latin typeface="Cambria" panose="02040503050406030204" pitchFamily="18" charset="0"/>
                <a:ea typeface="Cambria" panose="02040503050406030204" pitchFamily="18" charset="0"/>
              </a:rPr>
              <a:t>Các trứng gà mái đẻ không phải đều là trứng đã thụ tinh, trứng nào được thụ tinh với tinh trùng của gà trống mới là trứng thụ tinh.</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45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4392138"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Những quả trứng gà bán ở chợ có thể ấp nở thành gà con được không?</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343400" y="4533900"/>
            <a:ext cx="9403080" cy="4191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4400" b="1">
                <a:solidFill>
                  <a:srgbClr val="FF0000"/>
                </a:solidFill>
                <a:latin typeface="Cambria" panose="02040503050406030204" pitchFamily="18" charset="0"/>
                <a:ea typeface="Cambria" panose="02040503050406030204" pitchFamily="18" charset="0"/>
              </a:rPr>
              <a:t>Những quả trứng gà bán ở chợ có thể có quả trứng ấp nở thành gà con nhưng cũng có thể có những quả trứng không được thụ tinh sẽ không nở thành gà con.</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122" name="Picture 2" descr="Gà Con Dễ Thương Hình ảnh PNG | Vector Và Các Tập Tin PSD | Tải Về Miễn Phí  Trên Pngtree">
            <a:extLst>
              <a:ext uri="{FF2B5EF4-FFF2-40B4-BE49-F238E27FC236}">
                <a16:creationId xmlns:a16="http://schemas.microsoft.com/office/drawing/2014/main" id="{E2ECAB0E-0409-32E8-C32F-895D0C7E0F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39800" y="4991100"/>
            <a:ext cx="43434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6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6">
            <a:extLst>
              <a:ext uri="{FF2B5EF4-FFF2-40B4-BE49-F238E27FC236}">
                <a16:creationId xmlns:a16="http://schemas.microsoft.com/office/drawing/2014/main" id="{EC592671-DF98-9DBA-0976-5D4C56270FBC}"/>
              </a:ext>
            </a:extLst>
          </p:cNvPr>
          <p:cNvSpPr/>
          <p:nvPr/>
        </p:nvSpPr>
        <p:spPr>
          <a:xfrm>
            <a:off x="801385" y="417461"/>
            <a:ext cx="16719503" cy="9399497"/>
          </a:xfrm>
          <a:prstGeom prst="roundRect">
            <a:avLst>
              <a:gd name="adj" fmla="val 19216"/>
            </a:avLst>
          </a:pr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grpSp>
        <p:nvGrpSpPr>
          <p:cNvPr id="3" name="object 19">
            <a:extLst>
              <a:ext uri="{FF2B5EF4-FFF2-40B4-BE49-F238E27FC236}">
                <a16:creationId xmlns:a16="http://schemas.microsoft.com/office/drawing/2014/main" id="{C0C0F36F-B1CB-90A1-6880-D3D9D9ED50E5}"/>
              </a:ext>
            </a:extLst>
          </p:cNvPr>
          <p:cNvGrpSpPr/>
          <p:nvPr/>
        </p:nvGrpSpPr>
        <p:grpSpPr>
          <a:xfrm rot="19320368">
            <a:off x="16105158" y="9207073"/>
            <a:ext cx="2420616" cy="1102607"/>
            <a:chOff x="15937514" y="5582838"/>
            <a:chExt cx="1668559" cy="723125"/>
          </a:xfrm>
        </p:grpSpPr>
        <p:sp>
          <p:nvSpPr>
            <p:cNvPr id="4" name="object 20">
              <a:extLst>
                <a:ext uri="{FF2B5EF4-FFF2-40B4-BE49-F238E27FC236}">
                  <a16:creationId xmlns:a16="http://schemas.microsoft.com/office/drawing/2014/main" id="{088B704F-F5C3-5FDC-5669-1E9E3A954D08}"/>
                </a:ext>
              </a:extLst>
            </p:cNvPr>
            <p:cNvSpPr/>
            <p:nvPr/>
          </p:nvSpPr>
          <p:spPr>
            <a:xfrm rot="1560097">
              <a:off x="15937514" y="5591831"/>
              <a:ext cx="1661177" cy="707362"/>
            </a:xfrm>
            <a:custGeom>
              <a:avLst/>
              <a:gdLst/>
              <a:ahLst/>
              <a:cxnLst/>
              <a:rect l="l" t="t" r="r" b="b"/>
              <a:pathLst>
                <a:path w="2035175" h="877570">
                  <a:moveTo>
                    <a:pt x="2034761" y="877564"/>
                  </a:moveTo>
                  <a:lnTo>
                    <a:pt x="0" y="685789"/>
                  </a:lnTo>
                  <a:lnTo>
                    <a:pt x="1528" y="666937"/>
                  </a:lnTo>
                  <a:lnTo>
                    <a:pt x="5605" y="623120"/>
                  </a:lnTo>
                  <a:lnTo>
                    <a:pt x="26499" y="568094"/>
                  </a:lnTo>
                  <a:lnTo>
                    <a:pt x="31595" y="514596"/>
                  </a:lnTo>
                  <a:lnTo>
                    <a:pt x="50959" y="475364"/>
                  </a:lnTo>
                  <a:lnTo>
                    <a:pt x="80516" y="398939"/>
                  </a:lnTo>
                  <a:lnTo>
                    <a:pt x="128418" y="362255"/>
                  </a:lnTo>
                  <a:lnTo>
                    <a:pt x="131476" y="327609"/>
                  </a:lnTo>
                  <a:lnTo>
                    <a:pt x="136572" y="271054"/>
                  </a:lnTo>
                  <a:lnTo>
                    <a:pt x="226261" y="0"/>
                  </a:lnTo>
                  <a:lnTo>
                    <a:pt x="2034761" y="170299"/>
                  </a:lnTo>
                  <a:lnTo>
                    <a:pt x="2034761" y="877564"/>
                  </a:lnTo>
                  <a:close/>
                </a:path>
              </a:pathLst>
            </a:custGeom>
            <a:solidFill>
              <a:srgbClr val="B4C372"/>
            </a:solidFill>
          </p:spPr>
          <p:txBody>
            <a:bodyPr wrap="square" lIns="0" tIns="0" rIns="0" bIns="0" rtlCol="0"/>
            <a:lstStyle/>
            <a:p>
              <a:pPr defTabSz="1371600">
                <a:defRPr/>
              </a:pPr>
              <a:endParaRPr sz="2700">
                <a:solidFill>
                  <a:prstClr val="black"/>
                </a:solidFill>
                <a:latin typeface="Calibri" panose="020F0502020204030204"/>
              </a:endParaRPr>
            </a:p>
          </p:txBody>
        </p:sp>
        <p:sp>
          <p:nvSpPr>
            <p:cNvPr id="6" name="object 21">
              <a:extLst>
                <a:ext uri="{FF2B5EF4-FFF2-40B4-BE49-F238E27FC236}">
                  <a16:creationId xmlns:a16="http://schemas.microsoft.com/office/drawing/2014/main" id="{CDAE1DCD-C1D7-0378-37B0-E185E54A0BFF}"/>
                </a:ext>
              </a:extLst>
            </p:cNvPr>
            <p:cNvSpPr/>
            <p:nvPr/>
          </p:nvSpPr>
          <p:spPr>
            <a:xfrm rot="1581944">
              <a:off x="15983710" y="5582838"/>
              <a:ext cx="1622363" cy="723125"/>
            </a:xfrm>
            <a:custGeom>
              <a:avLst/>
              <a:gdLst/>
              <a:ahLst/>
              <a:cxnLst/>
              <a:rect l="l" t="t" r="r" b="b"/>
              <a:pathLst>
                <a:path w="2028825" h="867410">
                  <a:moveTo>
                    <a:pt x="321672" y="99059"/>
                  </a:moveTo>
                  <a:lnTo>
                    <a:pt x="311874" y="99059"/>
                  </a:lnTo>
                  <a:lnTo>
                    <a:pt x="321047" y="0"/>
                  </a:lnTo>
                  <a:lnTo>
                    <a:pt x="330729" y="0"/>
                  </a:lnTo>
                  <a:lnTo>
                    <a:pt x="321672" y="99059"/>
                  </a:lnTo>
                  <a:close/>
                </a:path>
                <a:path w="2028825" h="867410">
                  <a:moveTo>
                    <a:pt x="500543" y="115569"/>
                  </a:moveTo>
                  <a:lnTo>
                    <a:pt x="490743" y="115569"/>
                  </a:lnTo>
                  <a:lnTo>
                    <a:pt x="499916" y="16509"/>
                  </a:lnTo>
                  <a:lnTo>
                    <a:pt x="509598" y="17779"/>
                  </a:lnTo>
                  <a:lnTo>
                    <a:pt x="500543" y="115569"/>
                  </a:lnTo>
                  <a:close/>
                </a:path>
                <a:path w="2028825" h="867410">
                  <a:moveTo>
                    <a:pt x="673805" y="132079"/>
                  </a:moveTo>
                  <a:lnTo>
                    <a:pt x="664006" y="132079"/>
                  </a:lnTo>
                  <a:lnTo>
                    <a:pt x="673179" y="33019"/>
                  </a:lnTo>
                  <a:lnTo>
                    <a:pt x="682861" y="33019"/>
                  </a:lnTo>
                  <a:lnTo>
                    <a:pt x="673805" y="132079"/>
                  </a:lnTo>
                  <a:close/>
                </a:path>
                <a:path w="2028825" h="867410">
                  <a:moveTo>
                    <a:pt x="852675" y="148589"/>
                  </a:moveTo>
                  <a:lnTo>
                    <a:pt x="842875" y="148589"/>
                  </a:lnTo>
                  <a:lnTo>
                    <a:pt x="852048" y="49529"/>
                  </a:lnTo>
                  <a:lnTo>
                    <a:pt x="861730" y="50799"/>
                  </a:lnTo>
                  <a:lnTo>
                    <a:pt x="852675" y="148589"/>
                  </a:lnTo>
                  <a:close/>
                </a:path>
                <a:path w="2028825" h="867410">
                  <a:moveTo>
                    <a:pt x="1027467" y="165099"/>
                  </a:moveTo>
                  <a:lnTo>
                    <a:pt x="1018177" y="165099"/>
                  </a:lnTo>
                  <a:lnTo>
                    <a:pt x="1026840" y="66039"/>
                  </a:lnTo>
                  <a:lnTo>
                    <a:pt x="1036523" y="67309"/>
                  </a:lnTo>
                  <a:lnTo>
                    <a:pt x="1027467" y="165099"/>
                  </a:lnTo>
                  <a:close/>
                </a:path>
                <a:path w="2028825" h="867410">
                  <a:moveTo>
                    <a:pt x="1205709" y="182879"/>
                  </a:moveTo>
                  <a:lnTo>
                    <a:pt x="1196537" y="182879"/>
                  </a:lnTo>
                  <a:lnTo>
                    <a:pt x="1205200" y="82549"/>
                  </a:lnTo>
                  <a:lnTo>
                    <a:pt x="1214882" y="83819"/>
                  </a:lnTo>
                  <a:lnTo>
                    <a:pt x="1205709" y="182879"/>
                  </a:lnTo>
                  <a:close/>
                </a:path>
                <a:path w="2028825" h="867410">
                  <a:moveTo>
                    <a:pt x="306502" y="273049"/>
                  </a:moveTo>
                  <a:lnTo>
                    <a:pt x="295057" y="273049"/>
                  </a:lnTo>
                  <a:lnTo>
                    <a:pt x="310855" y="107949"/>
                  </a:lnTo>
                  <a:lnTo>
                    <a:pt x="183965" y="96519"/>
                  </a:lnTo>
                  <a:lnTo>
                    <a:pt x="187022" y="87629"/>
                  </a:lnTo>
                  <a:lnTo>
                    <a:pt x="311874" y="99059"/>
                  </a:lnTo>
                  <a:lnTo>
                    <a:pt x="321672" y="99059"/>
                  </a:lnTo>
                  <a:lnTo>
                    <a:pt x="321556" y="100329"/>
                  </a:lnTo>
                  <a:lnTo>
                    <a:pt x="420248" y="109219"/>
                  </a:lnTo>
                  <a:lnTo>
                    <a:pt x="321556" y="109219"/>
                  </a:lnTo>
                  <a:lnTo>
                    <a:pt x="306502" y="273049"/>
                  </a:lnTo>
                  <a:close/>
                </a:path>
                <a:path w="2028825" h="867410">
                  <a:moveTo>
                    <a:pt x="1385088" y="199389"/>
                  </a:moveTo>
                  <a:lnTo>
                    <a:pt x="1374896" y="199389"/>
                  </a:lnTo>
                  <a:lnTo>
                    <a:pt x="1384578" y="99059"/>
                  </a:lnTo>
                  <a:lnTo>
                    <a:pt x="1394261" y="100329"/>
                  </a:lnTo>
                  <a:lnTo>
                    <a:pt x="1385088" y="199389"/>
                  </a:lnTo>
                  <a:close/>
                </a:path>
                <a:path w="2028825" h="867410">
                  <a:moveTo>
                    <a:pt x="484748" y="290829"/>
                  </a:moveTo>
                  <a:lnTo>
                    <a:pt x="474945" y="290829"/>
                  </a:lnTo>
                  <a:lnTo>
                    <a:pt x="490743" y="125729"/>
                  </a:lnTo>
                  <a:lnTo>
                    <a:pt x="321556" y="109219"/>
                  </a:lnTo>
                  <a:lnTo>
                    <a:pt x="420248" y="109219"/>
                  </a:lnTo>
                  <a:lnTo>
                    <a:pt x="490743" y="115569"/>
                  </a:lnTo>
                  <a:lnTo>
                    <a:pt x="500543" y="115569"/>
                  </a:lnTo>
                  <a:lnTo>
                    <a:pt x="500425" y="116839"/>
                  </a:lnTo>
                  <a:lnTo>
                    <a:pt x="595847" y="125729"/>
                  </a:lnTo>
                  <a:lnTo>
                    <a:pt x="500425" y="125729"/>
                  </a:lnTo>
                  <a:lnTo>
                    <a:pt x="484748" y="290829"/>
                  </a:lnTo>
                  <a:close/>
                </a:path>
                <a:path w="2028825" h="867410">
                  <a:moveTo>
                    <a:pt x="1564075" y="214629"/>
                  </a:moveTo>
                  <a:lnTo>
                    <a:pt x="1554275" y="214629"/>
                  </a:lnTo>
                  <a:lnTo>
                    <a:pt x="1563447" y="115569"/>
                  </a:lnTo>
                  <a:lnTo>
                    <a:pt x="1573130" y="116839"/>
                  </a:lnTo>
                  <a:lnTo>
                    <a:pt x="1564075" y="214629"/>
                  </a:lnTo>
                  <a:close/>
                </a:path>
                <a:path w="2028825" h="867410">
                  <a:moveTo>
                    <a:pt x="657502" y="307339"/>
                  </a:moveTo>
                  <a:lnTo>
                    <a:pt x="648209" y="307339"/>
                  </a:lnTo>
                  <a:lnTo>
                    <a:pt x="664006" y="140969"/>
                  </a:lnTo>
                  <a:lnTo>
                    <a:pt x="500425" y="125729"/>
                  </a:lnTo>
                  <a:lnTo>
                    <a:pt x="595847" y="125729"/>
                  </a:lnTo>
                  <a:lnTo>
                    <a:pt x="664006" y="132079"/>
                  </a:lnTo>
                  <a:lnTo>
                    <a:pt x="673805" y="132079"/>
                  </a:lnTo>
                  <a:lnTo>
                    <a:pt x="673689" y="133349"/>
                  </a:lnTo>
                  <a:lnTo>
                    <a:pt x="772381" y="142239"/>
                  </a:lnTo>
                  <a:lnTo>
                    <a:pt x="673179" y="142239"/>
                  </a:lnTo>
                  <a:lnTo>
                    <a:pt x="657502" y="307339"/>
                  </a:lnTo>
                  <a:close/>
                </a:path>
                <a:path w="2028825" h="867410">
                  <a:moveTo>
                    <a:pt x="1739376" y="231139"/>
                  </a:moveTo>
                  <a:lnTo>
                    <a:pt x="1729576" y="231139"/>
                  </a:lnTo>
                  <a:lnTo>
                    <a:pt x="1738749" y="132079"/>
                  </a:lnTo>
                  <a:lnTo>
                    <a:pt x="1748432" y="133349"/>
                  </a:lnTo>
                  <a:lnTo>
                    <a:pt x="1739376" y="231139"/>
                  </a:lnTo>
                  <a:close/>
                </a:path>
                <a:path w="2028825" h="867410">
                  <a:moveTo>
                    <a:pt x="835741" y="323849"/>
                  </a:moveTo>
                  <a:lnTo>
                    <a:pt x="826568" y="323849"/>
                  </a:lnTo>
                  <a:lnTo>
                    <a:pt x="842366" y="158749"/>
                  </a:lnTo>
                  <a:lnTo>
                    <a:pt x="673179" y="142239"/>
                  </a:lnTo>
                  <a:lnTo>
                    <a:pt x="772381" y="142239"/>
                  </a:lnTo>
                  <a:lnTo>
                    <a:pt x="842875" y="148589"/>
                  </a:lnTo>
                  <a:lnTo>
                    <a:pt x="852675" y="148589"/>
                  </a:lnTo>
                  <a:lnTo>
                    <a:pt x="852558" y="149859"/>
                  </a:lnTo>
                  <a:lnTo>
                    <a:pt x="949169" y="158749"/>
                  </a:lnTo>
                  <a:lnTo>
                    <a:pt x="851538" y="158749"/>
                  </a:lnTo>
                  <a:lnTo>
                    <a:pt x="835741" y="323849"/>
                  </a:lnTo>
                  <a:close/>
                </a:path>
                <a:path w="2028825" h="867410">
                  <a:moveTo>
                    <a:pt x="1918128" y="248919"/>
                  </a:moveTo>
                  <a:lnTo>
                    <a:pt x="1908446" y="248919"/>
                  </a:lnTo>
                  <a:lnTo>
                    <a:pt x="1917618" y="148589"/>
                  </a:lnTo>
                  <a:lnTo>
                    <a:pt x="1927301" y="149859"/>
                  </a:lnTo>
                  <a:lnTo>
                    <a:pt x="1918128" y="248919"/>
                  </a:lnTo>
                  <a:close/>
                </a:path>
                <a:path w="2028825" h="867410">
                  <a:moveTo>
                    <a:pt x="1011163" y="340359"/>
                  </a:moveTo>
                  <a:lnTo>
                    <a:pt x="1001360" y="340359"/>
                  </a:lnTo>
                  <a:lnTo>
                    <a:pt x="1017158" y="175259"/>
                  </a:lnTo>
                  <a:lnTo>
                    <a:pt x="851538" y="158749"/>
                  </a:lnTo>
                  <a:lnTo>
                    <a:pt x="949169" y="158749"/>
                  </a:lnTo>
                  <a:lnTo>
                    <a:pt x="1018177" y="165099"/>
                  </a:lnTo>
                  <a:lnTo>
                    <a:pt x="1027467" y="165099"/>
                  </a:lnTo>
                  <a:lnTo>
                    <a:pt x="1027350" y="166369"/>
                  </a:lnTo>
                  <a:lnTo>
                    <a:pt x="1118450" y="175259"/>
                  </a:lnTo>
                  <a:lnTo>
                    <a:pt x="1026840" y="175259"/>
                  </a:lnTo>
                  <a:lnTo>
                    <a:pt x="1011163" y="340359"/>
                  </a:lnTo>
                  <a:close/>
                </a:path>
                <a:path w="2028825" h="867410">
                  <a:moveTo>
                    <a:pt x="1189524" y="356869"/>
                  </a:moveTo>
                  <a:lnTo>
                    <a:pt x="1180229" y="356869"/>
                  </a:lnTo>
                  <a:lnTo>
                    <a:pt x="1196027" y="191769"/>
                  </a:lnTo>
                  <a:lnTo>
                    <a:pt x="1026840" y="175259"/>
                  </a:lnTo>
                  <a:lnTo>
                    <a:pt x="1118450" y="175259"/>
                  </a:lnTo>
                  <a:lnTo>
                    <a:pt x="1196537" y="182879"/>
                  </a:lnTo>
                  <a:lnTo>
                    <a:pt x="1205709" y="182879"/>
                  </a:lnTo>
                  <a:lnTo>
                    <a:pt x="1309824" y="193039"/>
                  </a:lnTo>
                  <a:lnTo>
                    <a:pt x="1205200" y="193039"/>
                  </a:lnTo>
                  <a:lnTo>
                    <a:pt x="1189524" y="356869"/>
                  </a:lnTo>
                  <a:close/>
                </a:path>
                <a:path w="2028825" h="867410">
                  <a:moveTo>
                    <a:pt x="1367883" y="373379"/>
                  </a:moveTo>
                  <a:lnTo>
                    <a:pt x="1358589" y="373379"/>
                  </a:lnTo>
                  <a:lnTo>
                    <a:pt x="1374386" y="208279"/>
                  </a:lnTo>
                  <a:lnTo>
                    <a:pt x="1205200" y="193039"/>
                  </a:lnTo>
                  <a:lnTo>
                    <a:pt x="1309824" y="193039"/>
                  </a:lnTo>
                  <a:lnTo>
                    <a:pt x="1374896" y="199389"/>
                  </a:lnTo>
                  <a:lnTo>
                    <a:pt x="1385088" y="199389"/>
                  </a:lnTo>
                  <a:lnTo>
                    <a:pt x="1497879" y="209549"/>
                  </a:lnTo>
                  <a:lnTo>
                    <a:pt x="1383559" y="209549"/>
                  </a:lnTo>
                  <a:lnTo>
                    <a:pt x="1367883" y="373379"/>
                  </a:lnTo>
                  <a:close/>
                </a:path>
                <a:path w="2028825" h="867410">
                  <a:moveTo>
                    <a:pt x="1546631" y="391159"/>
                  </a:moveTo>
                  <a:lnTo>
                    <a:pt x="1536948" y="391159"/>
                  </a:lnTo>
                  <a:lnTo>
                    <a:pt x="1552746" y="224789"/>
                  </a:lnTo>
                  <a:lnTo>
                    <a:pt x="1383559" y="209549"/>
                  </a:lnTo>
                  <a:lnTo>
                    <a:pt x="1497879" y="209549"/>
                  </a:lnTo>
                  <a:lnTo>
                    <a:pt x="1554275" y="214629"/>
                  </a:lnTo>
                  <a:lnTo>
                    <a:pt x="1564075" y="214629"/>
                  </a:lnTo>
                  <a:lnTo>
                    <a:pt x="1563957" y="215899"/>
                  </a:lnTo>
                  <a:lnTo>
                    <a:pt x="1674370" y="226059"/>
                  </a:lnTo>
                  <a:lnTo>
                    <a:pt x="1561919" y="226059"/>
                  </a:lnTo>
                  <a:lnTo>
                    <a:pt x="1546631" y="391159"/>
                  </a:lnTo>
                  <a:close/>
                </a:path>
                <a:path w="2028825" h="867410">
                  <a:moveTo>
                    <a:pt x="1721423" y="407669"/>
                  </a:moveTo>
                  <a:lnTo>
                    <a:pt x="1712250" y="407669"/>
                  </a:lnTo>
                  <a:lnTo>
                    <a:pt x="1727538" y="241299"/>
                  </a:lnTo>
                  <a:lnTo>
                    <a:pt x="1561919" y="226059"/>
                  </a:lnTo>
                  <a:lnTo>
                    <a:pt x="1674370" y="226059"/>
                  </a:lnTo>
                  <a:lnTo>
                    <a:pt x="1729576" y="231139"/>
                  </a:lnTo>
                  <a:lnTo>
                    <a:pt x="1739376" y="231139"/>
                  </a:lnTo>
                  <a:lnTo>
                    <a:pt x="1739259" y="232409"/>
                  </a:lnTo>
                  <a:lnTo>
                    <a:pt x="1843374" y="242569"/>
                  </a:lnTo>
                  <a:lnTo>
                    <a:pt x="1737220" y="242569"/>
                  </a:lnTo>
                  <a:lnTo>
                    <a:pt x="1721423" y="407669"/>
                  </a:lnTo>
                  <a:close/>
                </a:path>
                <a:path w="2028825" h="867410">
                  <a:moveTo>
                    <a:pt x="1899782" y="424179"/>
                  </a:moveTo>
                  <a:lnTo>
                    <a:pt x="1890610" y="424179"/>
                  </a:lnTo>
                  <a:lnTo>
                    <a:pt x="1906407" y="257809"/>
                  </a:lnTo>
                  <a:lnTo>
                    <a:pt x="1737220" y="242569"/>
                  </a:lnTo>
                  <a:lnTo>
                    <a:pt x="1843374" y="242569"/>
                  </a:lnTo>
                  <a:lnTo>
                    <a:pt x="1908446" y="248919"/>
                  </a:lnTo>
                  <a:lnTo>
                    <a:pt x="1918128" y="248919"/>
                  </a:lnTo>
                  <a:lnTo>
                    <a:pt x="2016366" y="259079"/>
                  </a:lnTo>
                  <a:lnTo>
                    <a:pt x="1915580" y="259079"/>
                  </a:lnTo>
                  <a:lnTo>
                    <a:pt x="1899782" y="424179"/>
                  </a:lnTo>
                  <a:close/>
                </a:path>
                <a:path w="2028825" h="867410">
                  <a:moveTo>
                    <a:pt x="289451" y="453389"/>
                  </a:moveTo>
                  <a:lnTo>
                    <a:pt x="280279" y="453389"/>
                  </a:lnTo>
                  <a:lnTo>
                    <a:pt x="296076" y="284479"/>
                  </a:lnTo>
                  <a:lnTo>
                    <a:pt x="130966" y="267969"/>
                  </a:lnTo>
                  <a:lnTo>
                    <a:pt x="131476" y="260349"/>
                  </a:lnTo>
                  <a:lnTo>
                    <a:pt x="130457" y="257809"/>
                  </a:lnTo>
                  <a:lnTo>
                    <a:pt x="295057" y="273049"/>
                  </a:lnTo>
                  <a:lnTo>
                    <a:pt x="306502" y="273049"/>
                  </a:lnTo>
                  <a:lnTo>
                    <a:pt x="306268" y="275589"/>
                  </a:lnTo>
                  <a:lnTo>
                    <a:pt x="404663" y="284479"/>
                  </a:lnTo>
                  <a:lnTo>
                    <a:pt x="305249" y="284479"/>
                  </a:lnTo>
                  <a:lnTo>
                    <a:pt x="289451" y="453389"/>
                  </a:lnTo>
                  <a:close/>
                </a:path>
                <a:path w="2028825" h="867410">
                  <a:moveTo>
                    <a:pt x="2028646" y="269239"/>
                  </a:moveTo>
                  <a:lnTo>
                    <a:pt x="1915580" y="259079"/>
                  </a:lnTo>
                  <a:lnTo>
                    <a:pt x="2016366" y="259079"/>
                  </a:lnTo>
                  <a:lnTo>
                    <a:pt x="2028646" y="260349"/>
                  </a:lnTo>
                  <a:lnTo>
                    <a:pt x="2028646" y="269239"/>
                  </a:lnTo>
                  <a:close/>
                </a:path>
                <a:path w="2028825" h="867410">
                  <a:moveTo>
                    <a:pt x="467811" y="469899"/>
                  </a:moveTo>
                  <a:lnTo>
                    <a:pt x="458638" y="469899"/>
                  </a:lnTo>
                  <a:lnTo>
                    <a:pt x="474436" y="300989"/>
                  </a:lnTo>
                  <a:lnTo>
                    <a:pt x="305249" y="284479"/>
                  </a:lnTo>
                  <a:lnTo>
                    <a:pt x="404663" y="284479"/>
                  </a:lnTo>
                  <a:lnTo>
                    <a:pt x="474945" y="290829"/>
                  </a:lnTo>
                  <a:lnTo>
                    <a:pt x="484748" y="290829"/>
                  </a:lnTo>
                  <a:lnTo>
                    <a:pt x="484628" y="292099"/>
                  </a:lnTo>
                  <a:lnTo>
                    <a:pt x="580050" y="300989"/>
                  </a:lnTo>
                  <a:lnTo>
                    <a:pt x="483608" y="300989"/>
                  </a:lnTo>
                  <a:lnTo>
                    <a:pt x="467811" y="469899"/>
                  </a:lnTo>
                  <a:close/>
                </a:path>
                <a:path w="2028825" h="867410">
                  <a:moveTo>
                    <a:pt x="641193" y="485139"/>
                  </a:moveTo>
                  <a:lnTo>
                    <a:pt x="631392" y="485139"/>
                  </a:lnTo>
                  <a:lnTo>
                    <a:pt x="647189" y="316229"/>
                  </a:lnTo>
                  <a:lnTo>
                    <a:pt x="483608" y="300989"/>
                  </a:lnTo>
                  <a:lnTo>
                    <a:pt x="580050" y="300989"/>
                  </a:lnTo>
                  <a:lnTo>
                    <a:pt x="648209" y="307339"/>
                  </a:lnTo>
                  <a:lnTo>
                    <a:pt x="657502" y="307339"/>
                  </a:lnTo>
                  <a:lnTo>
                    <a:pt x="657381" y="308609"/>
                  </a:lnTo>
                  <a:lnTo>
                    <a:pt x="756074" y="317499"/>
                  </a:lnTo>
                  <a:lnTo>
                    <a:pt x="656872" y="317499"/>
                  </a:lnTo>
                  <a:lnTo>
                    <a:pt x="641193" y="485139"/>
                  </a:lnTo>
                  <a:close/>
                </a:path>
                <a:path w="2028825" h="867410">
                  <a:moveTo>
                    <a:pt x="819552" y="501649"/>
                  </a:moveTo>
                  <a:lnTo>
                    <a:pt x="810261" y="501649"/>
                  </a:lnTo>
                  <a:lnTo>
                    <a:pt x="826059" y="332739"/>
                  </a:lnTo>
                  <a:lnTo>
                    <a:pt x="656872" y="317499"/>
                  </a:lnTo>
                  <a:lnTo>
                    <a:pt x="756074" y="317499"/>
                  </a:lnTo>
                  <a:lnTo>
                    <a:pt x="826568" y="323849"/>
                  </a:lnTo>
                  <a:lnTo>
                    <a:pt x="835741" y="323849"/>
                  </a:lnTo>
                  <a:lnTo>
                    <a:pt x="937661" y="334009"/>
                  </a:lnTo>
                  <a:lnTo>
                    <a:pt x="835231" y="334009"/>
                  </a:lnTo>
                  <a:lnTo>
                    <a:pt x="819552" y="501649"/>
                  </a:lnTo>
                  <a:close/>
                </a:path>
                <a:path w="2028825" h="867410">
                  <a:moveTo>
                    <a:pt x="994853" y="519429"/>
                  </a:moveTo>
                  <a:lnTo>
                    <a:pt x="985053" y="519429"/>
                  </a:lnTo>
                  <a:lnTo>
                    <a:pt x="1000851" y="350519"/>
                  </a:lnTo>
                  <a:lnTo>
                    <a:pt x="835231" y="334009"/>
                  </a:lnTo>
                  <a:lnTo>
                    <a:pt x="937661" y="334009"/>
                  </a:lnTo>
                  <a:lnTo>
                    <a:pt x="1001360" y="340359"/>
                  </a:lnTo>
                  <a:lnTo>
                    <a:pt x="1011163" y="340359"/>
                  </a:lnTo>
                  <a:lnTo>
                    <a:pt x="1011043" y="341629"/>
                  </a:lnTo>
                  <a:lnTo>
                    <a:pt x="1109735" y="350519"/>
                  </a:lnTo>
                  <a:lnTo>
                    <a:pt x="1010533" y="350519"/>
                  </a:lnTo>
                  <a:lnTo>
                    <a:pt x="994853" y="519429"/>
                  </a:lnTo>
                  <a:close/>
                </a:path>
                <a:path w="2028825" h="867410">
                  <a:moveTo>
                    <a:pt x="1173214" y="535939"/>
                  </a:moveTo>
                  <a:lnTo>
                    <a:pt x="1163922" y="535939"/>
                  </a:lnTo>
                  <a:lnTo>
                    <a:pt x="1179720" y="367029"/>
                  </a:lnTo>
                  <a:lnTo>
                    <a:pt x="1010533" y="350519"/>
                  </a:lnTo>
                  <a:lnTo>
                    <a:pt x="1109735" y="350519"/>
                  </a:lnTo>
                  <a:lnTo>
                    <a:pt x="1180229" y="356869"/>
                  </a:lnTo>
                  <a:lnTo>
                    <a:pt x="1189524" y="356869"/>
                  </a:lnTo>
                  <a:lnTo>
                    <a:pt x="1189402" y="358139"/>
                  </a:lnTo>
                  <a:lnTo>
                    <a:pt x="1302193" y="368299"/>
                  </a:lnTo>
                  <a:lnTo>
                    <a:pt x="1188893" y="368299"/>
                  </a:lnTo>
                  <a:lnTo>
                    <a:pt x="1173214" y="535939"/>
                  </a:lnTo>
                  <a:close/>
                </a:path>
                <a:path w="2028825" h="867410">
                  <a:moveTo>
                    <a:pt x="114781" y="436879"/>
                  </a:moveTo>
                  <a:lnTo>
                    <a:pt x="105486" y="436879"/>
                  </a:lnTo>
                  <a:lnTo>
                    <a:pt x="112621" y="360679"/>
                  </a:lnTo>
                  <a:lnTo>
                    <a:pt x="122813" y="353059"/>
                  </a:lnTo>
                  <a:lnTo>
                    <a:pt x="114781" y="436879"/>
                  </a:lnTo>
                  <a:close/>
                </a:path>
                <a:path w="2028825" h="867410">
                  <a:moveTo>
                    <a:pt x="1351573" y="552449"/>
                  </a:moveTo>
                  <a:lnTo>
                    <a:pt x="1342282" y="552449"/>
                  </a:lnTo>
                  <a:lnTo>
                    <a:pt x="1358079" y="383539"/>
                  </a:lnTo>
                  <a:lnTo>
                    <a:pt x="1188893" y="368299"/>
                  </a:lnTo>
                  <a:lnTo>
                    <a:pt x="1302193" y="368299"/>
                  </a:lnTo>
                  <a:lnTo>
                    <a:pt x="1358589" y="373379"/>
                  </a:lnTo>
                  <a:lnTo>
                    <a:pt x="1367883" y="373379"/>
                  </a:lnTo>
                  <a:lnTo>
                    <a:pt x="1367762" y="374649"/>
                  </a:lnTo>
                  <a:lnTo>
                    <a:pt x="1471877" y="384809"/>
                  </a:lnTo>
                  <a:lnTo>
                    <a:pt x="1367252" y="384809"/>
                  </a:lnTo>
                  <a:lnTo>
                    <a:pt x="1351573" y="552449"/>
                  </a:lnTo>
                  <a:close/>
                </a:path>
                <a:path w="2028825" h="867410">
                  <a:moveTo>
                    <a:pt x="1529933" y="568959"/>
                  </a:moveTo>
                  <a:lnTo>
                    <a:pt x="1520641" y="568959"/>
                  </a:lnTo>
                  <a:lnTo>
                    <a:pt x="1536439" y="400049"/>
                  </a:lnTo>
                  <a:lnTo>
                    <a:pt x="1367252" y="384809"/>
                  </a:lnTo>
                  <a:lnTo>
                    <a:pt x="1471877" y="384809"/>
                  </a:lnTo>
                  <a:lnTo>
                    <a:pt x="1536948" y="391159"/>
                  </a:lnTo>
                  <a:lnTo>
                    <a:pt x="1546631" y="391159"/>
                  </a:lnTo>
                  <a:lnTo>
                    <a:pt x="1648550" y="401319"/>
                  </a:lnTo>
                  <a:lnTo>
                    <a:pt x="1545611" y="401319"/>
                  </a:lnTo>
                  <a:lnTo>
                    <a:pt x="1529933" y="568959"/>
                  </a:lnTo>
                  <a:close/>
                </a:path>
                <a:path w="2028825" h="867410">
                  <a:moveTo>
                    <a:pt x="1705116" y="586739"/>
                  </a:moveTo>
                  <a:lnTo>
                    <a:pt x="1695433" y="586739"/>
                  </a:lnTo>
                  <a:lnTo>
                    <a:pt x="1711231" y="416559"/>
                  </a:lnTo>
                  <a:lnTo>
                    <a:pt x="1545611" y="401319"/>
                  </a:lnTo>
                  <a:lnTo>
                    <a:pt x="1648550" y="401319"/>
                  </a:lnTo>
                  <a:lnTo>
                    <a:pt x="1712250" y="407669"/>
                  </a:lnTo>
                  <a:lnTo>
                    <a:pt x="1721423" y="407669"/>
                  </a:lnTo>
                  <a:lnTo>
                    <a:pt x="1825538" y="417829"/>
                  </a:lnTo>
                  <a:lnTo>
                    <a:pt x="1720913" y="417829"/>
                  </a:lnTo>
                  <a:lnTo>
                    <a:pt x="1705116" y="586739"/>
                  </a:lnTo>
                  <a:close/>
                </a:path>
                <a:path w="2028825" h="867410">
                  <a:moveTo>
                    <a:pt x="1883594" y="601979"/>
                  </a:moveTo>
                  <a:lnTo>
                    <a:pt x="1874302" y="601979"/>
                  </a:lnTo>
                  <a:lnTo>
                    <a:pt x="1890100" y="433069"/>
                  </a:lnTo>
                  <a:lnTo>
                    <a:pt x="1720913" y="417829"/>
                  </a:lnTo>
                  <a:lnTo>
                    <a:pt x="1825538" y="417829"/>
                  </a:lnTo>
                  <a:lnTo>
                    <a:pt x="1890610" y="424179"/>
                  </a:lnTo>
                  <a:lnTo>
                    <a:pt x="1899782" y="424179"/>
                  </a:lnTo>
                  <a:lnTo>
                    <a:pt x="2002873" y="434339"/>
                  </a:lnTo>
                  <a:lnTo>
                    <a:pt x="1899273" y="434339"/>
                  </a:lnTo>
                  <a:lnTo>
                    <a:pt x="1883594" y="601979"/>
                  </a:lnTo>
                  <a:close/>
                </a:path>
                <a:path w="2028825" h="867410">
                  <a:moveTo>
                    <a:pt x="97956" y="614679"/>
                  </a:moveTo>
                  <a:lnTo>
                    <a:pt x="88160" y="614679"/>
                  </a:lnTo>
                  <a:lnTo>
                    <a:pt x="103958" y="445769"/>
                  </a:lnTo>
                  <a:lnTo>
                    <a:pt x="55036" y="440689"/>
                  </a:lnTo>
                  <a:lnTo>
                    <a:pt x="59113" y="431799"/>
                  </a:lnTo>
                  <a:lnTo>
                    <a:pt x="105486" y="436879"/>
                  </a:lnTo>
                  <a:lnTo>
                    <a:pt x="114781" y="436879"/>
                  </a:lnTo>
                  <a:lnTo>
                    <a:pt x="114659" y="438149"/>
                  </a:lnTo>
                  <a:lnTo>
                    <a:pt x="197469" y="445769"/>
                  </a:lnTo>
                  <a:lnTo>
                    <a:pt x="113130" y="445769"/>
                  </a:lnTo>
                  <a:lnTo>
                    <a:pt x="97956" y="614679"/>
                  </a:lnTo>
                  <a:close/>
                </a:path>
                <a:path w="2028825" h="867410">
                  <a:moveTo>
                    <a:pt x="2028646" y="447039"/>
                  </a:moveTo>
                  <a:lnTo>
                    <a:pt x="1899273" y="434339"/>
                  </a:lnTo>
                  <a:lnTo>
                    <a:pt x="2002873" y="434339"/>
                  </a:lnTo>
                  <a:lnTo>
                    <a:pt x="2028646" y="436879"/>
                  </a:lnTo>
                  <a:lnTo>
                    <a:pt x="2028646" y="447039"/>
                  </a:lnTo>
                  <a:close/>
                </a:path>
                <a:path w="2028825" h="867410">
                  <a:moveTo>
                    <a:pt x="272635" y="631189"/>
                  </a:moveTo>
                  <a:lnTo>
                    <a:pt x="263462" y="631189"/>
                  </a:lnTo>
                  <a:lnTo>
                    <a:pt x="279259" y="462279"/>
                  </a:lnTo>
                  <a:lnTo>
                    <a:pt x="113130" y="445769"/>
                  </a:lnTo>
                  <a:lnTo>
                    <a:pt x="197469" y="445769"/>
                  </a:lnTo>
                  <a:lnTo>
                    <a:pt x="280279" y="453389"/>
                  </a:lnTo>
                  <a:lnTo>
                    <a:pt x="289451" y="453389"/>
                  </a:lnTo>
                  <a:lnTo>
                    <a:pt x="393566" y="463549"/>
                  </a:lnTo>
                  <a:lnTo>
                    <a:pt x="288432" y="463549"/>
                  </a:lnTo>
                  <a:lnTo>
                    <a:pt x="272635" y="631189"/>
                  </a:lnTo>
                  <a:close/>
                </a:path>
                <a:path w="2028825" h="867410">
                  <a:moveTo>
                    <a:pt x="451113" y="647699"/>
                  </a:moveTo>
                  <a:lnTo>
                    <a:pt x="441821" y="647699"/>
                  </a:lnTo>
                  <a:lnTo>
                    <a:pt x="457619" y="478789"/>
                  </a:lnTo>
                  <a:lnTo>
                    <a:pt x="288432" y="463549"/>
                  </a:lnTo>
                  <a:lnTo>
                    <a:pt x="393566" y="463549"/>
                  </a:lnTo>
                  <a:lnTo>
                    <a:pt x="458638" y="469899"/>
                  </a:lnTo>
                  <a:lnTo>
                    <a:pt x="467811" y="469899"/>
                  </a:lnTo>
                  <a:lnTo>
                    <a:pt x="576865" y="480059"/>
                  </a:lnTo>
                  <a:lnTo>
                    <a:pt x="466792" y="480059"/>
                  </a:lnTo>
                  <a:lnTo>
                    <a:pt x="451113" y="647699"/>
                  </a:lnTo>
                  <a:close/>
                </a:path>
                <a:path w="2028825" h="867410">
                  <a:moveTo>
                    <a:pt x="624376" y="664209"/>
                  </a:moveTo>
                  <a:lnTo>
                    <a:pt x="614575" y="664209"/>
                  </a:lnTo>
                  <a:lnTo>
                    <a:pt x="630373" y="495299"/>
                  </a:lnTo>
                  <a:lnTo>
                    <a:pt x="466792" y="480059"/>
                  </a:lnTo>
                  <a:lnTo>
                    <a:pt x="576865" y="480059"/>
                  </a:lnTo>
                  <a:lnTo>
                    <a:pt x="631392" y="485139"/>
                  </a:lnTo>
                  <a:lnTo>
                    <a:pt x="641193" y="485139"/>
                  </a:lnTo>
                  <a:lnTo>
                    <a:pt x="641074" y="486409"/>
                  </a:lnTo>
                  <a:lnTo>
                    <a:pt x="753865" y="496569"/>
                  </a:lnTo>
                  <a:lnTo>
                    <a:pt x="640055" y="496569"/>
                  </a:lnTo>
                  <a:lnTo>
                    <a:pt x="624376" y="664209"/>
                  </a:lnTo>
                  <a:close/>
                </a:path>
                <a:path w="2028825" h="867410">
                  <a:moveTo>
                    <a:pt x="802735" y="680719"/>
                  </a:moveTo>
                  <a:lnTo>
                    <a:pt x="793444" y="680719"/>
                  </a:lnTo>
                  <a:lnTo>
                    <a:pt x="809242" y="511809"/>
                  </a:lnTo>
                  <a:lnTo>
                    <a:pt x="640055" y="496569"/>
                  </a:lnTo>
                  <a:lnTo>
                    <a:pt x="753865" y="496569"/>
                  </a:lnTo>
                  <a:lnTo>
                    <a:pt x="810261" y="501649"/>
                  </a:lnTo>
                  <a:lnTo>
                    <a:pt x="819552" y="501649"/>
                  </a:lnTo>
                  <a:lnTo>
                    <a:pt x="819434" y="502919"/>
                  </a:lnTo>
                  <a:lnTo>
                    <a:pt x="908613" y="511809"/>
                  </a:lnTo>
                  <a:lnTo>
                    <a:pt x="818415" y="511809"/>
                  </a:lnTo>
                  <a:lnTo>
                    <a:pt x="802735" y="680719"/>
                  </a:lnTo>
                  <a:close/>
                </a:path>
                <a:path w="2028825" h="867410">
                  <a:moveTo>
                    <a:pt x="977532" y="697229"/>
                  </a:moveTo>
                  <a:lnTo>
                    <a:pt x="968236" y="697229"/>
                  </a:lnTo>
                  <a:lnTo>
                    <a:pt x="984034" y="528319"/>
                  </a:lnTo>
                  <a:lnTo>
                    <a:pt x="818415" y="511809"/>
                  </a:lnTo>
                  <a:lnTo>
                    <a:pt x="908613" y="511809"/>
                  </a:lnTo>
                  <a:lnTo>
                    <a:pt x="985053" y="519429"/>
                  </a:lnTo>
                  <a:lnTo>
                    <a:pt x="994853" y="519429"/>
                  </a:lnTo>
                  <a:lnTo>
                    <a:pt x="994736" y="520699"/>
                  </a:lnTo>
                  <a:lnTo>
                    <a:pt x="1093428" y="529589"/>
                  </a:lnTo>
                  <a:lnTo>
                    <a:pt x="993716" y="529589"/>
                  </a:lnTo>
                  <a:lnTo>
                    <a:pt x="977532" y="697229"/>
                  </a:lnTo>
                  <a:close/>
                </a:path>
                <a:path w="2028825" h="867410">
                  <a:moveTo>
                    <a:pt x="1156397" y="713739"/>
                  </a:moveTo>
                  <a:lnTo>
                    <a:pt x="1147105" y="713739"/>
                  </a:lnTo>
                  <a:lnTo>
                    <a:pt x="1162903" y="544829"/>
                  </a:lnTo>
                  <a:lnTo>
                    <a:pt x="993716" y="529589"/>
                  </a:lnTo>
                  <a:lnTo>
                    <a:pt x="1093428" y="529589"/>
                  </a:lnTo>
                  <a:lnTo>
                    <a:pt x="1163922" y="535939"/>
                  </a:lnTo>
                  <a:lnTo>
                    <a:pt x="1173214" y="535939"/>
                  </a:lnTo>
                  <a:lnTo>
                    <a:pt x="1173095" y="537209"/>
                  </a:lnTo>
                  <a:lnTo>
                    <a:pt x="1271787" y="546099"/>
                  </a:lnTo>
                  <a:lnTo>
                    <a:pt x="1172076" y="546099"/>
                  </a:lnTo>
                  <a:lnTo>
                    <a:pt x="1156397" y="713739"/>
                  </a:lnTo>
                  <a:close/>
                </a:path>
                <a:path w="2028825" h="867410">
                  <a:moveTo>
                    <a:pt x="1334638" y="731519"/>
                  </a:moveTo>
                  <a:lnTo>
                    <a:pt x="1325465" y="731519"/>
                  </a:lnTo>
                  <a:lnTo>
                    <a:pt x="1341262" y="561339"/>
                  </a:lnTo>
                  <a:lnTo>
                    <a:pt x="1172076" y="546099"/>
                  </a:lnTo>
                  <a:lnTo>
                    <a:pt x="1271787" y="546099"/>
                  </a:lnTo>
                  <a:lnTo>
                    <a:pt x="1342282" y="552449"/>
                  </a:lnTo>
                  <a:lnTo>
                    <a:pt x="1351573" y="552449"/>
                  </a:lnTo>
                  <a:lnTo>
                    <a:pt x="1351454" y="553719"/>
                  </a:lnTo>
                  <a:lnTo>
                    <a:pt x="1450147" y="562609"/>
                  </a:lnTo>
                  <a:lnTo>
                    <a:pt x="1350435" y="562609"/>
                  </a:lnTo>
                  <a:lnTo>
                    <a:pt x="1334638" y="731519"/>
                  </a:lnTo>
                  <a:close/>
                </a:path>
                <a:path w="2028825" h="867410">
                  <a:moveTo>
                    <a:pt x="1513115" y="748029"/>
                  </a:moveTo>
                  <a:lnTo>
                    <a:pt x="1503824" y="748029"/>
                  </a:lnTo>
                  <a:lnTo>
                    <a:pt x="1519622" y="579119"/>
                  </a:lnTo>
                  <a:lnTo>
                    <a:pt x="1350435" y="562609"/>
                  </a:lnTo>
                  <a:lnTo>
                    <a:pt x="1450147" y="562609"/>
                  </a:lnTo>
                  <a:lnTo>
                    <a:pt x="1520641" y="568959"/>
                  </a:lnTo>
                  <a:lnTo>
                    <a:pt x="1529933" y="568959"/>
                  </a:lnTo>
                  <a:lnTo>
                    <a:pt x="1529814" y="570229"/>
                  </a:lnTo>
                  <a:lnTo>
                    <a:pt x="1618994" y="579119"/>
                  </a:lnTo>
                  <a:lnTo>
                    <a:pt x="1528795" y="579119"/>
                  </a:lnTo>
                  <a:lnTo>
                    <a:pt x="1513115" y="748029"/>
                  </a:lnTo>
                  <a:close/>
                </a:path>
                <a:path w="2028825" h="867410">
                  <a:moveTo>
                    <a:pt x="1688299" y="764539"/>
                  </a:moveTo>
                  <a:lnTo>
                    <a:pt x="1678617" y="764539"/>
                  </a:lnTo>
                  <a:lnTo>
                    <a:pt x="1694414" y="595629"/>
                  </a:lnTo>
                  <a:lnTo>
                    <a:pt x="1528795" y="579119"/>
                  </a:lnTo>
                  <a:lnTo>
                    <a:pt x="1618994" y="579119"/>
                  </a:lnTo>
                  <a:lnTo>
                    <a:pt x="1695433" y="586739"/>
                  </a:lnTo>
                  <a:lnTo>
                    <a:pt x="1705116" y="586739"/>
                  </a:lnTo>
                  <a:lnTo>
                    <a:pt x="1803808" y="595629"/>
                  </a:lnTo>
                  <a:lnTo>
                    <a:pt x="1704097" y="595629"/>
                  </a:lnTo>
                  <a:lnTo>
                    <a:pt x="1688299" y="764539"/>
                  </a:lnTo>
                  <a:close/>
                </a:path>
                <a:path w="2028825" h="867410">
                  <a:moveTo>
                    <a:pt x="1866777" y="781049"/>
                  </a:moveTo>
                  <a:lnTo>
                    <a:pt x="1857486" y="781049"/>
                  </a:lnTo>
                  <a:lnTo>
                    <a:pt x="1873283" y="612139"/>
                  </a:lnTo>
                  <a:lnTo>
                    <a:pt x="1704097" y="595629"/>
                  </a:lnTo>
                  <a:lnTo>
                    <a:pt x="1803808" y="595629"/>
                  </a:lnTo>
                  <a:lnTo>
                    <a:pt x="1874302" y="601979"/>
                  </a:lnTo>
                  <a:lnTo>
                    <a:pt x="1883594" y="601979"/>
                  </a:lnTo>
                  <a:lnTo>
                    <a:pt x="1883475" y="603249"/>
                  </a:lnTo>
                  <a:lnTo>
                    <a:pt x="1989054" y="613409"/>
                  </a:lnTo>
                  <a:lnTo>
                    <a:pt x="1882456" y="613409"/>
                  </a:lnTo>
                  <a:lnTo>
                    <a:pt x="1866777" y="781049"/>
                  </a:lnTo>
                  <a:close/>
                </a:path>
                <a:path w="2028825" h="867410">
                  <a:moveTo>
                    <a:pt x="91218" y="684529"/>
                  </a:moveTo>
                  <a:lnTo>
                    <a:pt x="81535" y="684529"/>
                  </a:lnTo>
                  <a:lnTo>
                    <a:pt x="87650" y="623569"/>
                  </a:lnTo>
                  <a:lnTo>
                    <a:pt x="0" y="615949"/>
                  </a:lnTo>
                  <a:lnTo>
                    <a:pt x="0" y="613409"/>
                  </a:lnTo>
                  <a:lnTo>
                    <a:pt x="2547" y="605789"/>
                  </a:lnTo>
                  <a:lnTo>
                    <a:pt x="88160" y="614679"/>
                  </a:lnTo>
                  <a:lnTo>
                    <a:pt x="97956" y="614679"/>
                  </a:lnTo>
                  <a:lnTo>
                    <a:pt x="97842" y="615949"/>
                  </a:lnTo>
                  <a:lnTo>
                    <a:pt x="194454" y="624839"/>
                  </a:lnTo>
                  <a:lnTo>
                    <a:pt x="96823" y="624839"/>
                  </a:lnTo>
                  <a:lnTo>
                    <a:pt x="91218" y="684529"/>
                  </a:lnTo>
                  <a:close/>
                </a:path>
                <a:path w="2028825" h="867410">
                  <a:moveTo>
                    <a:pt x="2028646" y="626109"/>
                  </a:moveTo>
                  <a:lnTo>
                    <a:pt x="1882456" y="613409"/>
                  </a:lnTo>
                  <a:lnTo>
                    <a:pt x="1989054" y="613409"/>
                  </a:lnTo>
                  <a:lnTo>
                    <a:pt x="2028646" y="617219"/>
                  </a:lnTo>
                  <a:lnTo>
                    <a:pt x="2028646" y="626109"/>
                  </a:lnTo>
                  <a:close/>
                </a:path>
                <a:path w="2028825" h="867410">
                  <a:moveTo>
                    <a:pt x="266519" y="702309"/>
                  </a:moveTo>
                  <a:lnTo>
                    <a:pt x="256837" y="701039"/>
                  </a:lnTo>
                  <a:lnTo>
                    <a:pt x="262443" y="640079"/>
                  </a:lnTo>
                  <a:lnTo>
                    <a:pt x="96823" y="624839"/>
                  </a:lnTo>
                  <a:lnTo>
                    <a:pt x="194454" y="624839"/>
                  </a:lnTo>
                  <a:lnTo>
                    <a:pt x="263462" y="631189"/>
                  </a:lnTo>
                  <a:lnTo>
                    <a:pt x="272635" y="631189"/>
                  </a:lnTo>
                  <a:lnTo>
                    <a:pt x="376750" y="641349"/>
                  </a:lnTo>
                  <a:lnTo>
                    <a:pt x="272125" y="641349"/>
                  </a:lnTo>
                  <a:lnTo>
                    <a:pt x="266519" y="702309"/>
                  </a:lnTo>
                  <a:close/>
                </a:path>
                <a:path w="2028825" h="867410">
                  <a:moveTo>
                    <a:pt x="445389" y="718819"/>
                  </a:moveTo>
                  <a:lnTo>
                    <a:pt x="435706" y="717549"/>
                  </a:lnTo>
                  <a:lnTo>
                    <a:pt x="441312" y="656589"/>
                  </a:lnTo>
                  <a:lnTo>
                    <a:pt x="272125" y="641349"/>
                  </a:lnTo>
                  <a:lnTo>
                    <a:pt x="376750" y="641349"/>
                  </a:lnTo>
                  <a:lnTo>
                    <a:pt x="441821" y="647699"/>
                  </a:lnTo>
                  <a:lnTo>
                    <a:pt x="451113" y="647699"/>
                  </a:lnTo>
                  <a:lnTo>
                    <a:pt x="450994" y="648969"/>
                  </a:lnTo>
                  <a:lnTo>
                    <a:pt x="546416" y="657859"/>
                  </a:lnTo>
                  <a:lnTo>
                    <a:pt x="450994" y="657859"/>
                  </a:lnTo>
                  <a:lnTo>
                    <a:pt x="445389" y="718819"/>
                  </a:lnTo>
                  <a:close/>
                </a:path>
                <a:path w="2028825" h="867410">
                  <a:moveTo>
                    <a:pt x="618652" y="735329"/>
                  </a:moveTo>
                  <a:lnTo>
                    <a:pt x="608970" y="734059"/>
                  </a:lnTo>
                  <a:lnTo>
                    <a:pt x="614575" y="673099"/>
                  </a:lnTo>
                  <a:lnTo>
                    <a:pt x="450994" y="657859"/>
                  </a:lnTo>
                  <a:lnTo>
                    <a:pt x="546416" y="657859"/>
                  </a:lnTo>
                  <a:lnTo>
                    <a:pt x="614575" y="664209"/>
                  </a:lnTo>
                  <a:lnTo>
                    <a:pt x="624376" y="664209"/>
                  </a:lnTo>
                  <a:lnTo>
                    <a:pt x="624258" y="665479"/>
                  </a:lnTo>
                  <a:lnTo>
                    <a:pt x="722950" y="674369"/>
                  </a:lnTo>
                  <a:lnTo>
                    <a:pt x="624258" y="674369"/>
                  </a:lnTo>
                  <a:lnTo>
                    <a:pt x="618652" y="735329"/>
                  </a:lnTo>
                  <a:close/>
                </a:path>
                <a:path w="2028825" h="867410">
                  <a:moveTo>
                    <a:pt x="797521" y="751839"/>
                  </a:moveTo>
                  <a:lnTo>
                    <a:pt x="787839" y="750569"/>
                  </a:lnTo>
                  <a:lnTo>
                    <a:pt x="793444" y="690879"/>
                  </a:lnTo>
                  <a:lnTo>
                    <a:pt x="624258" y="674369"/>
                  </a:lnTo>
                  <a:lnTo>
                    <a:pt x="722950" y="674369"/>
                  </a:lnTo>
                  <a:lnTo>
                    <a:pt x="793444" y="680719"/>
                  </a:lnTo>
                  <a:lnTo>
                    <a:pt x="802735" y="680719"/>
                  </a:lnTo>
                  <a:lnTo>
                    <a:pt x="802617" y="681989"/>
                  </a:lnTo>
                  <a:lnTo>
                    <a:pt x="899228" y="690879"/>
                  </a:lnTo>
                  <a:lnTo>
                    <a:pt x="803127" y="690879"/>
                  </a:lnTo>
                  <a:lnTo>
                    <a:pt x="797521" y="751839"/>
                  </a:lnTo>
                  <a:close/>
                </a:path>
                <a:path w="2028825" h="867410">
                  <a:moveTo>
                    <a:pt x="972823" y="768349"/>
                  </a:moveTo>
                  <a:lnTo>
                    <a:pt x="963140" y="767079"/>
                  </a:lnTo>
                  <a:lnTo>
                    <a:pt x="968746" y="707389"/>
                  </a:lnTo>
                  <a:lnTo>
                    <a:pt x="803127" y="690879"/>
                  </a:lnTo>
                  <a:lnTo>
                    <a:pt x="899228" y="690879"/>
                  </a:lnTo>
                  <a:lnTo>
                    <a:pt x="968236" y="697229"/>
                  </a:lnTo>
                  <a:lnTo>
                    <a:pt x="977532" y="697229"/>
                  </a:lnTo>
                  <a:lnTo>
                    <a:pt x="977409" y="698499"/>
                  </a:lnTo>
                  <a:lnTo>
                    <a:pt x="1090540" y="708659"/>
                  </a:lnTo>
                  <a:lnTo>
                    <a:pt x="978428" y="708659"/>
                  </a:lnTo>
                  <a:lnTo>
                    <a:pt x="972823" y="768349"/>
                  </a:lnTo>
                  <a:close/>
                </a:path>
                <a:path w="2028825" h="867410">
                  <a:moveTo>
                    <a:pt x="1149653" y="784859"/>
                  </a:moveTo>
                  <a:lnTo>
                    <a:pt x="1139971" y="783589"/>
                  </a:lnTo>
                  <a:lnTo>
                    <a:pt x="1145577" y="723899"/>
                  </a:lnTo>
                  <a:lnTo>
                    <a:pt x="978428" y="708659"/>
                  </a:lnTo>
                  <a:lnTo>
                    <a:pt x="1090540" y="708659"/>
                  </a:lnTo>
                  <a:lnTo>
                    <a:pt x="1147105" y="713739"/>
                  </a:lnTo>
                  <a:lnTo>
                    <a:pt x="1156397" y="713739"/>
                  </a:lnTo>
                  <a:lnTo>
                    <a:pt x="1156278" y="715009"/>
                  </a:lnTo>
                  <a:lnTo>
                    <a:pt x="1247379" y="723899"/>
                  </a:lnTo>
                  <a:lnTo>
                    <a:pt x="1155259" y="723899"/>
                  </a:lnTo>
                  <a:lnTo>
                    <a:pt x="1149653" y="784859"/>
                  </a:lnTo>
                  <a:close/>
                </a:path>
                <a:path w="2028825" h="867410">
                  <a:moveTo>
                    <a:pt x="1328522" y="801369"/>
                  </a:moveTo>
                  <a:lnTo>
                    <a:pt x="1318840" y="801369"/>
                  </a:lnTo>
                  <a:lnTo>
                    <a:pt x="1324446" y="740409"/>
                  </a:lnTo>
                  <a:lnTo>
                    <a:pt x="1155259" y="723899"/>
                  </a:lnTo>
                  <a:lnTo>
                    <a:pt x="1247379" y="723899"/>
                  </a:lnTo>
                  <a:lnTo>
                    <a:pt x="1325465" y="731519"/>
                  </a:lnTo>
                  <a:lnTo>
                    <a:pt x="1334638" y="731519"/>
                  </a:lnTo>
                  <a:lnTo>
                    <a:pt x="1438753" y="741679"/>
                  </a:lnTo>
                  <a:lnTo>
                    <a:pt x="1334128" y="741679"/>
                  </a:lnTo>
                  <a:lnTo>
                    <a:pt x="1328522" y="801369"/>
                  </a:lnTo>
                  <a:close/>
                </a:path>
                <a:path w="2028825" h="867410">
                  <a:moveTo>
                    <a:pt x="1507392" y="819149"/>
                  </a:moveTo>
                  <a:lnTo>
                    <a:pt x="1497709" y="817879"/>
                  </a:lnTo>
                  <a:lnTo>
                    <a:pt x="1503315" y="756919"/>
                  </a:lnTo>
                  <a:lnTo>
                    <a:pt x="1334128" y="741679"/>
                  </a:lnTo>
                  <a:lnTo>
                    <a:pt x="1438753" y="741679"/>
                  </a:lnTo>
                  <a:lnTo>
                    <a:pt x="1503824" y="748029"/>
                  </a:lnTo>
                  <a:lnTo>
                    <a:pt x="1513115" y="748029"/>
                  </a:lnTo>
                  <a:lnTo>
                    <a:pt x="1512997" y="749299"/>
                  </a:lnTo>
                  <a:lnTo>
                    <a:pt x="1609609" y="758189"/>
                  </a:lnTo>
                  <a:lnTo>
                    <a:pt x="1512997" y="758189"/>
                  </a:lnTo>
                  <a:lnTo>
                    <a:pt x="1507392" y="819149"/>
                  </a:lnTo>
                  <a:close/>
                </a:path>
                <a:path w="2028825" h="867410">
                  <a:moveTo>
                    <a:pt x="1682693" y="835659"/>
                  </a:moveTo>
                  <a:lnTo>
                    <a:pt x="1673011" y="834389"/>
                  </a:lnTo>
                  <a:lnTo>
                    <a:pt x="1678617" y="773429"/>
                  </a:lnTo>
                  <a:lnTo>
                    <a:pt x="1512997" y="758189"/>
                  </a:lnTo>
                  <a:lnTo>
                    <a:pt x="1609609" y="758189"/>
                  </a:lnTo>
                  <a:lnTo>
                    <a:pt x="1678617" y="764539"/>
                  </a:lnTo>
                  <a:lnTo>
                    <a:pt x="1688299" y="764539"/>
                  </a:lnTo>
                  <a:lnTo>
                    <a:pt x="1792414" y="774699"/>
                  </a:lnTo>
                  <a:lnTo>
                    <a:pt x="1688299" y="774699"/>
                  </a:lnTo>
                  <a:lnTo>
                    <a:pt x="1682693" y="835659"/>
                  </a:lnTo>
                  <a:close/>
                </a:path>
                <a:path w="2028825" h="867410">
                  <a:moveTo>
                    <a:pt x="1861562" y="852169"/>
                  </a:moveTo>
                  <a:lnTo>
                    <a:pt x="1851880" y="850899"/>
                  </a:lnTo>
                  <a:lnTo>
                    <a:pt x="1857486" y="791209"/>
                  </a:lnTo>
                  <a:lnTo>
                    <a:pt x="1688299" y="774699"/>
                  </a:lnTo>
                  <a:lnTo>
                    <a:pt x="1792414" y="774699"/>
                  </a:lnTo>
                  <a:lnTo>
                    <a:pt x="1857486" y="781049"/>
                  </a:lnTo>
                  <a:lnTo>
                    <a:pt x="1866777" y="781049"/>
                  </a:lnTo>
                  <a:lnTo>
                    <a:pt x="1866658" y="782319"/>
                  </a:lnTo>
                  <a:lnTo>
                    <a:pt x="1961151" y="791209"/>
                  </a:lnTo>
                  <a:lnTo>
                    <a:pt x="1867168" y="791209"/>
                  </a:lnTo>
                  <a:lnTo>
                    <a:pt x="1861562" y="852169"/>
                  </a:lnTo>
                  <a:close/>
                </a:path>
                <a:path w="2028825" h="867410">
                  <a:moveTo>
                    <a:pt x="2028646" y="806449"/>
                  </a:moveTo>
                  <a:lnTo>
                    <a:pt x="1867168" y="791209"/>
                  </a:lnTo>
                  <a:lnTo>
                    <a:pt x="1961151" y="791209"/>
                  </a:lnTo>
                  <a:lnTo>
                    <a:pt x="2028646" y="797559"/>
                  </a:lnTo>
                  <a:lnTo>
                    <a:pt x="2028646" y="806449"/>
                  </a:lnTo>
                  <a:close/>
                </a:path>
                <a:path w="2028825" h="867410">
                  <a:moveTo>
                    <a:pt x="2028646" y="867409"/>
                  </a:moveTo>
                  <a:lnTo>
                    <a:pt x="2025144" y="867409"/>
                  </a:lnTo>
                  <a:lnTo>
                    <a:pt x="2028646" y="829309"/>
                  </a:lnTo>
                  <a:lnTo>
                    <a:pt x="2028646" y="867409"/>
                  </a:lnTo>
                  <a:close/>
                </a:path>
              </a:pathLst>
            </a:custGeom>
            <a:solidFill>
              <a:srgbClr val="ECECEC"/>
            </a:solidFill>
          </p:spPr>
          <p:txBody>
            <a:bodyPr wrap="square" lIns="0" tIns="0" rIns="0" bIns="0" rtlCol="0"/>
            <a:lstStyle/>
            <a:p>
              <a:pPr defTabSz="1371600">
                <a:defRPr/>
              </a:pPr>
              <a:endParaRPr sz="2700">
                <a:solidFill>
                  <a:prstClr val="black"/>
                </a:solidFill>
                <a:latin typeface="Calibri" panose="020F0502020204030204"/>
              </a:endParaRPr>
            </a:p>
          </p:txBody>
        </p:sp>
      </p:grpSp>
      <p:grpSp>
        <p:nvGrpSpPr>
          <p:cNvPr id="7" name="Group 6">
            <a:extLst>
              <a:ext uri="{FF2B5EF4-FFF2-40B4-BE49-F238E27FC236}">
                <a16:creationId xmlns:a16="http://schemas.microsoft.com/office/drawing/2014/main" id="{AD3A8AAE-A233-1281-EC62-68D47F4FED18}"/>
              </a:ext>
            </a:extLst>
          </p:cNvPr>
          <p:cNvGrpSpPr/>
          <p:nvPr/>
        </p:nvGrpSpPr>
        <p:grpSpPr>
          <a:xfrm>
            <a:off x="1219200" y="3652139"/>
            <a:ext cx="5566442" cy="4316205"/>
            <a:chOff x="8875987" y="2273361"/>
            <a:chExt cx="2915391" cy="2075566"/>
          </a:xfrm>
        </p:grpSpPr>
        <p:pic>
          <p:nvPicPr>
            <p:cNvPr id="8" name="Picture 7" descr="Text&#10;&#10;Description automatically generated">
              <a:extLst>
                <a:ext uri="{FF2B5EF4-FFF2-40B4-BE49-F238E27FC236}">
                  <a16:creationId xmlns:a16="http://schemas.microsoft.com/office/drawing/2014/main" id="{62EE4AC9-703E-DCC7-1C7C-64B1607901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7068" b="63769"/>
            <a:stretch/>
          </p:blipFill>
          <p:spPr>
            <a:xfrm>
              <a:off x="8875987" y="2273361"/>
              <a:ext cx="2915391" cy="2075566"/>
            </a:xfrm>
            <a:prstGeom prst="rect">
              <a:avLst/>
            </a:prstGeom>
          </p:spPr>
        </p:pic>
        <p:sp>
          <p:nvSpPr>
            <p:cNvPr id="10" name="文本框 31">
              <a:extLst>
                <a:ext uri="{FF2B5EF4-FFF2-40B4-BE49-F238E27FC236}">
                  <a16:creationId xmlns:a16="http://schemas.microsoft.com/office/drawing/2014/main" id="{649BE7F6-1AFC-190A-0D49-5C3F23782E24}"/>
                </a:ext>
              </a:extLst>
            </p:cNvPr>
            <p:cNvSpPr txBox="1">
              <a:spLocks noChangeArrowheads="1"/>
            </p:cNvSpPr>
            <p:nvPr/>
          </p:nvSpPr>
          <p:spPr bwMode="auto">
            <a:xfrm>
              <a:off x="9248033" y="2793163"/>
              <a:ext cx="2397391" cy="54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371600">
                <a:lnSpc>
                  <a:spcPct val="100000"/>
                </a:lnSpc>
                <a:spcBef>
                  <a:spcPct val="0"/>
                </a:spcBef>
                <a:buNone/>
                <a:defRPr/>
              </a:pP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Em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đã</a:t>
              </a:r>
              <a:r>
                <a:rPr lang="en-US" altLang="zh-CN"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750" b="1" dirty="0" err="1">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học</a:t>
              </a:r>
              <a:endParaRPr lang="zh-CN" altLang="en-US" sz="6750" b="1" dirty="0">
                <a:solidFill>
                  <a:prstClr val="black"/>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cxnSp>
        <p:nvCxnSpPr>
          <p:cNvPr id="11" name="Straight Connector 10">
            <a:extLst>
              <a:ext uri="{FF2B5EF4-FFF2-40B4-BE49-F238E27FC236}">
                <a16:creationId xmlns:a16="http://schemas.microsoft.com/office/drawing/2014/main" id="{531922A8-0573-DD8B-36DD-082A9B972773}"/>
              </a:ext>
            </a:extLst>
          </p:cNvPr>
          <p:cNvCxnSpPr/>
          <p:nvPr/>
        </p:nvCxnSpPr>
        <p:spPr>
          <a:xfrm flipV="1">
            <a:off x="6589699" y="3233057"/>
            <a:ext cx="1110342" cy="155121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35B778C-2F2D-5084-A6FC-8C1B9378A5EE}"/>
              </a:ext>
            </a:extLst>
          </p:cNvPr>
          <p:cNvSpPr/>
          <p:nvPr/>
        </p:nvSpPr>
        <p:spPr>
          <a:xfrm>
            <a:off x="7700042" y="647701"/>
            <a:ext cx="9013373" cy="3712028"/>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800" dirty="0">
                <a:solidFill>
                  <a:srgbClr val="FF0000"/>
                </a:solidFill>
                <a:latin typeface="Cambria" panose="02040503050406030204" pitchFamily="18" charset="0"/>
                <a:ea typeface="Cambria" panose="02040503050406030204" pitchFamily="18" charset="0"/>
              </a:rPr>
              <a:t>Ở động vật đẻ trứng, tinh trùng kết hợp với trứng qua thụ tinh tạo thành hợp tử, hợp tử phát triển thành phôi trong trứng rồi nở ra con non hoặc ấu trùng</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5550966A-44F1-7583-720B-AEDDC44843B7}"/>
              </a:ext>
            </a:extLst>
          </p:cNvPr>
          <p:cNvCxnSpPr>
            <a:cxnSpLocks/>
          </p:cNvCxnSpPr>
          <p:nvPr/>
        </p:nvCxnSpPr>
        <p:spPr>
          <a:xfrm>
            <a:off x="6491727" y="6237515"/>
            <a:ext cx="1355271" cy="88174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FCF20F7-B829-8BBA-1BDB-2D3CEE84D062}"/>
              </a:ext>
            </a:extLst>
          </p:cNvPr>
          <p:cNvSpPr/>
          <p:nvPr/>
        </p:nvSpPr>
        <p:spPr>
          <a:xfrm>
            <a:off x="7846998" y="5519056"/>
            <a:ext cx="9013373" cy="3967844"/>
          </a:xfrm>
          <a:prstGeom prst="roundRect">
            <a:avLst/>
          </a:prstGeom>
          <a:solidFill>
            <a:schemeClr val="accent4">
              <a:lumMod val="20000"/>
              <a:lumOff val="80000"/>
            </a:schemeClr>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200" dirty="0">
                <a:solidFill>
                  <a:srgbClr val="FF0000"/>
                </a:solidFill>
                <a:latin typeface="Cambria" panose="02040503050406030204" pitchFamily="18" charset="0"/>
                <a:ea typeface="Cambria" panose="02040503050406030204" pitchFamily="18" charset="0"/>
              </a:rPr>
              <a:t>Ở động vật đẻ con, tinh trùng kết hợp với trứng qua thụ tinh tạo thành hợp tử, hợp tử phát triển thành phôi. Phôi phát triển thành thai trong cơ quan sinh dục của con cái. Sau một thời gian con non được sinh ra.</a:t>
            </a:r>
          </a:p>
        </p:txBody>
      </p:sp>
    </p:spTree>
    <p:extLst>
      <p:ext uri="{BB962C8B-B14F-4D97-AF65-F5344CB8AC3E}">
        <p14:creationId xmlns:p14="http://schemas.microsoft.com/office/powerpoint/2010/main" val="66777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609600" y="602207"/>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3048000" y="1349018"/>
            <a:ext cx="13516882" cy="5242281"/>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679693" y="1925894"/>
            <a:ext cx="8096164" cy="2308324"/>
          </a:xfrm>
          <a:prstGeom prst="rect">
            <a:avLst/>
          </a:prstGeom>
          <a:noFill/>
        </p:spPr>
        <p:txBody>
          <a:bodyPr wrap="square" rtlCol="0">
            <a:spAutoFit/>
          </a:bodyPr>
          <a:lstStyle/>
          <a:p>
            <a:pPr algn="ctr" defTabSz="609630"/>
            <a:r>
              <a:rPr lang="en-US" sz="4800" b="1" dirty="0" smtClean="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smtClean="0">
                <a:ln>
                  <a:solidFill>
                    <a:srgbClr val="FF0000"/>
                  </a:solidFill>
                </a:ln>
                <a:solidFill>
                  <a:srgbClr val="FF0000"/>
                </a:solidFill>
                <a:latin typeface="Cambria" panose="02040503050406030204" pitchFamily="18" charset="0"/>
                <a:ea typeface="Cambria" panose="02040503050406030204" pitchFamily="18" charset="0"/>
              </a:rPr>
              <a:t>Sắp</a:t>
            </a:r>
            <a:r>
              <a:rPr lang="en-US" sz="4800" b="1" dirty="0" smtClean="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xếp</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các</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sau</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vào</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nhóm</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con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và</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00"/>
              </a:solidFill>
              <a:effectLst/>
              <a:uLnTx/>
              <a:uFillTx/>
              <a:latin typeface="Cambria" panose="02040503050406030204" pitchFamily="18" charset="0"/>
              <a:ea typeface="Cambria" panose="02040503050406030204" pitchFamily="18" charset="0"/>
            </a:endParaRPr>
          </a:p>
        </p:txBody>
      </p:sp>
      <p:pic>
        <p:nvPicPr>
          <p:cNvPr id="3" name="Picture 4" descr="DSC_3710">
            <a:extLst>
              <a:ext uri="{FF2B5EF4-FFF2-40B4-BE49-F238E27FC236}">
                <a16:creationId xmlns:a16="http://schemas.microsoft.com/office/drawing/2014/main" id="{693530A9-9951-E5D7-9AB8-8544FF4CFCA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10019" r="76077" b="74695"/>
          <a:stretch>
            <a:fillRect/>
          </a:stretch>
        </p:blipFill>
        <p:spPr bwMode="auto">
          <a:xfrm>
            <a:off x="2459832" y="73820"/>
            <a:ext cx="331470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5" descr="DSC_3710">
            <a:extLst>
              <a:ext uri="{FF2B5EF4-FFF2-40B4-BE49-F238E27FC236}">
                <a16:creationId xmlns:a16="http://schemas.microsoft.com/office/drawing/2014/main" id="{D8CF4EDE-682E-703B-AA2A-6EF9B1AD0B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4412" t="15900" r="48389" b="74693"/>
          <a:stretch>
            <a:fillRect/>
          </a:stretch>
        </p:blipFill>
        <p:spPr bwMode="auto">
          <a:xfrm>
            <a:off x="5784057" y="0"/>
            <a:ext cx="3245643"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8" descr="DSC_3710">
            <a:extLst>
              <a:ext uri="{FF2B5EF4-FFF2-40B4-BE49-F238E27FC236}">
                <a16:creationId xmlns:a16="http://schemas.microsoft.com/office/drawing/2014/main" id="{F3B60A94-7705-1B6A-2C02-0BFB3BB661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9" descr="DSC_3710">
            <a:extLst>
              <a:ext uri="{FF2B5EF4-FFF2-40B4-BE49-F238E27FC236}">
                <a16:creationId xmlns:a16="http://schemas.microsoft.com/office/drawing/2014/main" id="{C892B508-9061-6106-B761-F78D15B2B5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044" t="27658" r="6039" b="57056"/>
          <a:stretch>
            <a:fillRect/>
          </a:stretch>
        </p:blipFill>
        <p:spPr bwMode="auto">
          <a:xfrm>
            <a:off x="9258300" y="3200400"/>
            <a:ext cx="3162300" cy="37719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DSC_3710">
            <a:extLst>
              <a:ext uri="{FF2B5EF4-FFF2-40B4-BE49-F238E27FC236}">
                <a16:creationId xmlns:a16="http://schemas.microsoft.com/office/drawing/2014/main" id="{B1266E1A-F9F8-8F44-54D6-5A4AEB49EC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748" t="47647" r="74449" b="11195"/>
          <a:stretch>
            <a:fillRect/>
          </a:stretch>
        </p:blipFill>
        <p:spPr bwMode="auto">
          <a:xfrm>
            <a:off x="12573000" y="0"/>
            <a:ext cx="3429000" cy="4114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1" descr="DSC_3710">
            <a:extLst>
              <a:ext uri="{FF2B5EF4-FFF2-40B4-BE49-F238E27FC236}">
                <a16:creationId xmlns:a16="http://schemas.microsoft.com/office/drawing/2014/main" id="{3FE01358-21D9-8E99-8038-8EB21D333E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582" t="52350" r="38615" b="30011"/>
          <a:stretch>
            <a:fillRect/>
          </a:stretch>
        </p:blipFill>
        <p:spPr bwMode="auto">
          <a:xfrm>
            <a:off x="2286000" y="680085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2" descr="DSC_3710">
            <a:extLst>
              <a:ext uri="{FF2B5EF4-FFF2-40B4-BE49-F238E27FC236}">
                <a16:creationId xmlns:a16="http://schemas.microsoft.com/office/drawing/2014/main" id="{2C3BAA5D-6117-B141-716C-82F540DFEA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1666" t="47647" r="3902" b="36372"/>
          <a:stretch>
            <a:fillRect/>
          </a:stretch>
        </p:blipFill>
        <p:spPr bwMode="auto">
          <a:xfrm>
            <a:off x="5715000" y="6812757"/>
            <a:ext cx="3429000" cy="339804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DSC_3710">
            <a:extLst>
              <a:ext uri="{FF2B5EF4-FFF2-40B4-BE49-F238E27FC236}">
                <a16:creationId xmlns:a16="http://schemas.microsoft.com/office/drawing/2014/main" id="{0578DD3D-13C8-F197-6887-68A4CA3B83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66270" t="66463" r="4411" b="22954"/>
          <a:stretch>
            <a:fillRect/>
          </a:stretch>
        </p:blipFill>
        <p:spPr bwMode="auto">
          <a:xfrm>
            <a:off x="12573000" y="4362451"/>
            <a:ext cx="3429000" cy="259794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DSC_3710">
            <a:extLst>
              <a:ext uri="{FF2B5EF4-FFF2-40B4-BE49-F238E27FC236}">
                <a16:creationId xmlns:a16="http://schemas.microsoft.com/office/drawing/2014/main" id="{84C650AE-DC4F-35BC-ECF8-7FD9BF4BA9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809" t="77045" r="12555" b="13548"/>
          <a:stretch>
            <a:fillRect/>
          </a:stretch>
        </p:blipFill>
        <p:spPr bwMode="auto">
          <a:xfrm>
            <a:off x="9320213" y="7200900"/>
            <a:ext cx="6681788" cy="29718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imgb" descr="Ca%20heo%201">
            <a:extLst>
              <a:ext uri="{FF2B5EF4-FFF2-40B4-BE49-F238E27FC236}">
                <a16:creationId xmlns:a16="http://schemas.microsoft.com/office/drawing/2014/main" id="{F22E5CC5-6AF9-9B6F-8D27-EC0D35D0F3C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58300" y="0"/>
            <a:ext cx="3143250" cy="30861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 name="imgb" descr="T8-con-buom">
            <a:extLst>
              <a:ext uri="{FF2B5EF4-FFF2-40B4-BE49-F238E27FC236}">
                <a16:creationId xmlns:a16="http://schemas.microsoft.com/office/drawing/2014/main" id="{91FC4960-31E9-471A-0D5E-D561753658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6418" t="10643" r="-334" b="11157"/>
          <a:stretch>
            <a:fillRect/>
          </a:stretch>
        </p:blipFill>
        <p:spPr bwMode="auto">
          <a:xfrm>
            <a:off x="2286000" y="3200400"/>
            <a:ext cx="32766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 Box 18">
            <a:extLst>
              <a:ext uri="{FF2B5EF4-FFF2-40B4-BE49-F238E27FC236}">
                <a16:creationId xmlns:a16="http://schemas.microsoft.com/office/drawing/2014/main" id="{85800B77-03D0-14C3-20C9-616CD39D6F19}"/>
              </a:ext>
            </a:extLst>
          </p:cNvPr>
          <p:cNvSpPr txBox="1">
            <a:spLocks noChangeArrowheads="1"/>
          </p:cNvSpPr>
          <p:nvPr/>
        </p:nvSpPr>
        <p:spPr bwMode="auto">
          <a:xfrm>
            <a:off x="2952751" y="-40482"/>
            <a:ext cx="265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vàng</a:t>
            </a:r>
          </a:p>
        </p:txBody>
      </p:sp>
      <p:sp>
        <p:nvSpPr>
          <p:cNvPr id="23" name="Text Box 19">
            <a:extLst>
              <a:ext uri="{FF2B5EF4-FFF2-40B4-BE49-F238E27FC236}">
                <a16:creationId xmlns:a16="http://schemas.microsoft.com/office/drawing/2014/main" id="{1C4A225D-41DB-FC8A-272B-88F8FA8EDE9B}"/>
              </a:ext>
            </a:extLst>
          </p:cNvPr>
          <p:cNvSpPr txBox="1">
            <a:spLocks noChangeArrowheads="1"/>
          </p:cNvSpPr>
          <p:nvPr/>
        </p:nvSpPr>
        <p:spPr bwMode="auto">
          <a:xfrm>
            <a:off x="2340770" y="3069433"/>
            <a:ext cx="24036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bướm</a:t>
            </a:r>
          </a:p>
        </p:txBody>
      </p:sp>
      <p:sp>
        <p:nvSpPr>
          <p:cNvPr id="24" name="Text Box 20">
            <a:extLst>
              <a:ext uri="{FF2B5EF4-FFF2-40B4-BE49-F238E27FC236}">
                <a16:creationId xmlns:a16="http://schemas.microsoft.com/office/drawing/2014/main" id="{3697536B-2FF2-400C-CF39-35541F2A7748}"/>
              </a:ext>
            </a:extLst>
          </p:cNvPr>
          <p:cNvSpPr txBox="1">
            <a:spLocks noChangeArrowheads="1"/>
          </p:cNvSpPr>
          <p:nvPr/>
        </p:nvSpPr>
        <p:spPr bwMode="auto">
          <a:xfrm>
            <a:off x="12661108" y="6229351"/>
            <a:ext cx="18277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rùa</a:t>
            </a:r>
          </a:p>
        </p:txBody>
      </p:sp>
      <p:sp>
        <p:nvSpPr>
          <p:cNvPr id="25" name="Text Box 21">
            <a:extLst>
              <a:ext uri="{FF2B5EF4-FFF2-40B4-BE49-F238E27FC236}">
                <a16:creationId xmlns:a16="http://schemas.microsoft.com/office/drawing/2014/main" id="{629FFE90-D1D0-D16C-0327-52B973A2BEDD}"/>
              </a:ext>
            </a:extLst>
          </p:cNvPr>
          <p:cNvSpPr txBox="1">
            <a:spLocks noChangeArrowheads="1"/>
          </p:cNvSpPr>
          <p:nvPr/>
        </p:nvSpPr>
        <p:spPr bwMode="auto">
          <a:xfrm>
            <a:off x="6472238" y="6900863"/>
            <a:ext cx="182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dơi</a:t>
            </a:r>
          </a:p>
        </p:txBody>
      </p:sp>
      <p:sp>
        <p:nvSpPr>
          <p:cNvPr id="26" name="Text Box 22">
            <a:extLst>
              <a:ext uri="{FF2B5EF4-FFF2-40B4-BE49-F238E27FC236}">
                <a16:creationId xmlns:a16="http://schemas.microsoft.com/office/drawing/2014/main" id="{8B8DA10F-6815-2166-62FF-BF73F91B5306}"/>
              </a:ext>
            </a:extLst>
          </p:cNvPr>
          <p:cNvSpPr txBox="1">
            <a:spLocks noChangeArrowheads="1"/>
          </p:cNvSpPr>
          <p:nvPr/>
        </p:nvSpPr>
        <p:spPr bwMode="auto">
          <a:xfrm>
            <a:off x="2214563" y="9594058"/>
            <a:ext cx="21371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chim</a:t>
            </a:r>
          </a:p>
        </p:txBody>
      </p:sp>
      <p:sp>
        <p:nvSpPr>
          <p:cNvPr id="27" name="Text Box 23">
            <a:extLst>
              <a:ext uri="{FF2B5EF4-FFF2-40B4-BE49-F238E27FC236}">
                <a16:creationId xmlns:a16="http://schemas.microsoft.com/office/drawing/2014/main" id="{80492D47-CFF7-2FBB-54DA-9EEDB2C3B6F2}"/>
              </a:ext>
            </a:extLst>
          </p:cNvPr>
          <p:cNvSpPr txBox="1">
            <a:spLocks noChangeArrowheads="1"/>
          </p:cNvSpPr>
          <p:nvPr/>
        </p:nvSpPr>
        <p:spPr bwMode="auto">
          <a:xfrm>
            <a:off x="6198395" y="2433638"/>
            <a:ext cx="2291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chuột</a:t>
            </a:r>
          </a:p>
        </p:txBody>
      </p:sp>
      <p:sp>
        <p:nvSpPr>
          <p:cNvPr id="28" name="Text Box 24">
            <a:extLst>
              <a:ext uri="{FF2B5EF4-FFF2-40B4-BE49-F238E27FC236}">
                <a16:creationId xmlns:a16="http://schemas.microsoft.com/office/drawing/2014/main" id="{53845B0F-78BF-DF23-89A0-789A50C1797A}"/>
              </a:ext>
            </a:extLst>
          </p:cNvPr>
          <p:cNvSpPr txBox="1">
            <a:spLocks noChangeArrowheads="1"/>
          </p:cNvSpPr>
          <p:nvPr/>
        </p:nvSpPr>
        <p:spPr bwMode="auto">
          <a:xfrm>
            <a:off x="7429500" y="3314701"/>
            <a:ext cx="139653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2700" b="1">
                <a:solidFill>
                  <a:srgbClr val="FFFF00"/>
                </a:solidFill>
                <a:latin typeface="Cambria" panose="02040503050406030204" pitchFamily="18" charset="0"/>
                <a:ea typeface="Cambria" panose="02040503050406030204" pitchFamily="18" charset="0"/>
              </a:rPr>
              <a:t>Con thỏ</a:t>
            </a:r>
          </a:p>
        </p:txBody>
      </p:sp>
      <p:sp>
        <p:nvSpPr>
          <p:cNvPr id="29" name="Text Box 25">
            <a:extLst>
              <a:ext uri="{FF2B5EF4-FFF2-40B4-BE49-F238E27FC236}">
                <a16:creationId xmlns:a16="http://schemas.microsoft.com/office/drawing/2014/main" id="{B31F6C34-6DFA-A96E-49AA-A1141E7CE001}"/>
              </a:ext>
            </a:extLst>
          </p:cNvPr>
          <p:cNvSpPr txBox="1">
            <a:spLocks noChangeArrowheads="1"/>
          </p:cNvSpPr>
          <p:nvPr/>
        </p:nvSpPr>
        <p:spPr bwMode="auto">
          <a:xfrm>
            <a:off x="9348788" y="-69057"/>
            <a:ext cx="24400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heo</a:t>
            </a:r>
          </a:p>
        </p:txBody>
      </p:sp>
      <p:sp>
        <p:nvSpPr>
          <p:cNvPr id="30" name="Text Box 26">
            <a:extLst>
              <a:ext uri="{FF2B5EF4-FFF2-40B4-BE49-F238E27FC236}">
                <a16:creationId xmlns:a16="http://schemas.microsoft.com/office/drawing/2014/main" id="{AC7486BE-3865-C7BD-65D7-02C3140485B3}"/>
              </a:ext>
            </a:extLst>
          </p:cNvPr>
          <p:cNvSpPr txBox="1">
            <a:spLocks noChangeArrowheads="1"/>
          </p:cNvSpPr>
          <p:nvPr/>
        </p:nvSpPr>
        <p:spPr bwMode="auto">
          <a:xfrm>
            <a:off x="12601576" y="3421858"/>
            <a:ext cx="17829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khỉ</a:t>
            </a:r>
          </a:p>
        </p:txBody>
      </p:sp>
      <p:sp>
        <p:nvSpPr>
          <p:cNvPr id="31" name="Text Box 27">
            <a:extLst>
              <a:ext uri="{FF2B5EF4-FFF2-40B4-BE49-F238E27FC236}">
                <a16:creationId xmlns:a16="http://schemas.microsoft.com/office/drawing/2014/main" id="{2944E081-D3EC-807B-3AC5-DD5DF1F92F00}"/>
              </a:ext>
            </a:extLst>
          </p:cNvPr>
          <p:cNvSpPr txBox="1">
            <a:spLocks noChangeArrowheads="1"/>
          </p:cNvSpPr>
          <p:nvPr/>
        </p:nvSpPr>
        <p:spPr bwMode="auto">
          <a:xfrm>
            <a:off x="9320213" y="6193633"/>
            <a:ext cx="182011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rắn</a:t>
            </a:r>
          </a:p>
        </p:txBody>
      </p:sp>
      <p:sp>
        <p:nvSpPr>
          <p:cNvPr id="32" name="Text Box 28">
            <a:extLst>
              <a:ext uri="{FF2B5EF4-FFF2-40B4-BE49-F238E27FC236}">
                <a16:creationId xmlns:a16="http://schemas.microsoft.com/office/drawing/2014/main" id="{8C9926C5-D128-5536-2A71-B79072A932E7}"/>
              </a:ext>
            </a:extLst>
          </p:cNvPr>
          <p:cNvSpPr txBox="1">
            <a:spLocks noChangeArrowheads="1"/>
          </p:cNvSpPr>
          <p:nvPr/>
        </p:nvSpPr>
        <p:spPr bwMode="auto">
          <a:xfrm>
            <a:off x="13137357" y="7250908"/>
            <a:ext cx="23903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cá sấu</a:t>
            </a:r>
          </a:p>
        </p:txBody>
      </p:sp>
      <p:pic>
        <p:nvPicPr>
          <p:cNvPr id="33" name="Picture 29" descr="DSC_3710">
            <a:extLst>
              <a:ext uri="{FF2B5EF4-FFF2-40B4-BE49-F238E27FC236}">
                <a16:creationId xmlns:a16="http://schemas.microsoft.com/office/drawing/2014/main" id="{800AD70E-2660-0FD8-624D-71B477EB81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0210" t="26482" r="41209" b="54704"/>
          <a:stretch>
            <a:fillRect/>
          </a:stretch>
        </p:blipFill>
        <p:spPr bwMode="auto">
          <a:xfrm>
            <a:off x="5829300" y="3200400"/>
            <a:ext cx="3314700" cy="3429000"/>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30">
            <a:extLst>
              <a:ext uri="{FF2B5EF4-FFF2-40B4-BE49-F238E27FC236}">
                <a16:creationId xmlns:a16="http://schemas.microsoft.com/office/drawing/2014/main" id="{6D3A7442-9A8A-6FED-C158-402766C6999B}"/>
              </a:ext>
            </a:extLst>
          </p:cNvPr>
          <p:cNvSpPr txBox="1">
            <a:spLocks noChangeArrowheads="1"/>
          </p:cNvSpPr>
          <p:nvPr/>
        </p:nvSpPr>
        <p:spPr bwMode="auto">
          <a:xfrm>
            <a:off x="7300913" y="3128963"/>
            <a:ext cx="179574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371600" fontAlgn="base">
              <a:spcBef>
                <a:spcPct val="0"/>
              </a:spcBef>
              <a:spcAft>
                <a:spcPct val="0"/>
              </a:spcAft>
              <a:buNone/>
            </a:pPr>
            <a:r>
              <a:rPr lang="en-US" altLang="en-US" sz="3600" b="1">
                <a:solidFill>
                  <a:srgbClr val="FFFF00"/>
                </a:solidFill>
                <a:latin typeface="Cambria" panose="02040503050406030204" pitchFamily="18" charset="0"/>
                <a:ea typeface="Cambria" panose="02040503050406030204" pitchFamily="18" charset="0"/>
              </a:rPr>
              <a:t>Con thỏ</a:t>
            </a:r>
          </a:p>
        </p:txBody>
      </p:sp>
      <p:sp>
        <p:nvSpPr>
          <p:cNvPr id="35" name="TextBox 34">
            <a:extLst>
              <a:ext uri="{FF2B5EF4-FFF2-40B4-BE49-F238E27FC236}">
                <a16:creationId xmlns:a16="http://schemas.microsoft.com/office/drawing/2014/main" id="{CCF0BF25-A2B0-87E0-45C1-DE3BC53BD79F}"/>
              </a:ext>
            </a:extLst>
          </p:cNvPr>
          <p:cNvSpPr txBox="1"/>
          <p:nvPr/>
        </p:nvSpPr>
        <p:spPr>
          <a:xfrm>
            <a:off x="567273" y="3079969"/>
            <a:ext cx="1679767" cy="3046988"/>
          </a:xfrm>
          <a:prstGeom prst="rect">
            <a:avLst/>
          </a:prstGeom>
          <a:noFill/>
        </p:spPr>
        <p:txBody>
          <a:bodyPr wrap="square" rtlCol="0">
            <a:spAutoFit/>
          </a:bodyPr>
          <a:lstStyle/>
          <a:p>
            <a:pPr algn="ctr" defTabSz="609630"/>
            <a:r>
              <a:rPr lang="en-US" sz="4800" b="1" dirty="0" err="1" smtClean="0">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smtClean="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smtClean="0">
                <a:ln>
                  <a:solidFill>
                    <a:srgbClr val="FF0000"/>
                  </a:solidFill>
                </a:ln>
                <a:solidFill>
                  <a:srgbClr val="FF0000"/>
                </a:solidFill>
                <a:latin typeface="Cambria" panose="02040503050406030204" pitchFamily="18" charset="0"/>
                <a:ea typeface="Cambria" panose="02040503050406030204" pitchFamily="18" charset="0"/>
              </a:rPr>
              <a:t>con</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CCF0BF25-A2B0-87E0-45C1-DE3BC53BD79F}"/>
              </a:ext>
            </a:extLst>
          </p:cNvPr>
          <p:cNvSpPr txBox="1"/>
          <p:nvPr/>
        </p:nvSpPr>
        <p:spPr>
          <a:xfrm>
            <a:off x="16019932" y="2999704"/>
            <a:ext cx="1856075" cy="3046988"/>
          </a:xfrm>
          <a:prstGeom prst="rect">
            <a:avLst/>
          </a:prstGeom>
          <a:noFill/>
        </p:spPr>
        <p:txBody>
          <a:bodyPr wrap="square" rtlCol="0">
            <a:spAutoFit/>
          </a:bodyPr>
          <a:lstStyle/>
          <a:p>
            <a:pPr algn="ctr" defTabSz="609630"/>
            <a:r>
              <a:rPr lang="en-US" sz="4800" b="1" dirty="0" err="1" smtClean="0">
                <a:ln>
                  <a:solidFill>
                    <a:srgbClr val="FF0000"/>
                  </a:solidFill>
                </a:ln>
                <a:solidFill>
                  <a:srgbClr val="FF0000"/>
                </a:solidFill>
                <a:latin typeface="Cambria" panose="02040503050406030204" pitchFamily="18" charset="0"/>
                <a:ea typeface="Cambria" panose="02040503050406030204" pitchFamily="18" charset="0"/>
              </a:rPr>
              <a:t>Động</a:t>
            </a:r>
            <a:r>
              <a:rPr lang="en-US" sz="4800" b="1" dirty="0" smtClean="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vật</a:t>
            </a:r>
            <a:r>
              <a:rPr lang="en-US" sz="4800" b="1" dirty="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smtClean="0">
                <a:ln>
                  <a:solidFill>
                    <a:srgbClr val="FF0000"/>
                  </a:solidFill>
                </a:ln>
                <a:solidFill>
                  <a:srgbClr val="FF0000"/>
                </a:solidFill>
                <a:latin typeface="Cambria" panose="02040503050406030204" pitchFamily="18" charset="0"/>
                <a:ea typeface="Cambria" panose="02040503050406030204" pitchFamily="18" charset="0"/>
              </a:rPr>
              <a:t>đẻ</a:t>
            </a:r>
            <a:r>
              <a:rPr lang="en-US" sz="4800" b="1" dirty="0" smtClean="0">
                <a:ln>
                  <a:solidFill>
                    <a:srgbClr val="FF0000"/>
                  </a:solidFill>
                </a:ln>
                <a:solidFill>
                  <a:srgbClr val="FF0000"/>
                </a:solidFill>
                <a:latin typeface="Cambria" panose="02040503050406030204" pitchFamily="18" charset="0"/>
                <a:ea typeface="Cambria" panose="02040503050406030204" pitchFamily="18" charset="0"/>
              </a:rPr>
              <a:t> </a:t>
            </a:r>
            <a:r>
              <a:rPr lang="en-US" sz="4800" b="1" dirty="0" err="1">
                <a:ln>
                  <a:solidFill>
                    <a:srgbClr val="FF0000"/>
                  </a:solidFill>
                </a:ln>
                <a:solidFill>
                  <a:srgbClr val="FF0000"/>
                </a:solidFill>
                <a:latin typeface="Cambria" panose="02040503050406030204" pitchFamily="18" charset="0"/>
                <a:ea typeface="Cambria" panose="02040503050406030204" pitchFamily="18" charset="0"/>
              </a:rPr>
              <a:t>trứng</a:t>
            </a:r>
            <a:endParaRPr lang="en-GB" sz="4800" dirty="0">
              <a:ln>
                <a:solidFill>
                  <a:srgbClr val="FF0000"/>
                </a:solidFill>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5583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18" presetClass="entr" presetSubtype="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Right)">
                                      <p:cBhvr>
                                        <p:cTn id="10" dur="500"/>
                                        <p:tgtEl>
                                          <p:spTgt spid="4"/>
                                        </p:tgtEl>
                                      </p:cBhvr>
                                    </p:animEffect>
                                  </p:childTnLst>
                                </p:cTn>
                              </p:par>
                              <p:par>
                                <p:cTn id="11" presetID="18" presetClass="entr" presetSubtype="6"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Right)">
                                      <p:cBhvr>
                                        <p:cTn id="13" dur="500"/>
                                        <p:tgtEl>
                                          <p:spTgt spid="19"/>
                                        </p:tgtEl>
                                      </p:cBhvr>
                                    </p:animEffect>
                                  </p:childTnLst>
                                </p:cTn>
                              </p:par>
                              <p:par>
                                <p:cTn id="14" presetID="18"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Right)">
                                      <p:cBhvr>
                                        <p:cTn id="16" dur="500"/>
                                        <p:tgtEl>
                                          <p:spTgt spid="11"/>
                                        </p:tgtEl>
                                      </p:cBhvr>
                                    </p:animEffect>
                                  </p:childTnLst>
                                </p:cTn>
                              </p:par>
                              <p:par>
                                <p:cTn id="17" presetID="18" presetClass="entr" presetSubtype="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strips(downRight)">
                                      <p:cBhvr>
                                        <p:cTn id="19" dur="500"/>
                                        <p:tgtEl>
                                          <p:spTgt spid="17"/>
                                        </p:tgtEl>
                                      </p:cBhvr>
                                    </p:animEffect>
                                  </p:childTnLst>
                                </p:cTn>
                              </p:par>
                              <p:par>
                                <p:cTn id="20" presetID="18" presetClass="entr" presetSubtype="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Right)">
                                      <p:cBhvr>
                                        <p:cTn id="22" dur="500"/>
                                        <p:tgtEl>
                                          <p:spTgt spid="7"/>
                                        </p:tgtEl>
                                      </p:cBhvr>
                                    </p:animEffect>
                                  </p:childTnLst>
                                </p:cTn>
                              </p:par>
                              <p:par>
                                <p:cTn id="23" presetID="18" presetClass="entr" presetSubtype="6"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par>
                                <p:cTn id="26" presetID="18" presetClass="entr" presetSubtype="6"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strips(downRight)">
                                      <p:cBhvr>
                                        <p:cTn id="28" dur="500"/>
                                        <p:tgtEl>
                                          <p:spTgt spid="21"/>
                                        </p:tgtEl>
                                      </p:cBhvr>
                                    </p:animEffect>
                                  </p:childTnLst>
                                </p:cTn>
                              </p:par>
                              <p:par>
                                <p:cTn id="29" presetID="18" presetClass="entr" presetSubtype="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strips(downRight)">
                                      <p:cBhvr>
                                        <p:cTn id="31" dur="500"/>
                                        <p:tgtEl>
                                          <p:spTgt spid="15"/>
                                        </p:tgtEl>
                                      </p:cBhvr>
                                    </p:animEffect>
                                  </p:childTnLst>
                                </p:cTn>
                              </p:par>
                              <p:par>
                                <p:cTn id="32" presetID="18" presetClass="entr" presetSubtype="6"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strips(downRight)">
                                      <p:cBhvr>
                                        <p:cTn id="34" dur="500"/>
                                        <p:tgtEl>
                                          <p:spTgt spid="16"/>
                                        </p:tgtEl>
                                      </p:cBhvr>
                                    </p:animEffect>
                                  </p:childTnLst>
                                </p:cTn>
                              </p:par>
                              <p:par>
                                <p:cTn id="35" presetID="18" presetClass="entr" presetSubtype="12"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strips(down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500"/>
                                        <p:tgtEl>
                                          <p:spTgt spid="22"/>
                                        </p:tgtEl>
                                      </p:cBhvr>
                                    </p:animEffect>
                                  </p:childTnLst>
                                </p:cTn>
                              </p:par>
                              <p:par>
                                <p:cTn id="43" presetID="3" presetClass="entr" presetSubtype="10"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linds(horizontal)">
                                      <p:cBhvr>
                                        <p:cTn id="45" dur="500"/>
                                        <p:tgtEl>
                                          <p:spTgt spid="27"/>
                                        </p:tgtEl>
                                      </p:cBhvr>
                                    </p:animEffect>
                                  </p:childTnLst>
                                </p:cTn>
                              </p:par>
                              <p:par>
                                <p:cTn id="46" presetID="3" presetClass="entr" presetSubtype="10" fill="hold"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linds(horizontal)">
                                      <p:cBhvr>
                                        <p:cTn id="48" dur="500"/>
                                        <p:tgtEl>
                                          <p:spTgt spid="29"/>
                                        </p:tgtEl>
                                      </p:cBhvr>
                                    </p:animEffect>
                                  </p:childTnLst>
                                </p:cTn>
                              </p:par>
                              <p:par>
                                <p:cTn id="49" presetID="3" presetClass="entr" presetSubtype="1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blinds(horizontal)">
                                      <p:cBhvr>
                                        <p:cTn id="51" dur="500"/>
                                        <p:tgtEl>
                                          <p:spTgt spid="30"/>
                                        </p:tgtEl>
                                      </p:cBhvr>
                                    </p:animEffect>
                                  </p:childTnLst>
                                </p:cTn>
                              </p:par>
                              <p:par>
                                <p:cTn id="52" presetID="3" presetClass="entr" presetSubtype="1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blinds(horizontal)">
                                      <p:cBhvr>
                                        <p:cTn id="54" dur="500"/>
                                        <p:tgtEl>
                                          <p:spTgt spid="24"/>
                                        </p:tgtEl>
                                      </p:cBhvr>
                                    </p:animEffect>
                                  </p:childTnLst>
                                </p:cTn>
                              </p:par>
                              <p:par>
                                <p:cTn id="55" presetID="3" presetClass="entr" presetSubtype="10"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linds(horizontal)">
                                      <p:cBhvr>
                                        <p:cTn id="57" dur="500"/>
                                        <p:tgtEl>
                                          <p:spTgt spid="31"/>
                                        </p:tgtEl>
                                      </p:cBhvr>
                                    </p:animEffect>
                                  </p:childTnLst>
                                </p:cTn>
                              </p:par>
                              <p:par>
                                <p:cTn id="58" presetID="3" presetClass="entr" presetSubtype="10"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linds(horizontal)">
                                      <p:cBhvr>
                                        <p:cTn id="60" dur="500"/>
                                        <p:tgtEl>
                                          <p:spTgt spid="28"/>
                                        </p:tgtEl>
                                      </p:cBhvr>
                                    </p:animEffect>
                                  </p:childTnLst>
                                </p:cTn>
                              </p:par>
                              <p:par>
                                <p:cTn id="61" presetID="3"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linds(horizontal)">
                                      <p:cBhvr>
                                        <p:cTn id="63" dur="500"/>
                                        <p:tgtEl>
                                          <p:spTgt spid="23"/>
                                        </p:tgtEl>
                                      </p:cBhvr>
                                    </p:animEffect>
                                  </p:childTnLst>
                                </p:cTn>
                              </p:par>
                              <p:par>
                                <p:cTn id="64" presetID="3" presetClass="entr" presetSubtype="1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blinds(horizontal)">
                                      <p:cBhvr>
                                        <p:cTn id="66" dur="500"/>
                                        <p:tgtEl>
                                          <p:spTgt spid="26"/>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blinds(horizontal)">
                                      <p:cBhvr>
                                        <p:cTn id="72" dur="500"/>
                                        <p:tgtEl>
                                          <p:spTgt spid="32"/>
                                        </p:tgtEl>
                                      </p:cBhvr>
                                    </p:animEffect>
                                  </p:childTnLst>
                                </p:cTn>
                              </p:par>
                              <p:par>
                                <p:cTn id="73" presetID="18" presetClass="entr" presetSubtype="6"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strips(downRight)">
                                      <p:cBhvr>
                                        <p:cTn id="75" dur="500"/>
                                        <p:tgtEl>
                                          <p:spTgt spid="33"/>
                                        </p:tgtEl>
                                      </p:cBhvr>
                                    </p:animEffect>
                                  </p:childTnLst>
                                </p:cTn>
                              </p:par>
                              <p:par>
                                <p:cTn id="76" presetID="3" presetClass="entr" presetSubtype="1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linds(horizontal)">
                                      <p:cBhvr>
                                        <p:cTn id="78" dur="5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randombar(horizontal)">
                                      <p:cBhvr>
                                        <p:cTn id="83" dur="500"/>
                                        <p:tgtEl>
                                          <p:spTgt spid="35"/>
                                        </p:tgtEl>
                                      </p:cBhvr>
                                    </p:animEffect>
                                  </p:childTnLst>
                                </p:cTn>
                              </p:par>
                            </p:childTnLst>
                          </p:cTn>
                        </p:par>
                      </p:childTnLst>
                    </p:cTn>
                  </p:par>
                  <p:par>
                    <p:cTn id="84" fill="hold">
                      <p:stCondLst>
                        <p:cond delay="indefinite"/>
                      </p:stCondLst>
                      <p:childTnLst>
                        <p:par>
                          <p:cTn id="85" fill="hold">
                            <p:stCondLst>
                              <p:cond delay="0"/>
                            </p:stCondLst>
                            <p:childTnLst>
                              <p:par>
                                <p:cTn id="86" presetID="14" presetClass="entr" presetSubtype="10" fill="hold" grpId="0"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randombar(horizontal)">
                                      <p:cBhvr>
                                        <p:cTn id="8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4"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Group 40">
            <a:extLst>
              <a:ext uri="{FF2B5EF4-FFF2-40B4-BE49-F238E27FC236}">
                <a16:creationId xmlns:a16="http://schemas.microsoft.com/office/drawing/2014/main" id="{71904E7E-4482-D129-7E1A-2B9E1CAE99F5}"/>
              </a:ext>
            </a:extLst>
          </p:cNvPr>
          <p:cNvGraphicFramePr>
            <a:graphicFrameLocks/>
          </p:cNvGraphicFramePr>
          <p:nvPr>
            <p:extLst>
              <p:ext uri="{D42A27DB-BD31-4B8C-83A1-F6EECF244321}">
                <p14:modId xmlns:p14="http://schemas.microsoft.com/office/powerpoint/2010/main" val="1860834534"/>
              </p:ext>
            </p:extLst>
          </p:nvPr>
        </p:nvGraphicFramePr>
        <p:xfrm>
          <a:off x="2133600" y="3833813"/>
          <a:ext cx="14249400" cy="4481513"/>
        </p:xfrm>
        <a:graphic>
          <a:graphicData uri="http://schemas.openxmlformats.org/drawingml/2006/table">
            <a:tbl>
              <a:tblPr/>
              <a:tblGrid>
                <a:gridCol w="7146502">
                  <a:extLst>
                    <a:ext uri="{9D8B030D-6E8A-4147-A177-3AD203B41FA5}">
                      <a16:colId xmlns:a16="http://schemas.microsoft.com/office/drawing/2014/main" val="20000"/>
                    </a:ext>
                  </a:extLst>
                </a:gridCol>
                <a:gridCol w="7102898">
                  <a:extLst>
                    <a:ext uri="{9D8B030D-6E8A-4147-A177-3AD203B41FA5}">
                      <a16:colId xmlns:a16="http://schemas.microsoft.com/office/drawing/2014/main" val="20001"/>
                    </a:ext>
                  </a:extLst>
                </a:gridCol>
              </a:tblGrid>
              <a:tr h="8001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trứng</a:t>
                      </a: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dirty="0">
                          <a:ln>
                            <a:noFill/>
                          </a:ln>
                          <a:solidFill>
                            <a:srgbClr val="0033CC"/>
                          </a:solidFill>
                          <a:effectLst/>
                          <a:latin typeface="Cambria" panose="02040503050406030204" pitchFamily="18" charset="0"/>
                          <a:ea typeface="Cambria" panose="02040503050406030204" pitchFamily="18" charset="0"/>
                        </a:rPr>
                        <a:t>Tên các động vật đẻ con</a:t>
                      </a: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1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txBody>
                  <a:tcPr marL="137198" marR="137198"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200" b="1" i="0" u="none" strike="noStrike" cap="none" normalizeH="0" baseline="0" dirty="0">
                        <a:ln>
                          <a:noFill/>
                        </a:ln>
                        <a:solidFill>
                          <a:srgbClr val="CC00CC"/>
                        </a:solidFill>
                        <a:effectLst/>
                        <a:latin typeface="Cambria" panose="02040503050406030204" pitchFamily="18" charset="0"/>
                        <a:ea typeface="Cambria" panose="02040503050406030204" pitchFamily="18" charset="0"/>
                      </a:endParaRPr>
                    </a:p>
                  </a:txBody>
                  <a:tcPr marL="137198" marR="137198"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 name="Text Box 41">
            <a:extLst>
              <a:ext uri="{FF2B5EF4-FFF2-40B4-BE49-F238E27FC236}">
                <a16:creationId xmlns:a16="http://schemas.microsoft.com/office/drawing/2014/main" id="{76756941-9292-28B0-1B3C-BCE413902969}"/>
              </a:ext>
            </a:extLst>
          </p:cNvPr>
          <p:cNvSpPr txBox="1">
            <a:spLocks noChangeArrowheads="1"/>
          </p:cNvSpPr>
          <p:nvPr/>
        </p:nvSpPr>
        <p:spPr bwMode="auto">
          <a:xfrm>
            <a:off x="2514600" y="1562100"/>
            <a:ext cx="217170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FF0066"/>
                </a:solidFill>
                <a:latin typeface="Cambria" panose="02040503050406030204" pitchFamily="18" charset="0"/>
                <a:ea typeface="Cambria" panose="02040503050406030204" pitchFamily="18" charset="0"/>
              </a:rPr>
              <a:t>Cá vàng</a:t>
            </a:r>
          </a:p>
        </p:txBody>
      </p:sp>
      <p:sp>
        <p:nvSpPr>
          <p:cNvPr id="5" name="Text Box 42">
            <a:extLst>
              <a:ext uri="{FF2B5EF4-FFF2-40B4-BE49-F238E27FC236}">
                <a16:creationId xmlns:a16="http://schemas.microsoft.com/office/drawing/2014/main" id="{3D3A8078-6341-098D-A2F2-48BB8C3B2FE1}"/>
              </a:ext>
            </a:extLst>
          </p:cNvPr>
          <p:cNvSpPr txBox="1">
            <a:spLocks noChangeArrowheads="1"/>
          </p:cNvSpPr>
          <p:nvPr/>
        </p:nvSpPr>
        <p:spPr bwMode="auto">
          <a:xfrm>
            <a:off x="5715001" y="1562100"/>
            <a:ext cx="1966913" cy="738664"/>
          </a:xfrm>
          <a:prstGeom prst="rect">
            <a:avLst/>
          </a:prstGeom>
          <a:solidFill>
            <a:schemeClr val="accent2"/>
          </a:solidFill>
          <a:ln w="9525">
            <a:solidFill>
              <a:srgbClr val="6600CC"/>
            </a:solidFill>
            <a:miter lim="800000"/>
            <a:headEnd/>
            <a:tailEnd/>
          </a:ln>
          <a:effec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dirty="0" err="1">
                <a:solidFill>
                  <a:srgbClr val="000000"/>
                </a:solidFill>
                <a:latin typeface="Cambria" panose="02040503050406030204" pitchFamily="18" charset="0"/>
                <a:ea typeface="Cambria" panose="02040503050406030204" pitchFamily="18" charset="0"/>
              </a:rPr>
              <a:t>Chuột</a:t>
            </a:r>
            <a:endParaRPr lang="en-US" altLang="en-US" sz="4200" b="1" dirty="0">
              <a:solidFill>
                <a:srgbClr val="000000"/>
              </a:solidFill>
              <a:latin typeface="Cambria" panose="02040503050406030204" pitchFamily="18" charset="0"/>
              <a:ea typeface="Cambria" panose="02040503050406030204" pitchFamily="18" charset="0"/>
            </a:endParaRPr>
          </a:p>
        </p:txBody>
      </p:sp>
      <p:sp>
        <p:nvSpPr>
          <p:cNvPr id="7" name="Text Box 43">
            <a:extLst>
              <a:ext uri="{FF2B5EF4-FFF2-40B4-BE49-F238E27FC236}">
                <a16:creationId xmlns:a16="http://schemas.microsoft.com/office/drawing/2014/main" id="{714B981F-EDE2-E348-7CF3-F4A956D5E47C}"/>
              </a:ext>
            </a:extLst>
          </p:cNvPr>
          <p:cNvSpPr txBox="1">
            <a:spLocks noChangeArrowheads="1"/>
          </p:cNvSpPr>
          <p:nvPr/>
        </p:nvSpPr>
        <p:spPr bwMode="auto">
          <a:xfrm>
            <a:off x="8010525" y="1616870"/>
            <a:ext cx="1916907" cy="738664"/>
          </a:xfrm>
          <a:prstGeom prst="rect">
            <a:avLst/>
          </a:prstGeom>
          <a:solidFill>
            <a:srgbClr val="99FF66"/>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Bướm</a:t>
            </a:r>
          </a:p>
        </p:txBody>
      </p:sp>
      <p:sp>
        <p:nvSpPr>
          <p:cNvPr id="11" name="Text Box 44">
            <a:extLst>
              <a:ext uri="{FF2B5EF4-FFF2-40B4-BE49-F238E27FC236}">
                <a16:creationId xmlns:a16="http://schemas.microsoft.com/office/drawing/2014/main" id="{5AA01262-9385-71BC-5CE8-7CA5C537CA00}"/>
              </a:ext>
            </a:extLst>
          </p:cNvPr>
          <p:cNvSpPr txBox="1">
            <a:spLocks noChangeArrowheads="1"/>
          </p:cNvSpPr>
          <p:nvPr/>
        </p:nvSpPr>
        <p:spPr bwMode="auto">
          <a:xfrm>
            <a:off x="10353675" y="1631157"/>
            <a:ext cx="2190750" cy="738664"/>
          </a:xfrm>
          <a:prstGeom prst="rect">
            <a:avLst/>
          </a:prstGeom>
          <a:solidFill>
            <a:srgbClr val="F7EDA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6600CC"/>
                </a:solidFill>
                <a:latin typeface="Cambria" panose="02040503050406030204" pitchFamily="18" charset="0"/>
                <a:ea typeface="Cambria" panose="02040503050406030204" pitchFamily="18" charset="0"/>
              </a:rPr>
              <a:t>Cá heo</a:t>
            </a:r>
          </a:p>
        </p:txBody>
      </p:sp>
      <p:sp>
        <p:nvSpPr>
          <p:cNvPr id="15" name="Text Box 45">
            <a:extLst>
              <a:ext uri="{FF2B5EF4-FFF2-40B4-BE49-F238E27FC236}">
                <a16:creationId xmlns:a16="http://schemas.microsoft.com/office/drawing/2014/main" id="{AF942823-6600-90A7-E922-8DBC8990DF8C}"/>
              </a:ext>
            </a:extLst>
          </p:cNvPr>
          <p:cNvSpPr txBox="1">
            <a:spLocks noChangeArrowheads="1"/>
          </p:cNvSpPr>
          <p:nvPr/>
        </p:nvSpPr>
        <p:spPr bwMode="auto">
          <a:xfrm>
            <a:off x="12782550" y="1631157"/>
            <a:ext cx="2190750" cy="738664"/>
          </a:xfrm>
          <a:prstGeom prst="rect">
            <a:avLst/>
          </a:prstGeom>
          <a:solidFill>
            <a:srgbClr val="FFCCFF"/>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0000"/>
                </a:solidFill>
                <a:latin typeface="Cambria" panose="02040503050406030204" pitchFamily="18" charset="0"/>
                <a:ea typeface="Cambria" panose="02040503050406030204" pitchFamily="18" charset="0"/>
              </a:rPr>
              <a:t>Cá sấu</a:t>
            </a:r>
          </a:p>
        </p:txBody>
      </p:sp>
      <p:sp>
        <p:nvSpPr>
          <p:cNvPr id="16" name="Text Box 46">
            <a:extLst>
              <a:ext uri="{FF2B5EF4-FFF2-40B4-BE49-F238E27FC236}">
                <a16:creationId xmlns:a16="http://schemas.microsoft.com/office/drawing/2014/main" id="{3740A137-27BC-B772-4892-491203AF88BF}"/>
              </a:ext>
            </a:extLst>
          </p:cNvPr>
          <p:cNvSpPr txBox="1">
            <a:spLocks noChangeArrowheads="1"/>
          </p:cNvSpPr>
          <p:nvPr/>
        </p:nvSpPr>
        <p:spPr bwMode="auto">
          <a:xfrm>
            <a:off x="3086100" y="2774157"/>
            <a:ext cx="1421607"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Thỏ</a:t>
            </a:r>
          </a:p>
        </p:txBody>
      </p:sp>
      <p:sp>
        <p:nvSpPr>
          <p:cNvPr id="17" name="Text Box 47">
            <a:extLst>
              <a:ext uri="{FF2B5EF4-FFF2-40B4-BE49-F238E27FC236}">
                <a16:creationId xmlns:a16="http://schemas.microsoft.com/office/drawing/2014/main" id="{CC0711ED-5A73-7831-AB3C-D0EB35CB3487}"/>
              </a:ext>
            </a:extLst>
          </p:cNvPr>
          <p:cNvSpPr txBox="1">
            <a:spLocks noChangeArrowheads="1"/>
          </p:cNvSpPr>
          <p:nvPr/>
        </p:nvSpPr>
        <p:spPr bwMode="auto">
          <a:xfrm>
            <a:off x="5372100" y="2774157"/>
            <a:ext cx="1326357" cy="738664"/>
          </a:xfrm>
          <a:prstGeom prst="rect">
            <a:avLst/>
          </a:prstGeom>
          <a:solidFill>
            <a:srgbClr val="A7EDF7"/>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33CC"/>
                </a:solidFill>
                <a:latin typeface="Cambria" panose="02040503050406030204" pitchFamily="18" charset="0"/>
                <a:ea typeface="Cambria" panose="02040503050406030204" pitchFamily="18" charset="0"/>
              </a:rPr>
              <a:t>Rắn</a:t>
            </a:r>
          </a:p>
        </p:txBody>
      </p:sp>
      <p:sp>
        <p:nvSpPr>
          <p:cNvPr id="18" name="Text Box 48">
            <a:extLst>
              <a:ext uri="{FF2B5EF4-FFF2-40B4-BE49-F238E27FC236}">
                <a16:creationId xmlns:a16="http://schemas.microsoft.com/office/drawing/2014/main" id="{BB928282-D3C8-A11A-5C5E-FEBC62FBC10F}"/>
              </a:ext>
            </a:extLst>
          </p:cNvPr>
          <p:cNvSpPr txBox="1">
            <a:spLocks noChangeArrowheads="1"/>
          </p:cNvSpPr>
          <p:nvPr/>
        </p:nvSpPr>
        <p:spPr bwMode="auto">
          <a:xfrm>
            <a:off x="7315201" y="2774157"/>
            <a:ext cx="1051891" cy="738664"/>
          </a:xfrm>
          <a:prstGeom prst="rect">
            <a:avLst/>
          </a:prstGeom>
          <a:solidFill>
            <a:srgbClr val="C6BBE3"/>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Khỉ</a:t>
            </a:r>
          </a:p>
        </p:txBody>
      </p:sp>
      <p:sp>
        <p:nvSpPr>
          <p:cNvPr id="19" name="Text Box 49">
            <a:extLst>
              <a:ext uri="{FF2B5EF4-FFF2-40B4-BE49-F238E27FC236}">
                <a16:creationId xmlns:a16="http://schemas.microsoft.com/office/drawing/2014/main" id="{C096CA8A-8A19-CD02-3907-D0547751EF2D}"/>
              </a:ext>
            </a:extLst>
          </p:cNvPr>
          <p:cNvSpPr txBox="1">
            <a:spLocks noChangeArrowheads="1"/>
          </p:cNvSpPr>
          <p:nvPr/>
        </p:nvSpPr>
        <p:spPr bwMode="auto">
          <a:xfrm>
            <a:off x="9234488" y="2774157"/>
            <a:ext cx="1471878" cy="738664"/>
          </a:xfrm>
          <a:prstGeom prst="rect">
            <a:avLst/>
          </a:prstGeom>
          <a:solidFill>
            <a:srgbClr val="99FF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CC00CC"/>
                </a:solidFill>
                <a:latin typeface="Cambria" panose="02040503050406030204" pitchFamily="18" charset="0"/>
                <a:ea typeface="Cambria" panose="02040503050406030204" pitchFamily="18" charset="0"/>
              </a:rPr>
              <a:t>Chim</a:t>
            </a:r>
          </a:p>
        </p:txBody>
      </p:sp>
      <p:sp>
        <p:nvSpPr>
          <p:cNvPr id="21" name="Text Box 50">
            <a:extLst>
              <a:ext uri="{FF2B5EF4-FFF2-40B4-BE49-F238E27FC236}">
                <a16:creationId xmlns:a16="http://schemas.microsoft.com/office/drawing/2014/main" id="{4F7A08D6-5B93-2515-8D27-1975E9601550}"/>
              </a:ext>
            </a:extLst>
          </p:cNvPr>
          <p:cNvSpPr txBox="1">
            <a:spLocks noChangeArrowheads="1"/>
          </p:cNvSpPr>
          <p:nvPr/>
        </p:nvSpPr>
        <p:spPr bwMode="auto">
          <a:xfrm>
            <a:off x="11544301" y="2774157"/>
            <a:ext cx="1099981" cy="738664"/>
          </a:xfrm>
          <a:prstGeom prst="rect">
            <a:avLst/>
          </a:prstGeom>
          <a:solidFill>
            <a:srgbClr val="F7EDA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009999"/>
                </a:solidFill>
                <a:latin typeface="Cambria" panose="02040503050406030204" pitchFamily="18" charset="0"/>
                <a:ea typeface="Cambria" panose="02040503050406030204" pitchFamily="18" charset="0"/>
              </a:rPr>
              <a:t>Dơi</a:t>
            </a:r>
          </a:p>
        </p:txBody>
      </p:sp>
      <p:sp>
        <p:nvSpPr>
          <p:cNvPr id="22" name="Text Box 51">
            <a:extLst>
              <a:ext uri="{FF2B5EF4-FFF2-40B4-BE49-F238E27FC236}">
                <a16:creationId xmlns:a16="http://schemas.microsoft.com/office/drawing/2014/main" id="{E60F46C6-CEF6-BC3C-E699-8F259C43B5F9}"/>
              </a:ext>
            </a:extLst>
          </p:cNvPr>
          <p:cNvSpPr txBox="1">
            <a:spLocks noChangeArrowheads="1"/>
          </p:cNvSpPr>
          <p:nvPr/>
        </p:nvSpPr>
        <p:spPr bwMode="auto">
          <a:xfrm>
            <a:off x="13368338" y="2774157"/>
            <a:ext cx="1376363" cy="738664"/>
          </a:xfrm>
          <a:prstGeom prst="rect">
            <a:avLst/>
          </a:prstGeom>
          <a:solidFill>
            <a:srgbClr val="A7EDF7"/>
          </a:solidFill>
          <a:ln w="9525">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371600" fontAlgn="base">
              <a:spcBef>
                <a:spcPct val="0"/>
              </a:spcBef>
              <a:spcAft>
                <a:spcPct val="0"/>
              </a:spcAft>
              <a:buNone/>
            </a:pPr>
            <a:r>
              <a:rPr lang="en-US" altLang="en-US" sz="4200" b="1">
                <a:solidFill>
                  <a:srgbClr val="333399"/>
                </a:solidFill>
                <a:latin typeface="Cambria" panose="02040503050406030204" pitchFamily="18" charset="0"/>
                <a:ea typeface="Cambria" panose="02040503050406030204" pitchFamily="18" charset="0"/>
              </a:rPr>
              <a:t>Rùa</a:t>
            </a:r>
          </a:p>
        </p:txBody>
      </p:sp>
    </p:spTree>
    <p:extLst>
      <p:ext uri="{BB962C8B-B14F-4D97-AF65-F5344CB8AC3E}">
        <p14:creationId xmlns:p14="http://schemas.microsoft.com/office/powerpoint/2010/main" val="167077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770" decel="100000"/>
                                        <p:tgtEl>
                                          <p:spTgt spid="5"/>
                                        </p:tgtEl>
                                      </p:cBhvr>
                                    </p:animEffect>
                                    <p:animScale>
                                      <p:cBhvr>
                                        <p:cTn id="17" dur="770" decel="100000"/>
                                        <p:tgtEl>
                                          <p:spTgt spid="5"/>
                                        </p:tgtEl>
                                      </p:cBhvr>
                                      <p:from x="10000" y="10000"/>
                                      <p:to x="200000" y="450000"/>
                                    </p:animScale>
                                    <p:animScale>
                                      <p:cBhvr>
                                        <p:cTn id="18" dur="1230" accel="100000" fill="hold">
                                          <p:stCondLst>
                                            <p:cond delay="770"/>
                                          </p:stCondLst>
                                        </p:cTn>
                                        <p:tgtEl>
                                          <p:spTgt spid="5"/>
                                        </p:tgtEl>
                                      </p:cBhvr>
                                      <p:from x="200000" y="450000"/>
                                      <p:to x="100000" y="100000"/>
                                    </p:animScale>
                                    <p:set>
                                      <p:cBhvr>
                                        <p:cTn id="19" dur="770" fill="hold"/>
                                        <p:tgtEl>
                                          <p:spTgt spid="5"/>
                                        </p:tgtEl>
                                        <p:attrNameLst>
                                          <p:attrName>ppt_x</p:attrName>
                                        </p:attrNameLst>
                                      </p:cBhvr>
                                      <p:to>
                                        <p:strVal val="(0.5)"/>
                                      </p:to>
                                    </p:set>
                                    <p:anim from="(0.5)" to="(#ppt_x)" calcmode="lin" valueType="num">
                                      <p:cBhvr>
                                        <p:cTn id="20" dur="1230" accel="100000" fill="hold">
                                          <p:stCondLst>
                                            <p:cond delay="770"/>
                                          </p:stCondLst>
                                        </p:cTn>
                                        <p:tgtEl>
                                          <p:spTgt spid="5"/>
                                        </p:tgtEl>
                                        <p:attrNameLst>
                                          <p:attrName>ppt_x</p:attrName>
                                        </p:attrNameLst>
                                      </p:cBhvr>
                                    </p:anim>
                                    <p:set>
                                      <p:cBhvr>
                                        <p:cTn id="21" dur="770" fill="hold"/>
                                        <p:tgtEl>
                                          <p:spTgt spid="5"/>
                                        </p:tgtEl>
                                        <p:attrNameLst>
                                          <p:attrName>ppt_y</p:attrName>
                                        </p:attrNameLst>
                                      </p:cBhvr>
                                      <p:to>
                                        <p:strVal val="(#ppt_y+0.4)"/>
                                      </p:to>
                                    </p:set>
                                    <p:anim from="(#ppt_y+0.4)" to="(#ppt_y)" calcmode="lin" valueType="num">
                                      <p:cBhvr>
                                        <p:cTn id="22" dur="1230" accel="100000" fill="hold">
                                          <p:stCondLst>
                                            <p:cond delay="770"/>
                                          </p:stCondLst>
                                        </p:cTn>
                                        <p:tgtEl>
                                          <p:spTgt spid="5"/>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770" decel="100000"/>
                                        <p:tgtEl>
                                          <p:spTgt spid="7"/>
                                        </p:tgtEl>
                                      </p:cBhvr>
                                    </p:animEffect>
                                    <p:animScale>
                                      <p:cBhvr>
                                        <p:cTn id="26" dur="770" decel="100000"/>
                                        <p:tgtEl>
                                          <p:spTgt spid="7"/>
                                        </p:tgtEl>
                                      </p:cBhvr>
                                      <p:from x="10000" y="10000"/>
                                      <p:to x="200000" y="450000"/>
                                    </p:animScale>
                                    <p:animScale>
                                      <p:cBhvr>
                                        <p:cTn id="27" dur="1230" accel="100000" fill="hold">
                                          <p:stCondLst>
                                            <p:cond delay="770"/>
                                          </p:stCondLst>
                                        </p:cTn>
                                        <p:tgtEl>
                                          <p:spTgt spid="7"/>
                                        </p:tgtEl>
                                      </p:cBhvr>
                                      <p:from x="200000" y="450000"/>
                                      <p:to x="100000" y="100000"/>
                                    </p:animScale>
                                    <p:set>
                                      <p:cBhvr>
                                        <p:cTn id="28" dur="770" fill="hold"/>
                                        <p:tgtEl>
                                          <p:spTgt spid="7"/>
                                        </p:tgtEl>
                                        <p:attrNameLst>
                                          <p:attrName>ppt_x</p:attrName>
                                        </p:attrNameLst>
                                      </p:cBhvr>
                                      <p:to>
                                        <p:strVal val="(0.5)"/>
                                      </p:to>
                                    </p:set>
                                    <p:anim from="(0.5)" to="(#ppt_x)" calcmode="lin" valueType="num">
                                      <p:cBhvr>
                                        <p:cTn id="29" dur="1230" accel="100000" fill="hold">
                                          <p:stCondLst>
                                            <p:cond delay="770"/>
                                          </p:stCondLst>
                                        </p:cTn>
                                        <p:tgtEl>
                                          <p:spTgt spid="7"/>
                                        </p:tgtEl>
                                        <p:attrNameLst>
                                          <p:attrName>ppt_x</p:attrName>
                                        </p:attrNameLst>
                                      </p:cBhvr>
                                    </p:anim>
                                    <p:set>
                                      <p:cBhvr>
                                        <p:cTn id="30" dur="770" fill="hold"/>
                                        <p:tgtEl>
                                          <p:spTgt spid="7"/>
                                        </p:tgtEl>
                                        <p:attrNameLst>
                                          <p:attrName>ppt_y</p:attrName>
                                        </p:attrNameLst>
                                      </p:cBhvr>
                                      <p:to>
                                        <p:strVal val="(#ppt_y+0.4)"/>
                                      </p:to>
                                    </p:set>
                                    <p:anim from="(#ppt_y+0.4)" to="(#ppt_y)" calcmode="lin" valueType="num">
                                      <p:cBhvr>
                                        <p:cTn id="31" dur="1230" accel="100000" fill="hold">
                                          <p:stCondLst>
                                            <p:cond delay="770"/>
                                          </p:stCondLst>
                                        </p:cTn>
                                        <p:tgtEl>
                                          <p:spTgt spid="7"/>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70" decel="100000"/>
                                        <p:tgtEl>
                                          <p:spTgt spid="11"/>
                                        </p:tgtEl>
                                      </p:cBhvr>
                                    </p:animEffect>
                                    <p:animScale>
                                      <p:cBhvr>
                                        <p:cTn id="35" dur="770" decel="100000"/>
                                        <p:tgtEl>
                                          <p:spTgt spid="11"/>
                                        </p:tgtEl>
                                      </p:cBhvr>
                                      <p:from x="10000" y="10000"/>
                                      <p:to x="200000" y="450000"/>
                                    </p:animScale>
                                    <p:animScale>
                                      <p:cBhvr>
                                        <p:cTn id="36" dur="1230" accel="100000" fill="hold">
                                          <p:stCondLst>
                                            <p:cond delay="770"/>
                                          </p:stCondLst>
                                        </p:cTn>
                                        <p:tgtEl>
                                          <p:spTgt spid="11"/>
                                        </p:tgtEl>
                                      </p:cBhvr>
                                      <p:from x="200000" y="450000"/>
                                      <p:to x="100000" y="100000"/>
                                    </p:animScale>
                                    <p:set>
                                      <p:cBhvr>
                                        <p:cTn id="37" dur="770" fill="hold"/>
                                        <p:tgtEl>
                                          <p:spTgt spid="11"/>
                                        </p:tgtEl>
                                        <p:attrNameLst>
                                          <p:attrName>ppt_x</p:attrName>
                                        </p:attrNameLst>
                                      </p:cBhvr>
                                      <p:to>
                                        <p:strVal val="(0.5)"/>
                                      </p:to>
                                    </p:set>
                                    <p:anim from="(0.5)" to="(#ppt_x)" calcmode="lin" valueType="num">
                                      <p:cBhvr>
                                        <p:cTn id="38" dur="1230" accel="100000" fill="hold">
                                          <p:stCondLst>
                                            <p:cond delay="770"/>
                                          </p:stCondLst>
                                        </p:cTn>
                                        <p:tgtEl>
                                          <p:spTgt spid="11"/>
                                        </p:tgtEl>
                                        <p:attrNameLst>
                                          <p:attrName>ppt_x</p:attrName>
                                        </p:attrNameLst>
                                      </p:cBhvr>
                                    </p:anim>
                                    <p:set>
                                      <p:cBhvr>
                                        <p:cTn id="39" dur="770" fill="hold"/>
                                        <p:tgtEl>
                                          <p:spTgt spid="11"/>
                                        </p:tgtEl>
                                        <p:attrNameLst>
                                          <p:attrName>ppt_y</p:attrName>
                                        </p:attrNameLst>
                                      </p:cBhvr>
                                      <p:to>
                                        <p:strVal val="(#ppt_y+0.4)"/>
                                      </p:to>
                                    </p:set>
                                    <p:anim from="(#ppt_y+0.4)" to="(#ppt_y)" calcmode="lin" valueType="num">
                                      <p:cBhvr>
                                        <p:cTn id="40" dur="1230" accel="100000" fill="hold">
                                          <p:stCondLst>
                                            <p:cond delay="770"/>
                                          </p:stCondLst>
                                        </p:cTn>
                                        <p:tgtEl>
                                          <p:spTgt spid="11"/>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770" decel="100000"/>
                                        <p:tgtEl>
                                          <p:spTgt spid="15"/>
                                        </p:tgtEl>
                                      </p:cBhvr>
                                    </p:animEffect>
                                    <p:animScale>
                                      <p:cBhvr>
                                        <p:cTn id="44" dur="770" decel="100000"/>
                                        <p:tgtEl>
                                          <p:spTgt spid="15"/>
                                        </p:tgtEl>
                                      </p:cBhvr>
                                      <p:from x="10000" y="10000"/>
                                      <p:to x="200000" y="450000"/>
                                    </p:animScale>
                                    <p:animScale>
                                      <p:cBhvr>
                                        <p:cTn id="45" dur="1230" accel="100000" fill="hold">
                                          <p:stCondLst>
                                            <p:cond delay="770"/>
                                          </p:stCondLst>
                                        </p:cTn>
                                        <p:tgtEl>
                                          <p:spTgt spid="15"/>
                                        </p:tgtEl>
                                      </p:cBhvr>
                                      <p:from x="200000" y="450000"/>
                                      <p:to x="100000" y="100000"/>
                                    </p:animScale>
                                    <p:set>
                                      <p:cBhvr>
                                        <p:cTn id="46" dur="770" fill="hold"/>
                                        <p:tgtEl>
                                          <p:spTgt spid="15"/>
                                        </p:tgtEl>
                                        <p:attrNameLst>
                                          <p:attrName>ppt_x</p:attrName>
                                        </p:attrNameLst>
                                      </p:cBhvr>
                                      <p:to>
                                        <p:strVal val="(0.5)"/>
                                      </p:to>
                                    </p:set>
                                    <p:anim from="(0.5)" to="(#ppt_x)" calcmode="lin" valueType="num">
                                      <p:cBhvr>
                                        <p:cTn id="47" dur="1230" accel="100000" fill="hold">
                                          <p:stCondLst>
                                            <p:cond delay="770"/>
                                          </p:stCondLst>
                                        </p:cTn>
                                        <p:tgtEl>
                                          <p:spTgt spid="15"/>
                                        </p:tgtEl>
                                        <p:attrNameLst>
                                          <p:attrName>ppt_x</p:attrName>
                                        </p:attrNameLst>
                                      </p:cBhvr>
                                    </p:anim>
                                    <p:set>
                                      <p:cBhvr>
                                        <p:cTn id="48" dur="770" fill="hold"/>
                                        <p:tgtEl>
                                          <p:spTgt spid="15"/>
                                        </p:tgtEl>
                                        <p:attrNameLst>
                                          <p:attrName>ppt_y</p:attrName>
                                        </p:attrNameLst>
                                      </p:cBhvr>
                                      <p:to>
                                        <p:strVal val="(#ppt_y+0.4)"/>
                                      </p:to>
                                    </p:set>
                                    <p:anim from="(#ppt_y+0.4)" to="(#ppt_y)" calcmode="lin" valueType="num">
                                      <p:cBhvr>
                                        <p:cTn id="49" dur="1230" accel="100000" fill="hold">
                                          <p:stCondLst>
                                            <p:cond delay="770"/>
                                          </p:stCondLst>
                                        </p:cTn>
                                        <p:tgtEl>
                                          <p:spTgt spid="15"/>
                                        </p:tgtEl>
                                        <p:attrNameLst>
                                          <p:attrName>ppt_y</p:attrName>
                                        </p:attrNameLst>
                                      </p:cBhvr>
                                    </p:anim>
                                  </p:childTnLst>
                                </p:cTn>
                              </p:par>
                              <p:par>
                                <p:cTn id="50" presetID="51"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770" decel="100000"/>
                                        <p:tgtEl>
                                          <p:spTgt spid="22"/>
                                        </p:tgtEl>
                                      </p:cBhvr>
                                    </p:animEffect>
                                    <p:animScale>
                                      <p:cBhvr>
                                        <p:cTn id="53" dur="770" decel="100000"/>
                                        <p:tgtEl>
                                          <p:spTgt spid="22"/>
                                        </p:tgtEl>
                                      </p:cBhvr>
                                      <p:from x="10000" y="10000"/>
                                      <p:to x="200000" y="450000"/>
                                    </p:animScale>
                                    <p:animScale>
                                      <p:cBhvr>
                                        <p:cTn id="54" dur="1230" accel="100000" fill="hold">
                                          <p:stCondLst>
                                            <p:cond delay="770"/>
                                          </p:stCondLst>
                                        </p:cTn>
                                        <p:tgtEl>
                                          <p:spTgt spid="22"/>
                                        </p:tgtEl>
                                      </p:cBhvr>
                                      <p:from x="200000" y="450000"/>
                                      <p:to x="100000" y="100000"/>
                                    </p:animScale>
                                    <p:set>
                                      <p:cBhvr>
                                        <p:cTn id="55" dur="770" fill="hold"/>
                                        <p:tgtEl>
                                          <p:spTgt spid="22"/>
                                        </p:tgtEl>
                                        <p:attrNameLst>
                                          <p:attrName>ppt_x</p:attrName>
                                        </p:attrNameLst>
                                      </p:cBhvr>
                                      <p:to>
                                        <p:strVal val="(0.5)"/>
                                      </p:to>
                                    </p:set>
                                    <p:anim from="(0.5)" to="(#ppt_x)" calcmode="lin" valueType="num">
                                      <p:cBhvr>
                                        <p:cTn id="56" dur="1230" accel="100000" fill="hold">
                                          <p:stCondLst>
                                            <p:cond delay="770"/>
                                          </p:stCondLst>
                                        </p:cTn>
                                        <p:tgtEl>
                                          <p:spTgt spid="22"/>
                                        </p:tgtEl>
                                        <p:attrNameLst>
                                          <p:attrName>ppt_x</p:attrName>
                                        </p:attrNameLst>
                                      </p:cBhvr>
                                    </p:anim>
                                    <p:set>
                                      <p:cBhvr>
                                        <p:cTn id="57" dur="770" fill="hold"/>
                                        <p:tgtEl>
                                          <p:spTgt spid="22"/>
                                        </p:tgtEl>
                                        <p:attrNameLst>
                                          <p:attrName>ppt_y</p:attrName>
                                        </p:attrNameLst>
                                      </p:cBhvr>
                                      <p:to>
                                        <p:strVal val="(#ppt_y+0.4)"/>
                                      </p:to>
                                    </p:set>
                                    <p:anim from="(#ppt_y+0.4)" to="(#ppt_y)" calcmode="lin" valueType="num">
                                      <p:cBhvr>
                                        <p:cTn id="58" dur="1230" accel="100000" fill="hold">
                                          <p:stCondLst>
                                            <p:cond delay="770"/>
                                          </p:stCondLst>
                                        </p:cTn>
                                        <p:tgtEl>
                                          <p:spTgt spid="22"/>
                                        </p:tgtEl>
                                        <p:attrNameLst>
                                          <p:attrName>ppt_y</p:attrName>
                                        </p:attrNameLst>
                                      </p:cBhvr>
                                    </p:anim>
                                  </p:childTnLst>
                                </p:cTn>
                              </p:par>
                              <p:par>
                                <p:cTn id="59" presetID="5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70" decel="100000"/>
                                        <p:tgtEl>
                                          <p:spTgt spid="21"/>
                                        </p:tgtEl>
                                      </p:cBhvr>
                                    </p:animEffect>
                                    <p:animScale>
                                      <p:cBhvr>
                                        <p:cTn id="62" dur="770" decel="100000"/>
                                        <p:tgtEl>
                                          <p:spTgt spid="21"/>
                                        </p:tgtEl>
                                      </p:cBhvr>
                                      <p:from x="10000" y="10000"/>
                                      <p:to x="200000" y="450000"/>
                                    </p:animScale>
                                    <p:animScale>
                                      <p:cBhvr>
                                        <p:cTn id="63" dur="1230" accel="100000" fill="hold">
                                          <p:stCondLst>
                                            <p:cond delay="770"/>
                                          </p:stCondLst>
                                        </p:cTn>
                                        <p:tgtEl>
                                          <p:spTgt spid="21"/>
                                        </p:tgtEl>
                                      </p:cBhvr>
                                      <p:from x="200000" y="450000"/>
                                      <p:to x="100000" y="100000"/>
                                    </p:animScale>
                                    <p:set>
                                      <p:cBhvr>
                                        <p:cTn id="64" dur="770" fill="hold"/>
                                        <p:tgtEl>
                                          <p:spTgt spid="21"/>
                                        </p:tgtEl>
                                        <p:attrNameLst>
                                          <p:attrName>ppt_x</p:attrName>
                                        </p:attrNameLst>
                                      </p:cBhvr>
                                      <p:to>
                                        <p:strVal val="(0.5)"/>
                                      </p:to>
                                    </p:set>
                                    <p:anim from="(0.5)" to="(#ppt_x)" calcmode="lin" valueType="num">
                                      <p:cBhvr>
                                        <p:cTn id="65" dur="1230" accel="100000" fill="hold">
                                          <p:stCondLst>
                                            <p:cond delay="770"/>
                                          </p:stCondLst>
                                        </p:cTn>
                                        <p:tgtEl>
                                          <p:spTgt spid="21"/>
                                        </p:tgtEl>
                                        <p:attrNameLst>
                                          <p:attrName>ppt_x</p:attrName>
                                        </p:attrNameLst>
                                      </p:cBhvr>
                                    </p:anim>
                                    <p:set>
                                      <p:cBhvr>
                                        <p:cTn id="66" dur="770" fill="hold"/>
                                        <p:tgtEl>
                                          <p:spTgt spid="21"/>
                                        </p:tgtEl>
                                        <p:attrNameLst>
                                          <p:attrName>ppt_y</p:attrName>
                                        </p:attrNameLst>
                                      </p:cBhvr>
                                      <p:to>
                                        <p:strVal val="(#ppt_y+0.4)"/>
                                      </p:to>
                                    </p:set>
                                    <p:anim from="(#ppt_y+0.4)" to="(#ppt_y)" calcmode="lin" valueType="num">
                                      <p:cBhvr>
                                        <p:cTn id="67" dur="1230" accel="100000" fill="hold">
                                          <p:stCondLst>
                                            <p:cond delay="770"/>
                                          </p:stCondLst>
                                        </p:cTn>
                                        <p:tgtEl>
                                          <p:spTgt spid="21"/>
                                        </p:tgtEl>
                                        <p:attrNameLst>
                                          <p:attrName>ppt_y</p:attrName>
                                        </p:attrNameLst>
                                      </p:cBhvr>
                                    </p:anim>
                                  </p:childTnLst>
                                </p:cTn>
                              </p:par>
                              <p:par>
                                <p:cTn id="68" presetID="51"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770" decel="100000"/>
                                        <p:tgtEl>
                                          <p:spTgt spid="19"/>
                                        </p:tgtEl>
                                      </p:cBhvr>
                                    </p:animEffect>
                                    <p:animScale>
                                      <p:cBhvr>
                                        <p:cTn id="71" dur="770" decel="100000"/>
                                        <p:tgtEl>
                                          <p:spTgt spid="19"/>
                                        </p:tgtEl>
                                      </p:cBhvr>
                                      <p:from x="10000" y="10000"/>
                                      <p:to x="200000" y="450000"/>
                                    </p:animScale>
                                    <p:animScale>
                                      <p:cBhvr>
                                        <p:cTn id="72" dur="1230" accel="100000" fill="hold">
                                          <p:stCondLst>
                                            <p:cond delay="770"/>
                                          </p:stCondLst>
                                        </p:cTn>
                                        <p:tgtEl>
                                          <p:spTgt spid="19"/>
                                        </p:tgtEl>
                                      </p:cBhvr>
                                      <p:from x="200000" y="450000"/>
                                      <p:to x="100000" y="100000"/>
                                    </p:animScale>
                                    <p:set>
                                      <p:cBhvr>
                                        <p:cTn id="73" dur="770" fill="hold"/>
                                        <p:tgtEl>
                                          <p:spTgt spid="19"/>
                                        </p:tgtEl>
                                        <p:attrNameLst>
                                          <p:attrName>ppt_x</p:attrName>
                                        </p:attrNameLst>
                                      </p:cBhvr>
                                      <p:to>
                                        <p:strVal val="(0.5)"/>
                                      </p:to>
                                    </p:set>
                                    <p:anim from="(0.5)" to="(#ppt_x)" calcmode="lin" valueType="num">
                                      <p:cBhvr>
                                        <p:cTn id="74" dur="1230" accel="100000" fill="hold">
                                          <p:stCondLst>
                                            <p:cond delay="770"/>
                                          </p:stCondLst>
                                        </p:cTn>
                                        <p:tgtEl>
                                          <p:spTgt spid="19"/>
                                        </p:tgtEl>
                                        <p:attrNameLst>
                                          <p:attrName>ppt_x</p:attrName>
                                        </p:attrNameLst>
                                      </p:cBhvr>
                                    </p:anim>
                                    <p:set>
                                      <p:cBhvr>
                                        <p:cTn id="75" dur="770" fill="hold"/>
                                        <p:tgtEl>
                                          <p:spTgt spid="19"/>
                                        </p:tgtEl>
                                        <p:attrNameLst>
                                          <p:attrName>ppt_y</p:attrName>
                                        </p:attrNameLst>
                                      </p:cBhvr>
                                      <p:to>
                                        <p:strVal val="(#ppt_y+0.4)"/>
                                      </p:to>
                                    </p:set>
                                    <p:anim from="(#ppt_y+0.4)" to="(#ppt_y)" calcmode="lin" valueType="num">
                                      <p:cBhvr>
                                        <p:cTn id="76" dur="1230" accel="100000" fill="hold">
                                          <p:stCondLst>
                                            <p:cond delay="770"/>
                                          </p:stCondLst>
                                        </p:cTn>
                                        <p:tgtEl>
                                          <p:spTgt spid="19"/>
                                        </p:tgtEl>
                                        <p:attrNameLst>
                                          <p:attrName>ppt_y</p:attrName>
                                        </p:attrNameLst>
                                      </p:cBhvr>
                                    </p:anim>
                                  </p:childTnLst>
                                </p:cTn>
                              </p:par>
                              <p:par>
                                <p:cTn id="77" presetID="51"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770" decel="100000"/>
                                        <p:tgtEl>
                                          <p:spTgt spid="18"/>
                                        </p:tgtEl>
                                      </p:cBhvr>
                                    </p:animEffect>
                                    <p:animScale>
                                      <p:cBhvr>
                                        <p:cTn id="80" dur="770" decel="100000"/>
                                        <p:tgtEl>
                                          <p:spTgt spid="18"/>
                                        </p:tgtEl>
                                      </p:cBhvr>
                                      <p:from x="10000" y="10000"/>
                                      <p:to x="200000" y="450000"/>
                                    </p:animScale>
                                    <p:animScale>
                                      <p:cBhvr>
                                        <p:cTn id="81" dur="1230" accel="100000" fill="hold">
                                          <p:stCondLst>
                                            <p:cond delay="770"/>
                                          </p:stCondLst>
                                        </p:cTn>
                                        <p:tgtEl>
                                          <p:spTgt spid="18"/>
                                        </p:tgtEl>
                                      </p:cBhvr>
                                      <p:from x="200000" y="450000"/>
                                      <p:to x="100000" y="100000"/>
                                    </p:animScale>
                                    <p:set>
                                      <p:cBhvr>
                                        <p:cTn id="82" dur="770" fill="hold"/>
                                        <p:tgtEl>
                                          <p:spTgt spid="18"/>
                                        </p:tgtEl>
                                        <p:attrNameLst>
                                          <p:attrName>ppt_x</p:attrName>
                                        </p:attrNameLst>
                                      </p:cBhvr>
                                      <p:to>
                                        <p:strVal val="(0.5)"/>
                                      </p:to>
                                    </p:set>
                                    <p:anim from="(0.5)" to="(#ppt_x)" calcmode="lin" valueType="num">
                                      <p:cBhvr>
                                        <p:cTn id="83" dur="1230" accel="100000" fill="hold">
                                          <p:stCondLst>
                                            <p:cond delay="770"/>
                                          </p:stCondLst>
                                        </p:cTn>
                                        <p:tgtEl>
                                          <p:spTgt spid="18"/>
                                        </p:tgtEl>
                                        <p:attrNameLst>
                                          <p:attrName>ppt_x</p:attrName>
                                        </p:attrNameLst>
                                      </p:cBhvr>
                                    </p:anim>
                                    <p:set>
                                      <p:cBhvr>
                                        <p:cTn id="84" dur="770" fill="hold"/>
                                        <p:tgtEl>
                                          <p:spTgt spid="18"/>
                                        </p:tgtEl>
                                        <p:attrNameLst>
                                          <p:attrName>ppt_y</p:attrName>
                                        </p:attrNameLst>
                                      </p:cBhvr>
                                      <p:to>
                                        <p:strVal val="(#ppt_y+0.4)"/>
                                      </p:to>
                                    </p:set>
                                    <p:anim from="(#ppt_y+0.4)" to="(#ppt_y)" calcmode="lin" valueType="num">
                                      <p:cBhvr>
                                        <p:cTn id="85" dur="1230" accel="100000" fill="hold">
                                          <p:stCondLst>
                                            <p:cond delay="770"/>
                                          </p:stCondLst>
                                        </p:cTn>
                                        <p:tgtEl>
                                          <p:spTgt spid="18"/>
                                        </p:tgtEl>
                                        <p:attrNameLst>
                                          <p:attrName>ppt_y</p:attrName>
                                        </p:attrNameLst>
                                      </p:cBhvr>
                                    </p:anim>
                                  </p:childTnLst>
                                </p:cTn>
                              </p:par>
                              <p:par>
                                <p:cTn id="86" presetID="51" presetClass="entr" presetSubtype="0" fill="hold"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770" decel="100000"/>
                                        <p:tgtEl>
                                          <p:spTgt spid="17"/>
                                        </p:tgtEl>
                                      </p:cBhvr>
                                    </p:animEffect>
                                    <p:animScale>
                                      <p:cBhvr>
                                        <p:cTn id="89" dur="770" decel="100000"/>
                                        <p:tgtEl>
                                          <p:spTgt spid="17"/>
                                        </p:tgtEl>
                                      </p:cBhvr>
                                      <p:from x="10000" y="10000"/>
                                      <p:to x="200000" y="450000"/>
                                    </p:animScale>
                                    <p:animScale>
                                      <p:cBhvr>
                                        <p:cTn id="90" dur="1230" accel="100000" fill="hold">
                                          <p:stCondLst>
                                            <p:cond delay="770"/>
                                          </p:stCondLst>
                                        </p:cTn>
                                        <p:tgtEl>
                                          <p:spTgt spid="17"/>
                                        </p:tgtEl>
                                      </p:cBhvr>
                                      <p:from x="200000" y="450000"/>
                                      <p:to x="100000" y="100000"/>
                                    </p:animScale>
                                    <p:set>
                                      <p:cBhvr>
                                        <p:cTn id="91" dur="770" fill="hold"/>
                                        <p:tgtEl>
                                          <p:spTgt spid="17"/>
                                        </p:tgtEl>
                                        <p:attrNameLst>
                                          <p:attrName>ppt_x</p:attrName>
                                        </p:attrNameLst>
                                      </p:cBhvr>
                                      <p:to>
                                        <p:strVal val="(0.5)"/>
                                      </p:to>
                                    </p:set>
                                    <p:anim from="(0.5)" to="(#ppt_x)" calcmode="lin" valueType="num">
                                      <p:cBhvr>
                                        <p:cTn id="92" dur="1230" accel="100000" fill="hold">
                                          <p:stCondLst>
                                            <p:cond delay="770"/>
                                          </p:stCondLst>
                                        </p:cTn>
                                        <p:tgtEl>
                                          <p:spTgt spid="17"/>
                                        </p:tgtEl>
                                        <p:attrNameLst>
                                          <p:attrName>ppt_x</p:attrName>
                                        </p:attrNameLst>
                                      </p:cBhvr>
                                    </p:anim>
                                    <p:set>
                                      <p:cBhvr>
                                        <p:cTn id="93" dur="770" fill="hold"/>
                                        <p:tgtEl>
                                          <p:spTgt spid="17"/>
                                        </p:tgtEl>
                                        <p:attrNameLst>
                                          <p:attrName>ppt_y</p:attrName>
                                        </p:attrNameLst>
                                      </p:cBhvr>
                                      <p:to>
                                        <p:strVal val="(#ppt_y+0.4)"/>
                                      </p:to>
                                    </p:set>
                                    <p:anim from="(#ppt_y+0.4)" to="(#ppt_y)" calcmode="lin" valueType="num">
                                      <p:cBhvr>
                                        <p:cTn id="94" dur="1230" accel="100000" fill="hold">
                                          <p:stCondLst>
                                            <p:cond delay="770"/>
                                          </p:stCondLst>
                                        </p:cTn>
                                        <p:tgtEl>
                                          <p:spTgt spid="17"/>
                                        </p:tgtEl>
                                        <p:attrNameLst>
                                          <p:attrName>ppt_y</p:attrName>
                                        </p:attrNameLst>
                                      </p:cBhvr>
                                    </p:anim>
                                  </p:childTnLst>
                                </p:cTn>
                              </p:par>
                              <p:par>
                                <p:cTn id="95" presetID="51" presetClass="entr" presetSubtype="0"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770" decel="100000"/>
                                        <p:tgtEl>
                                          <p:spTgt spid="16"/>
                                        </p:tgtEl>
                                      </p:cBhvr>
                                    </p:animEffect>
                                    <p:animScale>
                                      <p:cBhvr>
                                        <p:cTn id="98" dur="770" decel="100000"/>
                                        <p:tgtEl>
                                          <p:spTgt spid="16"/>
                                        </p:tgtEl>
                                      </p:cBhvr>
                                      <p:from x="10000" y="10000"/>
                                      <p:to x="200000" y="450000"/>
                                    </p:animScale>
                                    <p:animScale>
                                      <p:cBhvr>
                                        <p:cTn id="99" dur="1230" accel="100000" fill="hold">
                                          <p:stCondLst>
                                            <p:cond delay="770"/>
                                          </p:stCondLst>
                                        </p:cTn>
                                        <p:tgtEl>
                                          <p:spTgt spid="16"/>
                                        </p:tgtEl>
                                      </p:cBhvr>
                                      <p:from x="200000" y="450000"/>
                                      <p:to x="100000" y="100000"/>
                                    </p:animScale>
                                    <p:set>
                                      <p:cBhvr>
                                        <p:cTn id="100" dur="770" fill="hold"/>
                                        <p:tgtEl>
                                          <p:spTgt spid="16"/>
                                        </p:tgtEl>
                                        <p:attrNameLst>
                                          <p:attrName>ppt_x</p:attrName>
                                        </p:attrNameLst>
                                      </p:cBhvr>
                                      <p:to>
                                        <p:strVal val="(0.5)"/>
                                      </p:to>
                                    </p:set>
                                    <p:anim from="(0.5)" to="(#ppt_x)" calcmode="lin" valueType="num">
                                      <p:cBhvr>
                                        <p:cTn id="101" dur="1230" accel="100000" fill="hold">
                                          <p:stCondLst>
                                            <p:cond delay="770"/>
                                          </p:stCondLst>
                                        </p:cTn>
                                        <p:tgtEl>
                                          <p:spTgt spid="16"/>
                                        </p:tgtEl>
                                        <p:attrNameLst>
                                          <p:attrName>ppt_x</p:attrName>
                                        </p:attrNameLst>
                                      </p:cBhvr>
                                    </p:anim>
                                    <p:set>
                                      <p:cBhvr>
                                        <p:cTn id="102" dur="770" fill="hold"/>
                                        <p:tgtEl>
                                          <p:spTgt spid="16"/>
                                        </p:tgtEl>
                                        <p:attrNameLst>
                                          <p:attrName>ppt_y</p:attrName>
                                        </p:attrNameLst>
                                      </p:cBhvr>
                                      <p:to>
                                        <p:strVal val="(#ppt_y+0.4)"/>
                                      </p:to>
                                    </p:set>
                                    <p:anim from="(#ppt_y+0.4)" to="(#ppt_y)" calcmode="lin" valueType="num">
                                      <p:cBhvr>
                                        <p:cTn id="103" dur="1230" accel="100000" fill="hold">
                                          <p:stCondLst>
                                            <p:cond delay="770"/>
                                          </p:stCondLst>
                                        </p:cTn>
                                        <p:tgtEl>
                                          <p:spTgt spid="16"/>
                                        </p:tgtEl>
                                        <p:attrNameLst>
                                          <p:attrName>ppt_y</p:attrName>
                                        </p:attrNameLst>
                                      </p:cBhvr>
                                    </p:anim>
                                  </p:childTnLst>
                                </p:cTn>
                              </p:par>
                            </p:childTnLst>
                          </p:cTn>
                        </p:par>
                      </p:childTnLst>
                    </p:cTn>
                  </p:par>
                  <p:par>
                    <p:cTn id="104" fill="hold">
                      <p:stCondLst>
                        <p:cond delay="indefinite"/>
                      </p:stCondLst>
                      <p:childTnLst>
                        <p:par>
                          <p:cTn id="105" fill="hold">
                            <p:stCondLst>
                              <p:cond delay="0"/>
                            </p:stCondLst>
                            <p:childTnLst>
                              <p:par>
                                <p:cTn id="106" presetID="2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edge">
                                      <p:cBhvr>
                                        <p:cTn id="10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4"/>
                    </p:tgtEl>
                  </p:cond>
                </p:stCondLst>
                <p:endSync evt="end" delay="0">
                  <p:rtn val="all"/>
                </p:endSync>
                <p:childTnLst>
                  <p:par>
                    <p:cTn id="110" fill="hold">
                      <p:stCondLst>
                        <p:cond delay="0"/>
                      </p:stCondLst>
                      <p:childTnLst>
                        <p:par>
                          <p:cTn id="111" fill="hold">
                            <p:stCondLst>
                              <p:cond delay="0"/>
                            </p:stCondLst>
                            <p:childTnLst>
                              <p:par>
                                <p:cTn id="112" presetID="0" presetClass="path" presetSubtype="0" accel="50000" decel="50000" fill="hold" nodeType="clickEffect">
                                  <p:stCondLst>
                                    <p:cond delay="0"/>
                                  </p:stCondLst>
                                  <p:childTnLst>
                                    <p:animMotion origin="layout" path="M -0.00416 0.01713 L 0.00729 0.33457 " pathEditMode="relative" rAng="0" ptsTypes="AA">
                                      <p:cBhvr>
                                        <p:cTn id="113" dur="2000" fill="hold"/>
                                        <p:tgtEl>
                                          <p:spTgt spid="4"/>
                                        </p:tgtEl>
                                        <p:attrNameLst>
                                          <p:attrName>ppt_x</p:attrName>
                                          <p:attrName>ppt_y</p:attrName>
                                        </p:attrNameLst>
                                      </p:cBhvr>
                                      <p:rCtr x="573" y="15864"/>
                                    </p:animMotion>
                                  </p:childTnLst>
                                </p:cTn>
                              </p:par>
                            </p:childTnLst>
                          </p:cTn>
                        </p:par>
                      </p:childTnLst>
                    </p:cTn>
                  </p:par>
                </p:childTnLst>
              </p:cTn>
              <p:nextCondLst>
                <p:cond evt="onClick" delay="0">
                  <p:tgtEl>
                    <p:spTgt spid="4"/>
                  </p:tgtEl>
                </p:cond>
              </p:nextCondLst>
            </p:seq>
            <p:seq concurrent="1" nextAc="seek">
              <p:cTn id="114" restart="whenNotActive" fill="hold" evtFilter="cancelBubble" nodeType="interactiveSeq">
                <p:stCondLst>
                  <p:cond evt="onClick" delay="0">
                    <p:tgtEl>
                      <p:spTgt spid="5"/>
                    </p:tgtEl>
                  </p:cond>
                </p:stCondLst>
                <p:endSync evt="end" delay="0">
                  <p:rtn val="all"/>
                </p:endSync>
                <p:childTnLst>
                  <p:par>
                    <p:cTn id="115" fill="hold">
                      <p:stCondLst>
                        <p:cond delay="0"/>
                      </p:stCondLst>
                      <p:childTnLst>
                        <p:par>
                          <p:cTn id="116" fill="hold">
                            <p:stCondLst>
                              <p:cond delay="0"/>
                            </p:stCondLst>
                            <p:childTnLst>
                              <p:par>
                                <p:cTn id="117" presetID="0" presetClass="path" presetSubtype="0" accel="50000" decel="50000" fill="hold" nodeType="clickEffect">
                                  <p:stCondLst>
                                    <p:cond delay="0"/>
                                  </p:stCondLst>
                                  <p:childTnLst>
                                    <p:animMotion origin="layout" path="M 0.0033 0.01652 L 0.21294 0.31976 " pathEditMode="relative" rAng="0" ptsTypes="AA">
                                      <p:cBhvr>
                                        <p:cTn id="118" dur="2000" fill="hold"/>
                                        <p:tgtEl>
                                          <p:spTgt spid="5"/>
                                        </p:tgtEl>
                                        <p:attrNameLst>
                                          <p:attrName>ppt_x</p:attrName>
                                          <p:attrName>ppt_y</p:attrName>
                                        </p:attrNameLst>
                                      </p:cBhvr>
                                      <p:rCtr x="10477" y="15154"/>
                                    </p:animMotion>
                                  </p:childTnLst>
                                </p:cTn>
                              </p:par>
                            </p:childTnLst>
                          </p:cTn>
                        </p:par>
                      </p:childTnLst>
                    </p:cTn>
                  </p:par>
                </p:childTnLst>
              </p:cTn>
              <p:nextCondLst>
                <p:cond evt="onClick" delay="0">
                  <p:tgtEl>
                    <p:spTgt spid="5"/>
                  </p:tgtEl>
                </p:cond>
              </p:nextCondLst>
            </p:seq>
            <p:seq concurrent="1" nextAc="seek">
              <p:cTn id="119" restart="whenNotActive" fill="hold" evtFilter="cancelBubble" nodeType="interactiveSeq">
                <p:stCondLst>
                  <p:cond evt="onClick" delay="0">
                    <p:tgtEl>
                      <p:spTgt spid="7"/>
                    </p:tgtEl>
                  </p:cond>
                </p:stCondLst>
                <p:endSync evt="end" delay="0">
                  <p:rtn val="all"/>
                </p:endSync>
                <p:childTnLst>
                  <p:par>
                    <p:cTn id="120" fill="hold">
                      <p:stCondLst>
                        <p:cond delay="0"/>
                      </p:stCondLst>
                      <p:childTnLst>
                        <p:par>
                          <p:cTn id="121" fill="hold">
                            <p:stCondLst>
                              <p:cond delay="0"/>
                            </p:stCondLst>
                            <p:childTnLst>
                              <p:par>
                                <p:cTn id="122" presetID="0" presetClass="path" presetSubtype="0" accel="50000" decel="50000" fill="hold" nodeType="clickEffect">
                                  <p:stCondLst>
                                    <p:cond delay="0"/>
                                  </p:stCondLst>
                                  <p:childTnLst>
                                    <p:animMotion origin="layout" path="M -1.38889E-6 4.44444E-6 L -0.10712 0.31435 " pathEditMode="relative" rAng="0" ptsTypes="AA">
                                      <p:cBhvr>
                                        <p:cTn id="123" dur="2000" fill="hold"/>
                                        <p:tgtEl>
                                          <p:spTgt spid="7"/>
                                        </p:tgtEl>
                                        <p:attrNameLst>
                                          <p:attrName>ppt_x</p:attrName>
                                          <p:attrName>ppt_y</p:attrName>
                                        </p:attrNameLst>
                                      </p:cBhvr>
                                      <p:rCtr x="-5356" y="15710"/>
                                    </p:animMotion>
                                  </p:childTnLst>
                                </p:cTn>
                              </p:par>
                            </p:childTnLst>
                          </p:cTn>
                        </p:par>
                      </p:childTnLst>
                    </p:cTn>
                  </p:par>
                </p:childTnLst>
              </p:cTn>
              <p:nextCondLst>
                <p:cond evt="onClick" delay="0">
                  <p:tgtEl>
                    <p:spTgt spid="7"/>
                  </p:tgtEl>
                </p:cond>
              </p:nextCondLst>
            </p:seq>
            <p:seq concurrent="1" nextAc="seek">
              <p:cTn id="124" restart="whenNotActive" fill="hold" evtFilter="cancelBubble" nodeType="interactiveSeq">
                <p:stCondLst>
                  <p:cond evt="onClick" delay="0">
                    <p:tgtEl>
                      <p:spTgt spid="11"/>
                    </p:tgtEl>
                  </p:cond>
                </p:stCondLst>
                <p:endSync evt="end" delay="0">
                  <p:rtn val="all"/>
                </p:endSync>
                <p:childTnLst>
                  <p:par>
                    <p:cTn id="125" fill="hold">
                      <p:stCondLst>
                        <p:cond delay="0"/>
                      </p:stCondLst>
                      <p:childTnLst>
                        <p:par>
                          <p:cTn id="126" fill="hold">
                            <p:stCondLst>
                              <p:cond delay="0"/>
                            </p:stCondLst>
                            <p:childTnLst>
                              <p:par>
                                <p:cTn id="127" presetID="0" presetClass="path" presetSubtype="0" accel="50000" decel="50000" fill="hold" nodeType="clickEffect">
                                  <p:stCondLst>
                                    <p:cond delay="0"/>
                                  </p:stCondLst>
                                  <p:childTnLst>
                                    <p:animMotion origin="layout" path="M -1.66667E-6 -4.44444E-6 L 0.16146 0.29815 " pathEditMode="relative" rAng="0" ptsTypes="AA">
                                      <p:cBhvr>
                                        <p:cTn id="128" dur="2000" fill="hold"/>
                                        <p:tgtEl>
                                          <p:spTgt spid="11"/>
                                        </p:tgtEl>
                                        <p:attrNameLst>
                                          <p:attrName>ppt_x</p:attrName>
                                          <p:attrName>ppt_y</p:attrName>
                                        </p:attrNameLst>
                                      </p:cBhvr>
                                      <p:rCtr x="8073" y="14907"/>
                                    </p:animMotion>
                                  </p:childTnLst>
                                </p:cTn>
                              </p:par>
                            </p:childTnLst>
                          </p:cTn>
                        </p:par>
                      </p:childTnLst>
                    </p:cTn>
                  </p:par>
                </p:childTnLst>
              </p:cTn>
              <p:nextCondLst>
                <p:cond evt="onClick" delay="0">
                  <p:tgtEl>
                    <p:spTgt spid="11"/>
                  </p:tgtEl>
                </p:cond>
              </p:nextCondLst>
            </p:seq>
            <p:seq concurrent="1" nextAc="seek">
              <p:cTn id="129" restart="whenNotActive" fill="hold" evtFilter="cancelBubble" nodeType="interactiveSeq">
                <p:stCondLst>
                  <p:cond evt="onClick" delay="0">
                    <p:tgtEl>
                      <p:spTgt spid="15"/>
                    </p:tgtEl>
                  </p:cond>
                </p:stCondLst>
                <p:endSync evt="end" delay="0">
                  <p:rtn val="all"/>
                </p:endSync>
                <p:childTnLst>
                  <p:par>
                    <p:cTn id="130" fill="hold">
                      <p:stCondLst>
                        <p:cond delay="0"/>
                      </p:stCondLst>
                      <p:childTnLst>
                        <p:par>
                          <p:cTn id="131" fill="hold">
                            <p:stCondLst>
                              <p:cond delay="0"/>
                            </p:stCondLst>
                            <p:childTnLst>
                              <p:par>
                                <p:cTn id="132" presetID="0" presetClass="path" presetSubtype="0" accel="50000" decel="50000" fill="hold" nodeType="clickEffect">
                                  <p:stCondLst>
                                    <p:cond delay="0"/>
                                  </p:stCondLst>
                                  <p:childTnLst>
                                    <p:animMotion origin="layout" path="M -4.16667E-6 -4.44444E-6 L -0.56718 0.46112 " pathEditMode="relative" rAng="0" ptsTypes="AA">
                                      <p:cBhvr>
                                        <p:cTn id="133" dur="2000" fill="hold"/>
                                        <p:tgtEl>
                                          <p:spTgt spid="15"/>
                                        </p:tgtEl>
                                        <p:attrNameLst>
                                          <p:attrName>ppt_x</p:attrName>
                                          <p:attrName>ppt_y</p:attrName>
                                        </p:attrNameLst>
                                      </p:cBhvr>
                                      <p:rCtr x="-28359" y="23056"/>
                                    </p:animMotion>
                                  </p:childTnLst>
                                </p:cTn>
                              </p:par>
                            </p:childTnLst>
                          </p:cTn>
                        </p:par>
                      </p:childTnLst>
                    </p:cTn>
                  </p:par>
                </p:childTnLst>
              </p:cTn>
              <p:nextCondLst>
                <p:cond evt="onClick" delay="0">
                  <p:tgtEl>
                    <p:spTgt spid="15"/>
                  </p:tgtEl>
                </p:cond>
              </p:nextCondLst>
            </p:seq>
            <p:seq concurrent="1" nextAc="seek">
              <p:cTn id="134" restart="whenNotActive" fill="hold" evtFilter="cancelBubble" nodeType="interactiveSeq">
                <p:stCondLst>
                  <p:cond evt="onClick" delay="0">
                    <p:tgtEl>
                      <p:spTgt spid="16"/>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0.00243 0.03935 L 0.36736 0.31296 " pathEditMode="relative" rAng="0" ptsTypes="AA">
                                      <p:cBhvr>
                                        <p:cTn id="138" dur="2000" fill="hold"/>
                                        <p:tgtEl>
                                          <p:spTgt spid="16"/>
                                        </p:tgtEl>
                                        <p:attrNameLst>
                                          <p:attrName>ppt_x</p:attrName>
                                          <p:attrName>ppt_y</p:attrName>
                                        </p:attrNameLst>
                                      </p:cBhvr>
                                      <p:rCtr x="18490" y="13673"/>
                                    </p:animMotion>
                                  </p:childTnLst>
                                </p:cTn>
                              </p:par>
                            </p:childTnLst>
                          </p:cTn>
                        </p:par>
                      </p:childTnLst>
                    </p:cTn>
                  </p:par>
                </p:childTnLst>
              </p:cTn>
              <p:nextCondLst>
                <p:cond evt="onClick" delay="0">
                  <p:tgtEl>
                    <p:spTgt spid="16"/>
                  </p:tgtEl>
                </p:cond>
              </p:nextCondLst>
            </p:seq>
            <p:seq concurrent="1" nextAc="seek">
              <p:cTn id="139" restart="whenNotActive" fill="hold" evtFilter="cancelBubble" nodeType="interactiveSeq">
                <p:stCondLst>
                  <p:cond evt="onClick" delay="0">
                    <p:tgtEl>
                      <p:spTgt spid="17"/>
                    </p:tgtEl>
                  </p:cond>
                </p:stCondLst>
                <p:endSync evt="end" delay="0">
                  <p:rtn val="all"/>
                </p:endSync>
                <p:childTnLst>
                  <p:par>
                    <p:cTn id="140" fill="hold">
                      <p:stCondLst>
                        <p:cond delay="0"/>
                      </p:stCondLst>
                      <p:childTnLst>
                        <p:par>
                          <p:cTn id="141" fill="hold">
                            <p:stCondLst>
                              <p:cond delay="0"/>
                            </p:stCondLst>
                            <p:childTnLst>
                              <p:par>
                                <p:cTn id="142" presetID="0" presetClass="path" presetSubtype="0" accel="50000" decel="50000" fill="hold" nodeType="clickEffect">
                                  <p:stCondLst>
                                    <p:cond delay="0"/>
                                  </p:stCondLst>
                                  <p:childTnLst>
                                    <p:animMotion origin="layout" path="M -4.72222E-6 4.44444E-6 L 0.1132 0.33858 " pathEditMode="relative" rAng="0" ptsTypes="AA">
                                      <p:cBhvr>
                                        <p:cTn id="143" dur="2000" fill="hold"/>
                                        <p:tgtEl>
                                          <p:spTgt spid="17"/>
                                        </p:tgtEl>
                                        <p:attrNameLst>
                                          <p:attrName>ppt_x</p:attrName>
                                          <p:attrName>ppt_y</p:attrName>
                                        </p:attrNameLst>
                                      </p:cBhvr>
                                      <p:rCtr x="5660" y="16929"/>
                                    </p:animMotion>
                                  </p:childTnLst>
                                </p:cTn>
                              </p:par>
                            </p:childTnLst>
                          </p:cTn>
                        </p:par>
                      </p:childTnLst>
                    </p:cTn>
                  </p:par>
                </p:childTnLst>
              </p:cTn>
              <p:nextCondLst>
                <p:cond evt="onClick" delay="0">
                  <p:tgtEl>
                    <p:spTgt spid="17"/>
                  </p:tgtEl>
                </p:cond>
              </p:nextCondLst>
            </p:seq>
            <p:seq concurrent="1" nextAc="seek">
              <p:cTn id="144" restart="whenNotActive" fill="hold" evtFilter="cancelBubble" nodeType="interactiveSeq">
                <p:stCondLst>
                  <p:cond evt="onClick" delay="0">
                    <p:tgtEl>
                      <p:spTgt spid="18"/>
                    </p:tgtEl>
                  </p:cond>
                </p:stCondLst>
                <p:endSync evt="end" delay="0">
                  <p:rtn val="all"/>
                </p:endSync>
                <p:childTnLst>
                  <p:par>
                    <p:cTn id="145" fill="hold">
                      <p:stCondLst>
                        <p:cond delay="0"/>
                      </p:stCondLst>
                      <p:childTnLst>
                        <p:par>
                          <p:cTn id="146" fill="hold">
                            <p:stCondLst>
                              <p:cond delay="0"/>
                            </p:stCondLst>
                            <p:childTnLst>
                              <p:par>
                                <p:cTn id="147" presetID="0" presetClass="path" presetSubtype="0" accel="50000" decel="50000" fill="hold" nodeType="clickEffect">
                                  <p:stCondLst>
                                    <p:cond delay="0"/>
                                  </p:stCondLst>
                                  <p:childTnLst>
                                    <p:animMotion origin="layout" path="M -2.63889E-6 4.44444E-6 L 0.25877 0.32037 " pathEditMode="relative" rAng="0" ptsTypes="AA">
                                      <p:cBhvr>
                                        <p:cTn id="148" dur="2000" fill="hold"/>
                                        <p:tgtEl>
                                          <p:spTgt spid="18"/>
                                        </p:tgtEl>
                                        <p:attrNameLst>
                                          <p:attrName>ppt_x</p:attrName>
                                          <p:attrName>ppt_y</p:attrName>
                                        </p:attrNameLst>
                                      </p:cBhvr>
                                      <p:rCtr x="12934" y="16019"/>
                                    </p:animMotion>
                                  </p:childTnLst>
                                </p:cTn>
                              </p:par>
                            </p:childTnLst>
                          </p:cTn>
                        </p:par>
                      </p:childTnLst>
                    </p:cTn>
                  </p:par>
                </p:childTnLst>
              </p:cTn>
              <p:nextCondLst>
                <p:cond evt="onClick" delay="0">
                  <p:tgtEl>
                    <p:spTgt spid="18"/>
                  </p:tgtEl>
                </p:cond>
              </p:nextCondLst>
            </p:seq>
            <p:seq concurrent="1" nextAc="seek">
              <p:cTn id="149" restart="whenNotActive" fill="hold" evtFilter="cancelBubble" nodeType="interactiveSeq">
                <p:stCondLst>
                  <p:cond evt="onClick" delay="0">
                    <p:tgtEl>
                      <p:spTgt spid="19"/>
                    </p:tgtEl>
                  </p:cond>
                </p:stCondLst>
                <p:endSync evt="end" delay="0">
                  <p:rtn val="all"/>
                </p:endSync>
                <p:childTnLst>
                  <p:par>
                    <p:cTn id="150" fill="hold">
                      <p:stCondLst>
                        <p:cond delay="0"/>
                      </p:stCondLst>
                      <p:childTnLst>
                        <p:par>
                          <p:cTn id="151" fill="hold">
                            <p:stCondLst>
                              <p:cond delay="0"/>
                            </p:stCondLst>
                            <p:childTnLst>
                              <p:par>
                                <p:cTn id="152" presetID="0" presetClass="path" presetSubtype="0" accel="50000" decel="50000" fill="hold" nodeType="clickEffect">
                                  <p:stCondLst>
                                    <p:cond delay="0"/>
                                  </p:stCondLst>
                                  <p:childTnLst>
                                    <p:animMotion origin="layout" path="M 1.11111E-6 4.44444E-6 L -0.35764 0.44629 " pathEditMode="relative" rAng="0" ptsTypes="AA">
                                      <p:cBhvr>
                                        <p:cTn id="153" dur="2000" fill="hold"/>
                                        <p:tgtEl>
                                          <p:spTgt spid="19"/>
                                        </p:tgtEl>
                                        <p:attrNameLst>
                                          <p:attrName>ppt_x</p:attrName>
                                          <p:attrName>ppt_y</p:attrName>
                                        </p:attrNameLst>
                                      </p:cBhvr>
                                      <p:rCtr x="-17882" y="22315"/>
                                    </p:animMotion>
                                  </p:childTnLst>
                                </p:cTn>
                              </p:par>
                            </p:childTnLst>
                          </p:cTn>
                        </p:par>
                      </p:childTnLst>
                    </p:cTn>
                  </p:par>
                </p:childTnLst>
              </p:cTn>
              <p:nextCondLst>
                <p:cond evt="onClick" delay="0">
                  <p:tgtEl>
                    <p:spTgt spid="19"/>
                  </p:tgtEl>
                </p:cond>
              </p:nextCondLst>
            </p:seq>
            <p:seq concurrent="1" nextAc="seek">
              <p:cTn id="154" restart="whenNotActive" fill="hold" evtFilter="cancelBubble" nodeType="interactiveSeq">
                <p:stCondLst>
                  <p:cond evt="onClick" delay="0">
                    <p:tgtEl>
                      <p:spTgt spid="21"/>
                    </p:tgtEl>
                  </p:cond>
                </p:stCondLst>
                <p:endSync evt="end" delay="0">
                  <p:rtn val="all"/>
                </p:endSync>
                <p:childTnLst>
                  <p:par>
                    <p:cTn id="155" fill="hold">
                      <p:stCondLst>
                        <p:cond delay="0"/>
                      </p:stCondLst>
                      <p:childTnLst>
                        <p:par>
                          <p:cTn id="156" fill="hold">
                            <p:stCondLst>
                              <p:cond delay="0"/>
                            </p:stCondLst>
                            <p:childTnLst>
                              <p:par>
                                <p:cTn id="157" presetID="0" presetClass="path" presetSubtype="0" accel="50000" decel="50000" fill="hold" nodeType="clickEffect">
                                  <p:stCondLst>
                                    <p:cond delay="0"/>
                                  </p:stCondLst>
                                  <p:childTnLst>
                                    <p:animMotion origin="layout" path="M -4.72222E-6 4.44444E-6 L 0.15122 0.32037 " pathEditMode="relative" rAng="0" ptsTypes="AA">
                                      <p:cBhvr>
                                        <p:cTn id="158" dur="2000" fill="hold"/>
                                        <p:tgtEl>
                                          <p:spTgt spid="21"/>
                                        </p:tgtEl>
                                        <p:attrNameLst>
                                          <p:attrName>ppt_x</p:attrName>
                                          <p:attrName>ppt_y</p:attrName>
                                        </p:attrNameLst>
                                      </p:cBhvr>
                                      <p:rCtr x="7561" y="16019"/>
                                    </p:animMotion>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22"/>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3.61111E-6 4.44444E-6 L -0.45608 0.44629 " pathEditMode="relative" rAng="0" ptsTypes="AA">
                                      <p:cBhvr>
                                        <p:cTn id="163" dur="2000" fill="hold"/>
                                        <p:tgtEl>
                                          <p:spTgt spid="22"/>
                                        </p:tgtEl>
                                        <p:attrNameLst>
                                          <p:attrName>ppt_x</p:attrName>
                                          <p:attrName>ppt_y</p:attrName>
                                        </p:attrNameLst>
                                      </p:cBhvr>
                                      <p:rCtr x="-22804" y="22315"/>
                                    </p:animMotion>
                                  </p:childTnLst>
                                </p:cTn>
                              </p:par>
                            </p:childTnLst>
                          </p:cTn>
                        </p:par>
                      </p:childTnLst>
                    </p:cTn>
                  </p:par>
                </p:childTnLst>
              </p:cTn>
              <p:nextCondLst>
                <p:cond evt="onClick" delay="0">
                  <p:tgtEl>
                    <p:spTgt spid="22"/>
                  </p:tgtEl>
                </p:cond>
              </p:nextCondLst>
            </p:seq>
          </p:childTnLst>
        </p:cTn>
      </p:par>
    </p:tnLst>
    <p:bldLst>
      <p:bldP spid="4" grpId="0" animBg="1"/>
      <p:bldP spid="4" grpId="1" animBg="1"/>
      <p:bldP spid="5" grpId="0" animBg="1"/>
      <p:bldP spid="5" grpId="1" animBg="1"/>
      <p:bldP spid="7" grpId="0" animBg="1"/>
      <p:bldP spid="7" grpId="1" animBg="1"/>
      <p:bldP spid="11" grpId="0" animBg="1"/>
      <p:bldP spid="11"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2247900"/>
            <a:ext cx="10144623" cy="4029805"/>
          </a:xfrm>
          <a:prstGeom prst="rect">
            <a:avLst/>
          </a:prstGeom>
        </p:spPr>
      </p:pic>
      <p:pic>
        <p:nvPicPr>
          <p:cNvPr id="8" name="Picture 7">
            <a:extLst>
              <a:ext uri="{FF2B5EF4-FFF2-40B4-BE49-F238E27FC236}">
                <a16:creationId xmlns:a16="http://schemas.microsoft.com/office/drawing/2014/main" id="{92245F4B-0919-F969-F1A3-05C943C1C748}"/>
              </a:ext>
            </a:extLst>
          </p:cNvPr>
          <p:cNvPicPr>
            <a:picLocks noChangeAspect="1"/>
          </p:cNvPicPr>
          <p:nvPr/>
        </p:nvPicPr>
        <p:blipFill>
          <a:blip r:embed="rId12"/>
          <a:stretch>
            <a:fillRect/>
          </a:stretch>
        </p:blipFill>
        <p:spPr>
          <a:xfrm>
            <a:off x="6248400" y="5372100"/>
            <a:ext cx="4151736" cy="1774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6204A177-CF5F-9564-58EA-3FA9760663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4,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Chỉ</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nói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về</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sự</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bò</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trong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a:t>
            </a:r>
            <a:endParaRPr lang="vi-VN" sz="4400" b="1" dirty="0">
              <a:solidFill>
                <a:prstClr val="black"/>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362A29F-7342-CB86-4ED6-536CA72F8E7E}"/>
              </a:ext>
            </a:extLst>
          </p:cNvPr>
          <p:cNvPicPr>
            <a:picLocks noChangeAspect="1"/>
          </p:cNvPicPr>
          <p:nvPr/>
        </p:nvPicPr>
        <p:blipFill>
          <a:blip r:embed="rId8"/>
          <a:stretch>
            <a:fillRect/>
          </a:stretch>
        </p:blipFill>
        <p:spPr>
          <a:xfrm>
            <a:off x="838200" y="1866900"/>
            <a:ext cx="8610600" cy="8188083"/>
          </a:xfrm>
          <a:prstGeom prst="rect">
            <a:avLst/>
          </a:prstGeom>
        </p:spPr>
      </p:pic>
      <p:sp>
        <p:nvSpPr>
          <p:cNvPr id="5" name="TextBox 4">
            <a:extLst>
              <a:ext uri="{FF2B5EF4-FFF2-40B4-BE49-F238E27FC236}">
                <a16:creationId xmlns:a16="http://schemas.microsoft.com/office/drawing/2014/main" id="{907E320D-AB51-CC24-E71F-2D4EF6E61D7C}"/>
              </a:ext>
            </a:extLst>
          </p:cNvPr>
          <p:cNvSpPr txBox="1"/>
          <p:nvPr/>
        </p:nvSpPr>
        <p:spPr>
          <a:xfrm>
            <a:off x="9534099" y="2123025"/>
            <a:ext cx="7772400" cy="6863417"/>
          </a:xfrm>
          <a:prstGeom prst="rect">
            <a:avLst/>
          </a:prstGeom>
          <a:noFill/>
        </p:spPr>
        <p:txBody>
          <a:bodyPr wrap="square" rtlCol="0">
            <a:spAutoFit/>
          </a:bodyPr>
          <a:lstStyle/>
          <a:p>
            <a:pPr algn="just"/>
            <a:r>
              <a:rPr lang="vi-VN" sz="4000" b="0" i="0" dirty="0">
                <a:solidFill>
                  <a:srgbClr val="000000"/>
                </a:solidFill>
                <a:effectLst/>
                <a:latin typeface="Cambria" panose="02040503050406030204" pitchFamily="18" charset="0"/>
                <a:ea typeface="Cambria" panose="02040503050406030204" pitchFamily="18" charset="0"/>
              </a:rPr>
              <a:t>Cơ quan sinh dục của bò cái tạo ra trứng, cơ quan sinh dục của bò đực tạo ra tinh trùng. Qua giao phối, bò đực đưa tinh trùng vào trong cơ quan sinh dục của bò cái. Trứng được thụ tinh với tinh trùng tạo thành hợp tử. Hợp tử phát triển thành phôi trong cơ quan sinh dục của bò cái. Phôi phát triển thành thai trong cơ quan sinh dục của bò cái. Bò con được sinh ra.</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8457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889D643-77E6-4DE0-AB47-35252617756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vi-VN" sz="4400" b="1">
                <a:solidFill>
                  <a:prstClr val="black"/>
                </a:solidFill>
                <a:latin typeface="Cambria" panose="02040503050406030204" pitchFamily="18" charset="0"/>
                <a:ea typeface="Cambria" panose="02040503050406030204" pitchFamily="18" charset="0"/>
              </a:rPr>
              <a:t>Dựa trên sơ đồ mô tả về sự sinh sản ở bò, các nhóm hãy thực hiện Phiếu học tập số 2</a:t>
            </a:r>
            <a:endParaRPr lang="vi-VN" sz="44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86ADD7E1-09BA-5846-8406-C5FC03DAFA15}"/>
              </a:ext>
            </a:extLst>
          </p:cNvPr>
          <p:cNvSpPr txBox="1"/>
          <p:nvPr/>
        </p:nvSpPr>
        <p:spPr>
          <a:xfrm>
            <a:off x="5029200" y="2171700"/>
            <a:ext cx="8686800" cy="1975926"/>
          </a:xfrm>
          <a:prstGeom prst="rect">
            <a:avLst/>
          </a:prstGeom>
          <a:noFill/>
        </p:spPr>
        <p:txBody>
          <a:bodyPr wrap="square" rtlCol="0">
            <a:spAutoFit/>
          </a:bodyPr>
          <a:lstStyle/>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PHIẾU HỌC TẬP SỐ 2</a:t>
            </a:r>
            <a:endParaRPr lang="en-US" sz="36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600" b="1" dirty="0">
                <a:solidFill>
                  <a:srgbClr val="000000"/>
                </a:solidFill>
                <a:effectLst/>
                <a:latin typeface="Cambria" panose="02040503050406030204" pitchFamily="18" charset="0"/>
                <a:ea typeface="Cambria" panose="02040503050406030204" pitchFamily="18" charset="0"/>
              </a:rPr>
              <a:t>Tìm hiểu sự sinh sản ở bò</a:t>
            </a:r>
            <a:endParaRPr lang="en-US" sz="3600" dirty="0">
              <a:effectLst/>
              <a:latin typeface="Cambria" panose="02040503050406030204" pitchFamily="18" charset="0"/>
              <a:ea typeface="Cambria" panose="02040503050406030204" pitchFamily="18" charset="0"/>
            </a:endParaRPr>
          </a:p>
          <a:p>
            <a:endParaRPr lang="en-US" sz="3600" dirty="0">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DC27B9EE-C58C-D0B2-E80D-478F3EE1EDE0}"/>
              </a:ext>
            </a:extLst>
          </p:cNvPr>
          <p:cNvGraphicFramePr>
            <a:graphicFrameLocks noGrp="1"/>
          </p:cNvGraphicFramePr>
          <p:nvPr>
            <p:extLst>
              <p:ext uri="{D42A27DB-BD31-4B8C-83A1-F6EECF244321}">
                <p14:modId xmlns:p14="http://schemas.microsoft.com/office/powerpoint/2010/main" val="3828833208"/>
              </p:ext>
            </p:extLst>
          </p:nvPr>
        </p:nvGraphicFramePr>
        <p:xfrm>
          <a:off x="731520" y="4001125"/>
          <a:ext cx="16992599" cy="6468173"/>
        </p:xfrm>
        <a:graphic>
          <a:graphicData uri="http://schemas.openxmlformats.org/drawingml/2006/table">
            <a:tbl>
              <a:tblPr bandRow="1">
                <a:tableStyleId>{93296810-A885-4BE3-A3E7-6D5BEEA58F35}</a:tableStyleId>
              </a:tblPr>
              <a:tblGrid>
                <a:gridCol w="6021649">
                  <a:extLst>
                    <a:ext uri="{9D8B030D-6E8A-4147-A177-3AD203B41FA5}">
                      <a16:colId xmlns:a16="http://schemas.microsoft.com/office/drawing/2014/main" val="61551772"/>
                    </a:ext>
                  </a:extLst>
                </a:gridCol>
                <a:gridCol w="5408351">
                  <a:extLst>
                    <a:ext uri="{9D8B030D-6E8A-4147-A177-3AD203B41FA5}">
                      <a16:colId xmlns:a16="http://schemas.microsoft.com/office/drawing/2014/main" val="3316875807"/>
                    </a:ext>
                  </a:extLst>
                </a:gridCol>
                <a:gridCol w="5562599">
                  <a:extLst>
                    <a:ext uri="{9D8B030D-6E8A-4147-A177-3AD203B41FA5}">
                      <a16:colId xmlns:a16="http://schemas.microsoft.com/office/drawing/2014/main" val="3968369991"/>
                    </a:ext>
                  </a:extLst>
                </a:gridCol>
              </a:tblGrid>
              <a:tr h="990600">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Nội dung tìm hiểu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hỏi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Câu trả lời</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0809359"/>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t>
                      </a:r>
                      <a:r>
                        <a:rPr lang="en-US" sz="4000" dirty="0">
                          <a:effectLst/>
                          <a:latin typeface="Cambria" panose="02040503050406030204" pitchFamily="18" charset="0"/>
                          <a:ea typeface="Cambria" panose="02040503050406030204" pitchFamily="18" charset="0"/>
                        </a:rPr>
                        <a:t>ai</a:t>
                      </a:r>
                      <a:r>
                        <a:rPr lang="vi-VN" sz="4000" dirty="0">
                          <a:effectLst/>
                          <a:latin typeface="Cambria" panose="02040503050406030204" pitchFamily="18" charset="0"/>
                          <a:ea typeface="Cambria" panose="02040503050406030204" pitchFamily="18" charset="0"/>
                        </a:rPr>
                        <a:t> trò của bò đực, bò cái trong việc hình thành bò con</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2374384"/>
                  </a:ext>
                </a:extLst>
              </a:tr>
              <a:tr h="1076494">
                <a:tc>
                  <a:txBody>
                    <a:bodyPr/>
                    <a:lstStyle/>
                    <a:p>
                      <a:pPr marL="0" marR="0" algn="just">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Nơi xảy ra thụ tinh</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3324346"/>
                  </a:ext>
                </a:extLst>
              </a:tr>
              <a:tr h="2206519">
                <a:tc>
                  <a:txBody>
                    <a:bodyPr/>
                    <a:lstStyle/>
                    <a:p>
                      <a:pPr marL="0" marR="0" algn="just">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Các giai đoạn hình thành bò con</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5975883"/>
                  </a:ext>
                </a:extLst>
              </a:tr>
            </a:tbl>
          </a:graphicData>
        </a:graphic>
      </p:graphicFrame>
      <p:sp>
        <p:nvSpPr>
          <p:cNvPr id="18" name="TextBox 17">
            <a:extLst>
              <a:ext uri="{FF2B5EF4-FFF2-40B4-BE49-F238E27FC236}">
                <a16:creationId xmlns:a16="http://schemas.microsoft.com/office/drawing/2014/main" id="{4929AD78-7043-D19C-818C-8AEDD008BB43}"/>
              </a:ext>
            </a:extLst>
          </p:cNvPr>
          <p:cNvSpPr txBox="1"/>
          <p:nvPr/>
        </p:nvSpPr>
        <p:spPr>
          <a:xfrm>
            <a:off x="7010400" y="4914900"/>
            <a:ext cx="4495800" cy="1754326"/>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của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đực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trong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quá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sinh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sản</a:t>
            </a:r>
            <a:r>
              <a:rPr lang="en-US" sz="3600" dirty="0">
                <a:solidFill>
                  <a:srgbClr val="FF0000"/>
                </a:solidFill>
                <a:latin typeface="Cambria" panose="02040503050406030204" pitchFamily="18" charset="0"/>
                <a:ea typeface="Cambria" panose="02040503050406030204" pitchFamily="18" charset="0"/>
              </a:rPr>
              <a:t>?</a:t>
            </a:r>
          </a:p>
        </p:txBody>
      </p:sp>
      <p:sp>
        <p:nvSpPr>
          <p:cNvPr id="21" name="TextBox 20">
            <a:extLst>
              <a:ext uri="{FF2B5EF4-FFF2-40B4-BE49-F238E27FC236}">
                <a16:creationId xmlns:a16="http://schemas.microsoft.com/office/drawing/2014/main" id="{A267A6F9-6729-C8A1-39A2-C6B84997A916}"/>
              </a:ext>
            </a:extLst>
          </p:cNvPr>
          <p:cNvSpPr txBox="1"/>
          <p:nvPr/>
        </p:nvSpPr>
        <p:spPr>
          <a:xfrm>
            <a:off x="12268200" y="4991100"/>
            <a:ext cx="5105400" cy="1569660"/>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trùng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trứng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mang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thai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đẻ</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bỏ</a:t>
            </a:r>
            <a:r>
              <a:rPr lang="en-US" sz="3200" dirty="0">
                <a:solidFill>
                  <a:srgbClr val="FF0000"/>
                </a:solidFill>
                <a:latin typeface="Cambria" panose="02040503050406030204" pitchFamily="18" charset="0"/>
                <a:ea typeface="Cambria" panose="02040503050406030204" pitchFamily="18" charset="0"/>
              </a:rPr>
              <a:t> con.</a:t>
            </a:r>
          </a:p>
        </p:txBody>
      </p:sp>
      <p:sp>
        <p:nvSpPr>
          <p:cNvPr id="22" name="TextBox 21">
            <a:extLst>
              <a:ext uri="{FF2B5EF4-FFF2-40B4-BE49-F238E27FC236}">
                <a16:creationId xmlns:a16="http://schemas.microsoft.com/office/drawing/2014/main" id="{D4A08C6E-72D4-A3A4-8BB8-9E189DE168C1}"/>
              </a:ext>
            </a:extLst>
          </p:cNvPr>
          <p:cNvSpPr txBox="1"/>
          <p:nvPr/>
        </p:nvSpPr>
        <p:spPr>
          <a:xfrm>
            <a:off x="7010401" y="7048500"/>
            <a:ext cx="4911598" cy="1077218"/>
          </a:xfrm>
          <a:prstGeom prst="rect">
            <a:avLst/>
          </a:prstGeom>
          <a:noFill/>
        </p:spPr>
        <p:txBody>
          <a:bodyPr wrap="square" rtlCol="0">
            <a:spAutoFit/>
          </a:bodyPr>
          <a:lstStyle/>
          <a:p>
            <a:pPr algn="just"/>
            <a:r>
              <a:rPr lang="en-US" sz="3200" dirty="0" err="1">
                <a:solidFill>
                  <a:srgbClr val="FF0000"/>
                </a:solidFill>
                <a:latin typeface="Cambria" panose="02040503050406030204" pitchFamily="18" charset="0"/>
                <a:ea typeface="Cambria" panose="02040503050406030204" pitchFamily="18" charset="0"/>
              </a:rPr>
              <a:t>Quá</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thụ</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của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đực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bò</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xảy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ở </a:t>
            </a:r>
            <a:r>
              <a:rPr lang="en-US" sz="3200" dirty="0" err="1">
                <a:solidFill>
                  <a:srgbClr val="FF0000"/>
                </a:solidFill>
                <a:latin typeface="Cambria" panose="02040503050406030204" pitchFamily="18" charset="0"/>
                <a:ea typeface="Cambria" panose="02040503050406030204" pitchFamily="18" charset="0"/>
              </a:rPr>
              <a:t>đâu</a:t>
            </a:r>
            <a:r>
              <a:rPr lang="en-US" sz="3200"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BE156D1-3381-7CCB-77DC-2E1859F00621}"/>
              </a:ext>
            </a:extLst>
          </p:cNvPr>
          <p:cNvSpPr txBox="1"/>
          <p:nvPr/>
        </p:nvSpPr>
        <p:spPr>
          <a:xfrm>
            <a:off x="12192000" y="7048500"/>
            <a:ext cx="5486400" cy="1200329"/>
          </a:xfrm>
          <a:prstGeom prst="rect">
            <a:avLst/>
          </a:prstGeom>
          <a:noFill/>
        </p:spPr>
        <p:txBody>
          <a:bodyPr wrap="square" rtlCol="0">
            <a:spAutoFit/>
          </a:bodyPr>
          <a:lstStyle/>
          <a:p>
            <a:pPr algn="just"/>
            <a:r>
              <a:rPr lang="en-US" sz="2400" dirty="0">
                <a:solidFill>
                  <a:srgbClr val="FF0000"/>
                </a:solidFill>
                <a:latin typeface="Cambria" panose="02040503050406030204" pitchFamily="18" charset="0"/>
                <a:ea typeface="Cambria" panose="02040503050406030204" pitchFamily="18" charset="0"/>
              </a:rPr>
              <a:t>Ở</a:t>
            </a:r>
            <a:r>
              <a:rPr lang="vi-VN" sz="2400" dirty="0">
                <a:solidFill>
                  <a:srgbClr val="FF0000"/>
                </a:solidFill>
                <a:latin typeface="Cambria" panose="02040503050406030204" pitchFamily="18" charset="0"/>
                <a:ea typeface="Cambria" panose="02040503050406030204" pitchFamily="18" charset="0"/>
              </a:rPr>
              <a:t> bò, thụ tinh xảy ra bên trong cơ thể con cái, qua giao phối tinh trùng bò đực được đưa vào cơ quan sinh sản bò cái.</a:t>
            </a:r>
            <a:endParaRPr lang="en-US" sz="24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3B3DEA0-F4D1-C9D1-3F30-61839F3B4C57}"/>
              </a:ext>
            </a:extLst>
          </p:cNvPr>
          <p:cNvSpPr txBox="1"/>
          <p:nvPr/>
        </p:nvSpPr>
        <p:spPr>
          <a:xfrm>
            <a:off x="7086600" y="8267700"/>
            <a:ext cx="4495800" cy="1200329"/>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Nêu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giai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hình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bò</a:t>
            </a:r>
            <a:r>
              <a:rPr lang="en-US" sz="3600" dirty="0">
                <a:solidFill>
                  <a:srgbClr val="FF0000"/>
                </a:solidFill>
                <a:latin typeface="Cambria" panose="02040503050406030204" pitchFamily="18" charset="0"/>
                <a:ea typeface="Cambria" panose="02040503050406030204" pitchFamily="18" charset="0"/>
              </a:rPr>
              <a:t> con?</a:t>
            </a:r>
          </a:p>
        </p:txBody>
      </p:sp>
      <p:sp>
        <p:nvSpPr>
          <p:cNvPr id="25" name="TextBox 24">
            <a:extLst>
              <a:ext uri="{FF2B5EF4-FFF2-40B4-BE49-F238E27FC236}">
                <a16:creationId xmlns:a16="http://schemas.microsoft.com/office/drawing/2014/main" id="{65452E13-A0CD-2EC4-DE24-5B4466DD2D1F}"/>
              </a:ext>
            </a:extLst>
          </p:cNvPr>
          <p:cNvSpPr txBox="1"/>
          <p:nvPr/>
        </p:nvSpPr>
        <p:spPr>
          <a:xfrm>
            <a:off x="12192000" y="8267700"/>
            <a:ext cx="5486400"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bò con được bắt đầu sau sự thụ tinh tạo thành hợp tử. Sau thụ tinh, hợp tử phát triển thành phôi, phôi phát triển thành thai trong cơ thể bò mẹ rồi sinh ra bò con (con bê). </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wipe(down)">
                                      <p:cBhvr>
                                        <p:cTn id="24" dur="500"/>
                                        <p:tgtEl>
                                          <p:spTgt spid="1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3">
                                            <p:txEl>
                                              <p:pRg st="0" end="0"/>
                                            </p:txEl>
                                          </p:spTgt>
                                        </p:tgtEl>
                                        <p:attrNameLst>
                                          <p:attrName>style.visibility</p:attrName>
                                        </p:attrNameLst>
                                      </p:cBhvr>
                                      <p:to>
                                        <p:strVal val="visible"/>
                                      </p:to>
                                    </p:set>
                                    <p:animEffect transition="in" filter="wipe(down)">
                                      <p:cBhvr>
                                        <p:cTn id="39" dur="500"/>
                                        <p:tgtEl>
                                          <p:spTgt spid="2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xEl>
                                              <p:pRg st="0" end="0"/>
                                            </p:txEl>
                                          </p:spTgt>
                                        </p:tgtEl>
                                        <p:attrNameLst>
                                          <p:attrName>style.visibility</p:attrName>
                                        </p:attrNameLst>
                                      </p:cBhvr>
                                      <p:to>
                                        <p:strVal val="visible"/>
                                      </p:to>
                                    </p:set>
                                    <p:animEffect transition="in" filter="wipe(down)">
                                      <p:cBhvr>
                                        <p:cTn id="44" dur="500"/>
                                        <p:tgtEl>
                                          <p:spTgt spid="2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5">
                                            <p:txEl>
                                              <p:pRg st="0" end="0"/>
                                            </p:txEl>
                                          </p:spTgt>
                                        </p:tgtEl>
                                        <p:attrNameLst>
                                          <p:attrName>style.visibility</p:attrName>
                                        </p:attrNameLst>
                                      </p:cBhvr>
                                      <p:to>
                                        <p:strVal val="visible"/>
                                      </p:to>
                                    </p:set>
                                    <p:animEffect transition="in" filter="wipe(down)">
                                      <p:cBhvr>
                                        <p:cTn id="4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2707446" y="2262159"/>
            <a:ext cx="12765986" cy="6329391"/>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7124700"/>
            <a:ext cx="4054160" cy="3480144"/>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3217138" y="2495252"/>
            <a:ext cx="11853724" cy="5816977"/>
          </a:xfrm>
          <a:prstGeom prst="rect">
            <a:avLst/>
          </a:prstGeom>
        </p:spPr>
        <p:txBody>
          <a:bodyPr lIns="0" tIns="0" rIns="0" bIns="0" rtlCol="0" anchor="t">
            <a:spAutoFit/>
          </a:bodyPr>
          <a:lstStyle/>
          <a:p>
            <a:pPr algn="just"/>
            <a:r>
              <a:rPr lang="en-US" sz="5400" dirty="0" smtClean="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smtClean="0">
                <a:solidFill>
                  <a:srgbClr val="000000"/>
                </a:solidFill>
                <a:latin typeface="Cambria" panose="02040503050406030204" pitchFamily="18" charset="0"/>
                <a:ea typeface="Cambria" panose="02040503050406030204" pitchFamily="18" charset="0"/>
                <a:cs typeface="More Sugar"/>
                <a:sym typeface="More Sugar"/>
              </a:rPr>
              <a:t>Đa</a:t>
            </a:r>
            <a:r>
              <a:rPr lang="en-US" sz="5400" dirty="0" smtClean="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số</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khi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trưởng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cơ</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quan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dục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của</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đực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trùng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cơ</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quan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sinh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dục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của</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cái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Thụ</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xảy</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ra</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khi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tinh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trùng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và</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kết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tạo</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tử</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Hợp</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tử</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phát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phôi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phát</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triển</a:t>
            </a:r>
            <a:r>
              <a:rPr lang="en-US" sz="5400" dirty="0">
                <a:solidFill>
                  <a:srgbClr val="000000"/>
                </a:solidFill>
                <a:latin typeface="Cambria" panose="02040503050406030204" pitchFamily="18" charset="0"/>
                <a:ea typeface="Cambria" panose="02040503050406030204" pitchFamily="18" charset="0"/>
                <a:cs typeface="More Sugar"/>
                <a:sym typeface="More Sugar"/>
              </a:rPr>
              <a:t> qua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các</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giai</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đoạn</a:t>
            </a:r>
            <a:r>
              <a:rPr lang="en-US" sz="5400" dirty="0">
                <a:solidFill>
                  <a:srgbClr val="000000"/>
                </a:solidFill>
                <a:latin typeface="Cambria" panose="02040503050406030204" pitchFamily="18" charset="0"/>
                <a:ea typeface="Cambria" panose="02040503050406030204" pitchFamily="18" charset="0"/>
                <a:cs typeface="More Sugar"/>
                <a:sym typeface="More Sugar"/>
              </a:rPr>
              <a:t> </a:t>
            </a:r>
            <a:r>
              <a:rPr lang="en-US" sz="5400" dirty="0" err="1">
                <a:solidFill>
                  <a:srgbClr val="000000"/>
                </a:solidFill>
                <a:latin typeface="Cambria" panose="02040503050406030204" pitchFamily="18" charset="0"/>
                <a:ea typeface="Cambria" panose="02040503050406030204" pitchFamily="18" charset="0"/>
                <a:cs typeface="More Sugar"/>
                <a:sym typeface="More Sugar"/>
              </a:rPr>
              <a:t>thành</a:t>
            </a:r>
            <a:r>
              <a:rPr lang="en-US" sz="5400" dirty="0">
                <a:solidFill>
                  <a:srgbClr val="000000"/>
                </a:solidFill>
                <a:latin typeface="Cambria" panose="02040503050406030204" pitchFamily="18" charset="0"/>
                <a:ea typeface="Cambria" panose="02040503050406030204" pitchFamily="18" charset="0"/>
                <a:cs typeface="More Sugar"/>
                <a:sym typeface="More Sugar"/>
              </a:rPr>
              <a:t> con non. </a:t>
            </a:r>
          </a:p>
        </p:txBody>
      </p:sp>
      <p:sp>
        <p:nvSpPr>
          <p:cNvPr id="10" name="Freeform 10"/>
          <p:cNvSpPr/>
          <p:nvPr/>
        </p:nvSpPr>
        <p:spPr>
          <a:xfrm flipH="1">
            <a:off x="14935199" y="6896100"/>
            <a:ext cx="2902028" cy="3390900"/>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91200" y="342900"/>
            <a:ext cx="6895174" cy="1987468"/>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BAD69918-95F4-BE70-49BC-0FF34E8CE1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90800" y="114300"/>
            <a:ext cx="2380952" cy="2380952"/>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CCD3E114-6FE2-264A-8B86-46E0CD80C9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68600" y="8439448"/>
            <a:ext cx="1847552" cy="1847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914</Words>
  <Application>Microsoft Office PowerPoint</Application>
  <PresentationFormat>Custom</PresentationFormat>
  <Paragraphs>76</Paragraphs>
  <Slides>18</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微软雅黑</vt:lpstr>
      <vt:lpstr>Aptos</vt:lpstr>
      <vt:lpstr>Aptos Display</vt:lpstr>
      <vt:lpstr>Arial</vt:lpstr>
      <vt:lpstr>Calibri</vt:lpstr>
      <vt:lpstr>Calibri Light</vt:lpstr>
      <vt:lpstr>Cambria</vt:lpstr>
      <vt:lpstr>等线</vt:lpstr>
      <vt:lpstr>More Sugar</vt:lpstr>
      <vt:lpstr>Times New Roman</vt:lpstr>
      <vt:lpstr>字魂59号-创粗黑</vt:lpstr>
      <vt:lpstr>Office Theme</vt:lpstr>
      <vt:lpstr>3_Office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PC</cp:lastModifiedBy>
  <cp:revision>61</cp:revision>
  <dcterms:created xsi:type="dcterms:W3CDTF">2006-08-16T00:00:00Z</dcterms:created>
  <dcterms:modified xsi:type="dcterms:W3CDTF">2024-12-07T15:41:32Z</dcterms:modified>
  <dc:identifier>DAGR2Yeb-4Y</dc:identifier>
</cp:coreProperties>
</file>