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62" r:id="rId6"/>
    <p:sldId id="263" r:id="rId7"/>
    <p:sldId id="261" r:id="rId8"/>
    <p:sldId id="260" r:id="rId9"/>
    <p:sldId id="264" r:id="rId10"/>
    <p:sldId id="266" r:id="rId11"/>
    <p:sldId id="267" r:id="rId12"/>
    <p:sldId id="270" r:id="rId13"/>
    <p:sldId id="268" r:id="rId14"/>
    <p:sldId id="269" r:id="rId15"/>
    <p:sldId id="272" r:id="rId16"/>
    <p:sldId id="271" r:id="rId17"/>
    <p:sldId id="273" r:id="rId18"/>
    <p:sldId id="274" r:id="rId19"/>
    <p:sldId id="277" r:id="rId20"/>
    <p:sldId id="278" r:id="rId21"/>
    <p:sldId id="279" r:id="rId22"/>
    <p:sldId id="280" r:id="rId23"/>
    <p:sldId id="622" r:id="rId24"/>
    <p:sldId id="623" r:id="rId25"/>
    <p:sldId id="624" r:id="rId26"/>
    <p:sldId id="625" r:id="rId27"/>
    <p:sldId id="626" r:id="rId28"/>
    <p:sldId id="627" r:id="rId29"/>
    <p:sldId id="628" r:id="rId30"/>
    <p:sldId id="629" r:id="rId31"/>
    <p:sldId id="630" r:id="rId32"/>
    <p:sldId id="631" r:id="rId33"/>
    <p:sldId id="312" r:id="rId34"/>
    <p:sldId id="26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5332" autoAdjust="0"/>
  </p:normalViewPr>
  <p:slideViewPr>
    <p:cSldViewPr>
      <p:cViewPr varScale="1">
        <p:scale>
          <a:sx n="40" d="100"/>
          <a:sy n="40" d="100"/>
        </p:scale>
        <p:origin x="7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3267" y="1"/>
            <a:ext cx="3153266" cy="3153266"/>
          </a:xfrm>
          <a:prstGeom prst="rect">
            <a:avLst/>
          </a:prstGeom>
        </p:spPr>
      </p:pic>
    </p:spTree>
    <p:extLst>
      <p:ext uri="{BB962C8B-B14F-4D97-AF65-F5344CB8AC3E}">
        <p14:creationId xmlns:p14="http://schemas.microsoft.com/office/powerpoint/2010/main" val="346081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0599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5361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63107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4829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817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56325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37891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9113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26166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4/12/2025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58383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5590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88859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04610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32940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096051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82211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0208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3571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09850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1788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1257300" y="9534526"/>
            <a:ext cx="4114800" cy="547688"/>
          </a:xfrm>
          <a:prstGeom prst="rect">
            <a:avLst/>
          </a:prstGeom>
        </p:spPr>
        <p:txBody>
          <a:bodyPr/>
          <a:lstStyle/>
          <a:p>
            <a:fld id="{EE3BEC71-FE5E-41EC-B067-180084D419CF}" type="datetimeFigureOut">
              <a:rPr lang="en-US" smtClean="0"/>
              <a:t>4/12/2025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12915900" y="9534526"/>
            <a:ext cx="4114800" cy="547688"/>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5928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1"/>
            <a:ext cx="18427148" cy="10657931"/>
          </a:xfrm>
          <a:prstGeom prst="rect">
            <a:avLst/>
          </a:prstGeom>
        </p:spPr>
      </p:pic>
    </p:spTree>
    <p:extLst>
      <p:ext uri="{BB962C8B-B14F-4D97-AF65-F5344CB8AC3E}">
        <p14:creationId xmlns:p14="http://schemas.microsoft.com/office/powerpoint/2010/main" val="2849373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1"/>
            <a:ext cx="18427148" cy="10657931"/>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491320" y="554815"/>
            <a:ext cx="17257595" cy="9332990"/>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700"/>
          </a:p>
        </p:txBody>
      </p:sp>
    </p:spTree>
    <p:extLst>
      <p:ext uri="{BB962C8B-B14F-4D97-AF65-F5344CB8AC3E}">
        <p14:creationId xmlns:p14="http://schemas.microsoft.com/office/powerpoint/2010/main" val="21254490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E90B671-5D89-CF2F-5553-62D360C91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D36EA6B3-EA0A-4911-58E8-1FE64F4443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extLst>
      <p:ext uri="{BB962C8B-B14F-4D97-AF65-F5344CB8AC3E}">
        <p14:creationId xmlns:p14="http://schemas.microsoft.com/office/powerpoint/2010/main" val="3753825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circular sign with white and black text&#10;&#10;Description automatically generated">
            <a:extLst>
              <a:ext uri="{FF2B5EF4-FFF2-40B4-BE49-F238E27FC236}">
                <a16:creationId xmlns:a16="http://schemas.microsoft.com/office/drawing/2014/main" id="{7B466352-7A47-CFC6-BC91-7111AC334B0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158534" y="-7097636"/>
            <a:ext cx="2656296" cy="265629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F29C7A1-152B-E91A-9997-217702CD0B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57747" y="1"/>
            <a:ext cx="2095500" cy="2095500"/>
          </a:xfrm>
          <a:prstGeom prst="rect">
            <a:avLst/>
          </a:prstGeom>
        </p:spPr>
      </p:pic>
    </p:spTree>
    <p:extLst>
      <p:ext uri="{BB962C8B-B14F-4D97-AF65-F5344CB8AC3E}">
        <p14:creationId xmlns:p14="http://schemas.microsoft.com/office/powerpoint/2010/main" val="1391058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7.svg"/><Relationship Id="rId4" Type="http://schemas.openxmlformats.org/officeDocument/2006/relationships/image" Target="../media/image34.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7.svg"/><Relationship Id="rId4" Type="http://schemas.openxmlformats.org/officeDocument/2006/relationships/image" Target="../media/image34.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7.svg"/><Relationship Id="rId4" Type="http://schemas.openxmlformats.org/officeDocument/2006/relationships/image" Target="../media/image34.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7.svg"/><Relationship Id="rId4" Type="http://schemas.openxmlformats.org/officeDocument/2006/relationships/image" Target="../media/image34.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1.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4.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5.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5.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5.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flipH="1">
            <a:off x="13490707" y="-274531"/>
            <a:ext cx="5313380" cy="3227878"/>
          </a:xfrm>
          <a:custGeom>
            <a:avLst/>
            <a:gdLst/>
            <a:ahLst/>
            <a:cxnLst/>
            <a:rect l="l" t="t" r="r" b="b"/>
            <a:pathLst>
              <a:path w="5313380" h="3227878">
                <a:moveTo>
                  <a:pt x="5313380" y="0"/>
                </a:moveTo>
                <a:lnTo>
                  <a:pt x="0" y="0"/>
                </a:lnTo>
                <a:lnTo>
                  <a:pt x="0" y="3227879"/>
                </a:lnTo>
                <a:lnTo>
                  <a:pt x="5313380" y="3227879"/>
                </a:lnTo>
                <a:lnTo>
                  <a:pt x="531338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8884368" y="6169548"/>
            <a:ext cx="4606339" cy="3348126"/>
          </a:xfrm>
          <a:custGeom>
            <a:avLst/>
            <a:gdLst/>
            <a:ahLst/>
            <a:cxnLst/>
            <a:rect l="l" t="t" r="r" b="b"/>
            <a:pathLst>
              <a:path w="4606339" h="3348126">
                <a:moveTo>
                  <a:pt x="0" y="0"/>
                </a:moveTo>
                <a:lnTo>
                  <a:pt x="4606339" y="0"/>
                </a:lnTo>
                <a:lnTo>
                  <a:pt x="4606339" y="3348126"/>
                </a:lnTo>
                <a:lnTo>
                  <a:pt x="0" y="3348126"/>
                </a:lnTo>
                <a:lnTo>
                  <a:pt x="0" y="0"/>
                </a:lnTo>
                <a:close/>
              </a:path>
            </a:pathLst>
          </a:custGeom>
          <a:blipFill>
            <a:blip r:embed="rId4"/>
            <a:stretch>
              <a:fillRect/>
            </a:stretch>
          </a:blipFill>
        </p:spPr>
        <p:txBody>
          <a:bodyPr/>
          <a:lstStyle/>
          <a:p>
            <a:endParaRPr lang="en-US"/>
          </a:p>
        </p:txBody>
      </p:sp>
      <p:sp>
        <p:nvSpPr>
          <p:cNvPr id="5" name="Freeform 5"/>
          <p:cNvSpPr/>
          <p:nvPr/>
        </p:nvSpPr>
        <p:spPr>
          <a:xfrm>
            <a:off x="12180513" y="3570765"/>
            <a:ext cx="8812876" cy="5385637"/>
          </a:xfrm>
          <a:custGeom>
            <a:avLst/>
            <a:gdLst/>
            <a:ahLst/>
            <a:cxnLst/>
            <a:rect l="l" t="t" r="r" b="b"/>
            <a:pathLst>
              <a:path w="8812876" h="5385637">
                <a:moveTo>
                  <a:pt x="0" y="0"/>
                </a:moveTo>
                <a:lnTo>
                  <a:pt x="8812877" y="0"/>
                </a:lnTo>
                <a:lnTo>
                  <a:pt x="8812877" y="5385637"/>
                </a:lnTo>
                <a:lnTo>
                  <a:pt x="0" y="5385637"/>
                </a:lnTo>
                <a:lnTo>
                  <a:pt x="0" y="0"/>
                </a:lnTo>
                <a:close/>
              </a:path>
            </a:pathLst>
          </a:custGeom>
          <a:blipFill>
            <a:blip r:embed="rId5"/>
            <a:stretch>
              <a:fillRect t="-1726" r="-26758" b="-1726"/>
            </a:stretch>
          </a:blipFill>
        </p:spPr>
        <p:txBody>
          <a:bodyPr/>
          <a:lstStyle/>
          <a:p>
            <a:endParaRPr lang="en-US"/>
          </a:p>
        </p:txBody>
      </p:sp>
      <p:sp>
        <p:nvSpPr>
          <p:cNvPr id="6" name="Freeform 6"/>
          <p:cNvSpPr/>
          <p:nvPr/>
        </p:nvSpPr>
        <p:spPr>
          <a:xfrm>
            <a:off x="-277244" y="7843611"/>
            <a:ext cx="18565244" cy="5616747"/>
          </a:xfrm>
          <a:custGeom>
            <a:avLst/>
            <a:gdLst/>
            <a:ahLst/>
            <a:cxnLst/>
            <a:rect l="l" t="t" r="r" b="b"/>
            <a:pathLst>
              <a:path w="18565244" h="5616747">
                <a:moveTo>
                  <a:pt x="0" y="0"/>
                </a:moveTo>
                <a:lnTo>
                  <a:pt x="18565244" y="0"/>
                </a:lnTo>
                <a:lnTo>
                  <a:pt x="18565244" y="5616747"/>
                </a:lnTo>
                <a:lnTo>
                  <a:pt x="0" y="5616747"/>
                </a:lnTo>
                <a:lnTo>
                  <a:pt x="0" y="0"/>
                </a:lnTo>
                <a:close/>
              </a:path>
            </a:pathLst>
          </a:custGeom>
          <a:blipFill>
            <a:blip r:embed="rId6"/>
            <a:stretch>
              <a:fillRect l="-1517" r="-1517" b="-32821"/>
            </a:stretch>
          </a:blipFill>
        </p:spPr>
        <p:txBody>
          <a:bodyPr/>
          <a:lstStyle/>
          <a:p>
            <a:endParaRPr lang="en-US"/>
          </a:p>
        </p:txBody>
      </p:sp>
      <p:sp>
        <p:nvSpPr>
          <p:cNvPr id="7" name="Freeform 7"/>
          <p:cNvSpPr/>
          <p:nvPr/>
        </p:nvSpPr>
        <p:spPr>
          <a:xfrm>
            <a:off x="-410527" y="1028700"/>
            <a:ext cx="5645958" cy="3429920"/>
          </a:xfrm>
          <a:custGeom>
            <a:avLst/>
            <a:gdLst/>
            <a:ahLst/>
            <a:cxnLst/>
            <a:rect l="l" t="t" r="r" b="b"/>
            <a:pathLst>
              <a:path w="5645958" h="3429920">
                <a:moveTo>
                  <a:pt x="0" y="0"/>
                </a:moveTo>
                <a:lnTo>
                  <a:pt x="5645959" y="0"/>
                </a:lnTo>
                <a:lnTo>
                  <a:pt x="5645959" y="3429920"/>
                </a:lnTo>
                <a:lnTo>
                  <a:pt x="0" y="3429920"/>
                </a:lnTo>
                <a:lnTo>
                  <a:pt x="0" y="0"/>
                </a:lnTo>
                <a:close/>
              </a:path>
            </a:pathLst>
          </a:custGeom>
          <a:blipFill>
            <a:blip r:embed="rId3">
              <a:alphaModFix amt="68000"/>
            </a:blip>
            <a:stretch>
              <a:fillRect/>
            </a:stretch>
          </a:blipFill>
        </p:spPr>
        <p:txBody>
          <a:bodyPr/>
          <a:lstStyle/>
          <a:p>
            <a:endParaRPr lang="en-US"/>
          </a:p>
        </p:txBody>
      </p:sp>
      <p:sp>
        <p:nvSpPr>
          <p:cNvPr id="8" name="Freeform 8"/>
          <p:cNvSpPr/>
          <p:nvPr/>
        </p:nvSpPr>
        <p:spPr>
          <a:xfrm>
            <a:off x="65656" y="8421865"/>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a:p>
        </p:txBody>
      </p:sp>
      <p:sp>
        <p:nvSpPr>
          <p:cNvPr id="9" name="Freeform 9"/>
          <p:cNvSpPr/>
          <p:nvPr/>
        </p:nvSpPr>
        <p:spPr>
          <a:xfrm rot="-8658377">
            <a:off x="15241594" y="1607263"/>
            <a:ext cx="585506" cy="716215"/>
          </a:xfrm>
          <a:custGeom>
            <a:avLst/>
            <a:gdLst/>
            <a:ahLst/>
            <a:cxnLst/>
            <a:rect l="l" t="t" r="r" b="b"/>
            <a:pathLst>
              <a:path w="585506" h="716215">
                <a:moveTo>
                  <a:pt x="0" y="0"/>
                </a:moveTo>
                <a:lnTo>
                  <a:pt x="585506" y="0"/>
                </a:lnTo>
                <a:lnTo>
                  <a:pt x="585506" y="716215"/>
                </a:lnTo>
                <a:lnTo>
                  <a:pt x="0" y="716215"/>
                </a:lnTo>
                <a:lnTo>
                  <a:pt x="0" y="0"/>
                </a:lnTo>
                <a:close/>
              </a:path>
            </a:pathLst>
          </a:custGeom>
          <a:blipFill>
            <a:blip r:embed="rId7"/>
            <a:stretch>
              <a:fillRect/>
            </a:stretch>
          </a:blipFill>
        </p:spPr>
        <p:txBody>
          <a:bodyPr/>
          <a:lstStyle/>
          <a:p>
            <a:endParaRPr lang="en-US"/>
          </a:p>
        </p:txBody>
      </p:sp>
      <p:sp>
        <p:nvSpPr>
          <p:cNvPr id="11" name="Freeform 11"/>
          <p:cNvSpPr/>
          <p:nvPr/>
        </p:nvSpPr>
        <p:spPr>
          <a:xfrm>
            <a:off x="9937782" y="6952461"/>
            <a:ext cx="1228748" cy="2163605"/>
          </a:xfrm>
          <a:custGeom>
            <a:avLst/>
            <a:gdLst/>
            <a:ahLst/>
            <a:cxnLst/>
            <a:rect l="l" t="t" r="r" b="b"/>
            <a:pathLst>
              <a:path w="1228748" h="2163605">
                <a:moveTo>
                  <a:pt x="0" y="0"/>
                </a:moveTo>
                <a:lnTo>
                  <a:pt x="1228747" y="0"/>
                </a:lnTo>
                <a:lnTo>
                  <a:pt x="1228747" y="2163606"/>
                </a:lnTo>
                <a:lnTo>
                  <a:pt x="0" y="2163606"/>
                </a:lnTo>
                <a:lnTo>
                  <a:pt x="0" y="0"/>
                </a:lnTo>
                <a:close/>
              </a:path>
            </a:pathLst>
          </a:custGeom>
          <a:blipFill>
            <a:blip r:embed="rId8"/>
            <a:stretch>
              <a:fillRect/>
            </a:stretch>
          </a:blipFill>
        </p:spPr>
        <p:txBody>
          <a:bodyPr/>
          <a:lstStyle/>
          <a:p>
            <a:endParaRPr lang="en-US"/>
          </a:p>
        </p:txBody>
      </p:sp>
      <p:sp>
        <p:nvSpPr>
          <p:cNvPr id="16" name="Freeform 16"/>
          <p:cNvSpPr/>
          <p:nvPr/>
        </p:nvSpPr>
        <p:spPr>
          <a:xfrm>
            <a:off x="4475012" y="8421865"/>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a:p>
        </p:txBody>
      </p:sp>
      <p:pic>
        <p:nvPicPr>
          <p:cNvPr id="17" name="Picture 16">
            <a:extLst>
              <a:ext uri="{FF2B5EF4-FFF2-40B4-BE49-F238E27FC236}">
                <a16:creationId xmlns:a16="http://schemas.microsoft.com/office/drawing/2014/main" id="{EE514FBE-D62C-03D6-469C-61C459C37201}"/>
              </a:ext>
            </a:extLst>
          </p:cNvPr>
          <p:cNvPicPr>
            <a:picLocks noChangeAspect="1"/>
          </p:cNvPicPr>
          <p:nvPr/>
        </p:nvPicPr>
        <p:blipFill>
          <a:blip r:embed="rId9"/>
          <a:stretch>
            <a:fillRect/>
          </a:stretch>
        </p:blipFill>
        <p:spPr>
          <a:xfrm>
            <a:off x="7349750" y="287839"/>
            <a:ext cx="3588501" cy="1408517"/>
          </a:xfrm>
          <a:prstGeom prst="rect">
            <a:avLst/>
          </a:prstGeom>
        </p:spPr>
      </p:pic>
      <p:pic>
        <p:nvPicPr>
          <p:cNvPr id="20" name="Picture 19">
            <a:extLst>
              <a:ext uri="{FF2B5EF4-FFF2-40B4-BE49-F238E27FC236}">
                <a16:creationId xmlns:a16="http://schemas.microsoft.com/office/drawing/2014/main" id="{4B27B12A-4E62-E2B0-3BFA-56FCD82FA181}"/>
              </a:ext>
            </a:extLst>
          </p:cNvPr>
          <p:cNvPicPr>
            <a:picLocks noChangeAspect="1"/>
          </p:cNvPicPr>
          <p:nvPr/>
        </p:nvPicPr>
        <p:blipFill>
          <a:blip r:embed="rId10"/>
          <a:stretch>
            <a:fillRect/>
          </a:stretch>
        </p:blipFill>
        <p:spPr>
          <a:xfrm>
            <a:off x="-2514600" y="800100"/>
            <a:ext cx="10437257" cy="3353091"/>
          </a:xfrm>
          <a:prstGeom prst="rect">
            <a:avLst/>
          </a:prstGeom>
        </p:spPr>
      </p:pic>
      <p:pic>
        <p:nvPicPr>
          <p:cNvPr id="14" name="Picture 13">
            <a:extLst>
              <a:ext uri="{FF2B5EF4-FFF2-40B4-BE49-F238E27FC236}">
                <a16:creationId xmlns:a16="http://schemas.microsoft.com/office/drawing/2014/main" id="{AE89906D-48B6-7D50-8297-DB2605BACE3C}"/>
              </a:ext>
            </a:extLst>
          </p:cNvPr>
          <p:cNvPicPr>
            <a:picLocks noChangeAspect="1"/>
          </p:cNvPicPr>
          <p:nvPr/>
        </p:nvPicPr>
        <p:blipFill>
          <a:blip r:embed="rId11"/>
          <a:stretch>
            <a:fillRect/>
          </a:stretch>
        </p:blipFill>
        <p:spPr>
          <a:xfrm>
            <a:off x="685800" y="2247900"/>
            <a:ext cx="14003726" cy="7742591"/>
          </a:xfrm>
          <a:prstGeom prst="rect">
            <a:avLst/>
          </a:prstGeom>
        </p:spPr>
      </p:pic>
      <p:sp>
        <p:nvSpPr>
          <p:cNvPr id="15" name="Freeform 12"/>
          <p:cNvSpPr/>
          <p:nvPr/>
        </p:nvSpPr>
        <p:spPr>
          <a:xfrm flipH="1">
            <a:off x="11277600" y="419100"/>
            <a:ext cx="6276483" cy="6097274"/>
          </a:xfrm>
          <a:custGeom>
            <a:avLst/>
            <a:gdLst/>
            <a:ahLst/>
            <a:cxnLst/>
            <a:rect l="l" t="t" r="r" b="b"/>
            <a:pathLst>
              <a:path w="6276483" h="6097274">
                <a:moveTo>
                  <a:pt x="6276483" y="0"/>
                </a:moveTo>
                <a:lnTo>
                  <a:pt x="0" y="0"/>
                </a:lnTo>
                <a:lnTo>
                  <a:pt x="0" y="6097273"/>
                </a:lnTo>
                <a:lnTo>
                  <a:pt x="6276483" y="6097273"/>
                </a:lnTo>
                <a:lnTo>
                  <a:pt x="6276483" y="0"/>
                </a:lnTo>
                <a:close/>
              </a:path>
            </a:pathLst>
          </a:custGeom>
          <a:blipFill>
            <a:blip r:embed="rId1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13482"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688025" y="949805"/>
            <a:ext cx="12890501"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437284" y="1279664"/>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1">
            <a:extLst>
              <a:ext uri="{FF2B5EF4-FFF2-40B4-BE49-F238E27FC236}">
                <a16:creationId xmlns:a16="http://schemas.microsoft.com/office/drawing/2014/main" id="{EB8286ED-860D-1976-790A-6AC1B8B6BB8C}"/>
              </a:ext>
            </a:extLst>
          </p:cNvPr>
          <p:cNvSpPr/>
          <p:nvPr/>
        </p:nvSpPr>
        <p:spPr>
          <a:xfrm>
            <a:off x="-912112" y="4662487"/>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id="{5B07A719-AB1D-7E07-FC68-37177F10C6AD}"/>
              </a:ext>
            </a:extLst>
          </p:cNvPr>
          <p:cNvSpPr txBox="1"/>
          <p:nvPr/>
        </p:nvSpPr>
        <p:spPr>
          <a:xfrm>
            <a:off x="3477060" y="1671416"/>
            <a:ext cx="11963400" cy="1661993"/>
          </a:xfrm>
          <a:prstGeom prst="rect">
            <a:avLst/>
          </a:prstGeom>
        </p:spPr>
        <p:txBody>
          <a:bodyPr wrap="square" lIns="0" tIns="0" rIns="0" bIns="0" rtlCol="0" anchor="t">
            <a:spAutoFit/>
          </a:bodyPr>
          <a:lstStyle/>
          <a:p>
            <a:pPr lvl="0" algn="ctr">
              <a:spcBef>
                <a:spcPct val="0"/>
              </a:spcBef>
            </a:pPr>
            <a:r>
              <a:rPr lang="vi-VN" sz="5400" b="1" dirty="0">
                <a:solidFill>
                  <a:srgbClr val="000000"/>
                </a:solidFill>
                <a:latin typeface="Cambria" panose="02040503050406030204" pitchFamily="18" charset="0"/>
                <a:ea typeface="Cambria" panose="02040503050406030204" pitchFamily="18" charset="0"/>
              </a:rPr>
              <a:t>Theo em, có các loại môi trường sống chủ yếu nào trong bức tranh trên?</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4380260" y="4446216"/>
            <a:ext cx="11887200" cy="5715000"/>
            <a:chOff x="-243541" y="-64147"/>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243541" y="-19394"/>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173875" y="-64147"/>
              <a:ext cx="3439223" cy="328688"/>
            </a:xfrm>
            <a:prstGeom prst="rect">
              <a:avLst/>
            </a:prstGeom>
          </p:spPr>
          <p:txBody>
            <a:bodyPr lIns="50800" tIns="50800" rIns="50800" bIns="50800" rtlCol="0" anchor="ctr"/>
            <a:lstStyle/>
            <a:p>
              <a:pPr marL="0" marR="0" algn="just">
                <a:lnSpc>
                  <a:spcPct val="120000"/>
                </a:lnSpc>
                <a:spcBef>
                  <a:spcPts val="0"/>
                </a:spcBef>
                <a:spcAft>
                  <a:spcPts val="0"/>
                </a:spcAft>
              </a:pPr>
              <a:r>
                <a:rPr lang="en-US" sz="6000" i="1" dirty="0" smtClean="0">
                  <a:solidFill>
                    <a:srgbClr val="FF0000"/>
                  </a:solidFill>
                  <a:effectLst/>
                  <a:latin typeface="Cambria" panose="02040503050406030204" pitchFamily="18" charset="0"/>
                  <a:ea typeface="Cambria" panose="02040503050406030204" pitchFamily="18" charset="0"/>
                </a:rPr>
                <a:t>      </a:t>
              </a:r>
              <a:r>
                <a:rPr lang="en-US" sz="6000" i="1" dirty="0" err="1" smtClean="0">
                  <a:solidFill>
                    <a:srgbClr val="FF0000"/>
                  </a:solidFill>
                  <a:effectLst/>
                  <a:latin typeface="Cambria" panose="02040503050406030204" pitchFamily="18" charset="0"/>
                  <a:ea typeface="Cambria" panose="02040503050406030204" pitchFamily="18" charset="0"/>
                </a:rPr>
                <a:t>Trong</a:t>
              </a:r>
              <a:r>
                <a:rPr lang="en-US" sz="6000" i="1" dirty="0" smtClean="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bức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tranh</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có</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các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loại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sống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chủ</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yếu</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là</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đất</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nước</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và</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môi</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trường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không</a:t>
              </a:r>
              <a:r>
                <a:rPr lang="en-US" sz="6000" i="1" dirty="0">
                  <a:solidFill>
                    <a:srgbClr val="FF0000"/>
                  </a:solidFill>
                  <a:effectLst/>
                  <a:latin typeface="Cambria" panose="02040503050406030204" pitchFamily="18" charset="0"/>
                  <a:ea typeface="Cambria" panose="02040503050406030204" pitchFamily="18" charset="0"/>
                </a:rPr>
                <a:t> </a:t>
              </a:r>
              <a:r>
                <a:rPr lang="en-US" sz="6000" i="1" dirty="0" err="1">
                  <a:solidFill>
                    <a:srgbClr val="FF0000"/>
                  </a:solidFill>
                  <a:effectLst/>
                  <a:latin typeface="Cambria" panose="02040503050406030204" pitchFamily="18" charset="0"/>
                  <a:ea typeface="Cambria" panose="02040503050406030204" pitchFamily="18" charset="0"/>
                </a:rPr>
                <a:t>khí</a:t>
              </a:r>
              <a:r>
                <a:rPr lang="en-US" sz="6000" i="1" dirty="0">
                  <a:solidFill>
                    <a:srgbClr val="FF0000"/>
                  </a:solidFill>
                  <a:effectLst/>
                  <a:latin typeface="Cambria" panose="02040503050406030204" pitchFamily="18" charset="0"/>
                  <a:ea typeface="Cambria" panose="02040503050406030204" pitchFamily="18" charset="0"/>
                </a:rPr>
                <a:t>.</a:t>
              </a:r>
              <a:endParaRPr lang="en-US" sz="6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7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842546" y="1943773"/>
            <a:ext cx="12890501"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endParaRPr lang="en-US"/>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algn="ctr">
                <a:lnSpc>
                  <a:spcPts val="2660"/>
                </a:lnSpc>
                <a:spcBef>
                  <a:spcPct val="0"/>
                </a:spcBef>
              </a:pPr>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 name="Freeform 21">
            <a:extLst>
              <a:ext uri="{FF2B5EF4-FFF2-40B4-BE49-F238E27FC236}">
                <a16:creationId xmlns:a16="http://schemas.microsoft.com/office/drawing/2014/main" id="{EB8286ED-860D-1976-790A-6AC1B8B6BB8C}"/>
              </a:ext>
            </a:extLst>
          </p:cNvPr>
          <p:cNvSpPr/>
          <p:nvPr/>
        </p:nvSpPr>
        <p:spPr>
          <a:xfrm>
            <a:off x="-418810" y="4914900"/>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endParaRPr lang="en-US"/>
          </a:p>
        </p:txBody>
      </p:sp>
      <p:sp>
        <p:nvSpPr>
          <p:cNvPr id="7" name="TextBox 26">
            <a:extLst>
              <a:ext uri="{FF2B5EF4-FFF2-40B4-BE49-F238E27FC236}">
                <a16:creationId xmlns:a16="http://schemas.microsoft.com/office/drawing/2014/main" id="{5B07A719-AB1D-7E07-FC68-37177F10C6AD}"/>
              </a:ext>
            </a:extLst>
          </p:cNvPr>
          <p:cNvSpPr txBox="1"/>
          <p:nvPr/>
        </p:nvSpPr>
        <p:spPr>
          <a:xfrm>
            <a:off x="3505200" y="2400300"/>
            <a:ext cx="11963400" cy="2031325"/>
          </a:xfrm>
          <a:prstGeom prst="rect">
            <a:avLst/>
          </a:prstGeom>
        </p:spPr>
        <p:txBody>
          <a:bodyPr wrap="square" lIns="0" tIns="0" rIns="0" bIns="0" rtlCol="0" anchor="t">
            <a:spAutoFit/>
          </a:bodyPr>
          <a:lstStyle/>
          <a:p>
            <a:pPr algn="ctr">
              <a:spcBef>
                <a:spcPct val="0"/>
              </a:spcBef>
            </a:pPr>
            <a:r>
              <a:rPr lang="vi-VN" sz="6600" b="1" dirty="0">
                <a:solidFill>
                  <a:srgbClr val="000000"/>
                </a:solidFill>
                <a:latin typeface="Cambria" panose="02040503050406030204" pitchFamily="18" charset="0"/>
                <a:ea typeface="Cambria" panose="02040503050406030204" pitchFamily="18" charset="0"/>
              </a:rPr>
              <a:t>Hãy kể thêm các loại môi trường sống khác mà em biết.</a:t>
            </a:r>
            <a:endParaRPr lang="en-US" sz="66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0" y="-50339"/>
              <a:ext cx="3612726" cy="328688"/>
            </a:xfrm>
            <a:prstGeom prst="rect">
              <a:avLst/>
            </a:prstGeom>
          </p:spPr>
          <p:txBody>
            <a:bodyPr lIns="50800" tIns="50800" rIns="50800" bIns="50800" rtlCol="0" anchor="ctr"/>
            <a:lstStyle/>
            <a:p>
              <a:pPr algn="ctr">
                <a:lnSpc>
                  <a:spcPct val="120000"/>
                </a:lnSpc>
              </a:pPr>
              <a:r>
                <a:rPr lang="en-US" sz="4400" b="1" i="1" dirty="0" err="1">
                  <a:solidFill>
                    <a:srgbClr val="FF0000"/>
                  </a:solidFill>
                  <a:effectLst/>
                  <a:latin typeface="Cambria" panose="02040503050406030204" pitchFamily="18" charset="0"/>
                  <a:ea typeface="Cambria" panose="02040503050406030204" pitchFamily="18" charset="0"/>
                </a:rPr>
                <a:t>Ngoài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đất</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nước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và</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không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khí</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còn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có</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các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khác</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như</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sinh</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vật</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tự</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nhiên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môi</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trường</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nhân</a:t>
              </a:r>
              <a:r>
                <a:rPr lang="en-US" sz="4400" b="1" i="1" dirty="0">
                  <a:solidFill>
                    <a:srgbClr val="FF0000"/>
                  </a:solidFill>
                  <a:effectLst/>
                  <a:latin typeface="Cambria" panose="02040503050406030204" pitchFamily="18" charset="0"/>
                  <a:ea typeface="Cambria" panose="02040503050406030204" pitchFamily="18" charset="0"/>
                </a:rPr>
                <a:t> </a:t>
              </a:r>
              <a:r>
                <a:rPr lang="en-US" sz="4400" b="1" i="1" dirty="0" err="1">
                  <a:solidFill>
                    <a:srgbClr val="FF0000"/>
                  </a:solidFill>
                  <a:effectLst/>
                  <a:latin typeface="Cambria" panose="02040503050406030204" pitchFamily="18" charset="0"/>
                  <a:ea typeface="Cambria" panose="02040503050406030204" pitchFamily="18" charset="0"/>
                </a:rPr>
                <a:t>tạo</a:t>
              </a:r>
              <a:r>
                <a:rPr lang="en-US" sz="4400" b="1" i="1" dirty="0">
                  <a:solidFill>
                    <a:srgbClr val="FF0000"/>
                  </a:solidFill>
                  <a:effectLst/>
                  <a:latin typeface="Cambria" panose="02040503050406030204" pitchFamily="18" charset="0"/>
                  <a:ea typeface="Cambria" panose="02040503050406030204" pitchFamily="18" charset="0"/>
                </a:rPr>
                <a:t>,...</a:t>
              </a:r>
              <a:endParaRPr lang="en-US"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689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533400" y="2555234"/>
            <a:ext cx="4069517" cy="769910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D17D9438-3AA3-161A-C8C9-0BDC0441A412}"/>
              </a:ext>
            </a:extLst>
          </p:cNvPr>
          <p:cNvGrpSpPr/>
          <p:nvPr/>
        </p:nvGrpSpPr>
        <p:grpSpPr>
          <a:xfrm>
            <a:off x="5039505" y="647700"/>
            <a:ext cx="11494089" cy="5486400"/>
            <a:chOff x="6494975" y="189821"/>
            <a:chExt cx="4782878" cy="2784660"/>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1921434"/>
            </a:xfrm>
            <a:prstGeom prst="rect">
              <a:avLst/>
            </a:prstGeom>
            <a:noFill/>
          </p:spPr>
          <p:txBody>
            <a:bodyPr wrap="square" rtlCol="0">
              <a:spAutoFit/>
            </a:bodyPr>
            <a:lstStyle/>
            <a:p>
              <a:pPr algn="ctr"/>
              <a:r>
                <a:rPr lang="vi-VN" sz="6000" b="1" dirty="0">
                  <a:solidFill>
                    <a:srgbClr val="C00000"/>
                  </a:solidFill>
                  <a:latin typeface="Calibri" panose="020F0502020204030204" pitchFamily="34" charset="0"/>
                  <a:cs typeface="Calibri" panose="020F0502020204030204" pitchFamily="34" charset="0"/>
                </a:rPr>
                <a:t>Các loại môi trường sống chủ yếu là môi trường đất, môi trường nước và môi trường không khí.</a:t>
              </a:r>
            </a:p>
          </p:txBody>
        </p:sp>
      </p:grpSp>
    </p:spTree>
    <p:extLst>
      <p:ext uri="{BB962C8B-B14F-4D97-AF65-F5344CB8AC3E}">
        <p14:creationId xmlns:p14="http://schemas.microsoft.com/office/powerpoint/2010/main" val="9021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0588" y="-72864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88635" y="2893427"/>
            <a:ext cx="2418708" cy="4090838"/>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6823" y="6699217"/>
            <a:ext cx="19438288" cy="6651772"/>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272911" y="30707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261719" y="7962280"/>
            <a:ext cx="4996702" cy="2592039"/>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7">
            <a:extLst>
              <a:ext uri="{FF2B5EF4-FFF2-40B4-BE49-F238E27FC236}">
                <a16:creationId xmlns:a16="http://schemas.microsoft.com/office/drawing/2014/main" id="{23AF6DFE-B6A6-3A9F-3CB5-E85040B93C11}"/>
              </a:ext>
            </a:extLst>
          </p:cNvPr>
          <p:cNvGrpSpPr/>
          <p:nvPr/>
        </p:nvGrpSpPr>
        <p:grpSpPr>
          <a:xfrm>
            <a:off x="8458200" y="1278255"/>
            <a:ext cx="8801100" cy="8188411"/>
            <a:chOff x="0" y="0"/>
            <a:chExt cx="2187652" cy="2156618"/>
          </a:xfrm>
        </p:grpSpPr>
        <p:sp>
          <p:nvSpPr>
            <p:cNvPr id="29" name="Freeform 8">
              <a:extLst>
                <a:ext uri="{FF2B5EF4-FFF2-40B4-BE49-F238E27FC236}">
                  <a16:creationId xmlns:a16="http://schemas.microsoft.com/office/drawing/2014/main"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9">
              <a:extLst>
                <a:ext uri="{FF2B5EF4-FFF2-40B4-BE49-F238E27FC236}">
                  <a16:creationId xmlns:a16="http://schemas.microsoft.com/office/drawing/2014/main" id="{AA340216-C065-21D7-98CA-936F6C818666}"/>
                </a:ext>
              </a:extLst>
            </p:cNvPr>
            <p:cNvSpPr txBox="1"/>
            <p:nvPr/>
          </p:nvSpPr>
          <p:spPr>
            <a:xfrm>
              <a:off x="0" y="-38100"/>
              <a:ext cx="2187652" cy="21947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15">
            <a:extLst>
              <a:ext uri="{FF2B5EF4-FFF2-40B4-BE49-F238E27FC236}">
                <a16:creationId xmlns:a16="http://schemas.microsoft.com/office/drawing/2014/main" id="{3150D3B5-6905-4D3F-1624-40F1F1DDA20C}"/>
              </a:ext>
            </a:extLst>
          </p:cNvPr>
          <p:cNvSpPr txBox="1"/>
          <p:nvPr/>
        </p:nvSpPr>
        <p:spPr>
          <a:xfrm>
            <a:off x="9525000" y="3924300"/>
            <a:ext cx="7348620" cy="3313343"/>
          </a:xfrm>
          <a:prstGeom prst="rect">
            <a:avLst/>
          </a:prstGeom>
        </p:spPr>
        <p:txBody>
          <a:bodyPr lIns="0" tIns="0" rIns="0" bIns="0" rtlCol="0" anchor="t">
            <a:spAutoFit/>
          </a:bodyPr>
          <a:lstStyle/>
          <a:p>
            <a:pPr lvl="0" algn="ctr">
              <a:lnSpc>
                <a:spcPts val="8840"/>
              </a:lnSpc>
              <a:spcBef>
                <a:spcPct val="0"/>
              </a:spcBef>
            </a:pPr>
            <a:r>
              <a:rPr lang="vi-VN" sz="7200" b="1" dirty="0">
                <a:solidFill>
                  <a:srgbClr val="FE6383"/>
                </a:solidFill>
                <a:latin typeface="Cambria" panose="02040503050406030204" pitchFamily="18" charset="0"/>
                <a:ea typeface="Cambria" panose="02040503050406030204" pitchFamily="18" charset="0"/>
              </a:rPr>
              <a:t>Tìm hiểu vì sao phải bảo vệ môi trường sống.</a:t>
            </a:r>
            <a:endParaRPr kumimoji="0" lang="en-US" sz="7200" b="1" i="0" u="none" strike="noStrike" kern="1200" cap="none" spc="0" normalizeH="0" baseline="0" noProof="0" dirty="0">
              <a:ln>
                <a:noFill/>
              </a:ln>
              <a:solidFill>
                <a:srgbClr val="FE6383"/>
              </a:solidFill>
              <a:effectLst/>
              <a:uLnTx/>
              <a:uFillTx/>
              <a:latin typeface="Cambria" panose="02040503050406030204" pitchFamily="18" charset="0"/>
              <a:ea typeface="Cambria" panose="02040503050406030204" pitchFamily="18" charset="0"/>
              <a:cs typeface="+mn-cs"/>
            </a:endParaRPr>
          </a:p>
        </p:txBody>
      </p:sp>
      <p:sp>
        <p:nvSpPr>
          <p:cNvPr id="32" name="Freeform 16">
            <a:extLst>
              <a:ext uri="{FF2B5EF4-FFF2-40B4-BE49-F238E27FC236}">
                <a16:creationId xmlns:a16="http://schemas.microsoft.com/office/drawing/2014/main" id="{165B5DB5-E6F3-3B40-B5E2-986C854EBA26}"/>
              </a:ext>
            </a:extLst>
          </p:cNvPr>
          <p:cNvSpPr/>
          <p:nvPr/>
        </p:nvSpPr>
        <p:spPr>
          <a:xfrm flipH="1">
            <a:off x="685800" y="1028700"/>
            <a:ext cx="6714872" cy="11469193"/>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17">
            <a:extLst>
              <a:ext uri="{FF2B5EF4-FFF2-40B4-BE49-F238E27FC236}">
                <a16:creationId xmlns:a16="http://schemas.microsoft.com/office/drawing/2014/main" id="{63FCC06A-3C61-591E-ED6B-7627FB71D0CE}"/>
              </a:ext>
            </a:extLst>
          </p:cNvPr>
          <p:cNvSpPr txBox="1"/>
          <p:nvPr/>
        </p:nvSpPr>
        <p:spPr>
          <a:xfrm>
            <a:off x="10820400" y="2324100"/>
            <a:ext cx="4630602" cy="718145"/>
          </a:xfrm>
          <a:prstGeom prst="rect">
            <a:avLst/>
          </a:prstGeom>
        </p:spPr>
        <p:txBody>
          <a:bodyPr lIns="0" tIns="0" rIns="0" bIns="0" rtlCol="0" anchor="t">
            <a:spAutoFit/>
          </a:bodyPr>
          <a:lstStyle/>
          <a:p>
            <a:pPr marL="0" marR="0" lvl="0" indent="0" algn="ctr" defTabSz="914400" rtl="0" eaLnBrk="1" fontAlgn="auto" latinLnBrk="0" hangingPunct="1">
              <a:lnSpc>
                <a:spcPts val="557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2</a:t>
            </a:r>
          </a:p>
        </p:txBody>
      </p:sp>
    </p:spTree>
    <p:extLst>
      <p:ext uri="{BB962C8B-B14F-4D97-AF65-F5344CB8AC3E}">
        <p14:creationId xmlns:p14="http://schemas.microsoft.com/office/powerpoint/2010/main" val="88840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914400" y="2171700"/>
            <a:ext cx="6629400" cy="3139321"/>
          </a:xfrm>
          <a:prstGeom prst="rect">
            <a:avLst/>
          </a:prstGeom>
          <a:noFill/>
        </p:spPr>
        <p:txBody>
          <a:bodyPr wrap="square" rtlCol="0">
            <a:spAutoFit/>
          </a:bodyPr>
          <a:lstStyle/>
          <a:p>
            <a:pPr lvl="0" algn="ctr"/>
            <a:r>
              <a:rPr lang="vi-VN" sz="6600" b="1" dirty="0">
                <a:solidFill>
                  <a:prstClr val="black"/>
                </a:solidFill>
                <a:latin typeface="Cambria" panose="02040503050406030204" pitchFamily="18" charset="0"/>
                <a:ea typeface="Cambria" panose="02040503050406030204" pitchFamily="18" charset="0"/>
              </a:rPr>
              <a:t>Đọc thông tin dưới đây và trả lời câu hỏi:</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D70739B-029F-688F-C160-3A3BA8C7D1BD}"/>
              </a:ext>
            </a:extLst>
          </p:cNvPr>
          <p:cNvPicPr>
            <a:picLocks noChangeAspect="1"/>
          </p:cNvPicPr>
          <p:nvPr/>
        </p:nvPicPr>
        <p:blipFill>
          <a:blip r:embed="rId4"/>
          <a:stretch>
            <a:fillRect/>
          </a:stretch>
        </p:blipFill>
        <p:spPr>
          <a:xfrm>
            <a:off x="7357365" y="0"/>
            <a:ext cx="9863835" cy="10306969"/>
          </a:xfrm>
          <a:prstGeom prst="rect">
            <a:avLst/>
          </a:prstGeom>
        </p:spPr>
      </p:pic>
    </p:spTree>
    <p:extLst>
      <p:ext uri="{BB962C8B-B14F-4D97-AF65-F5344CB8AC3E}">
        <p14:creationId xmlns:p14="http://schemas.microsoft.com/office/powerpoint/2010/main" val="11944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842546" y="1943773"/>
            <a:ext cx="14378654"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1">
            <a:extLst>
              <a:ext uri="{FF2B5EF4-FFF2-40B4-BE49-F238E27FC236}">
                <a16:creationId xmlns:a16="http://schemas.microsoft.com/office/drawing/2014/main" id="{EB8286ED-860D-1976-790A-6AC1B8B6BB8C}"/>
              </a:ext>
            </a:extLst>
          </p:cNvPr>
          <p:cNvSpPr/>
          <p:nvPr/>
        </p:nvSpPr>
        <p:spPr>
          <a:xfrm>
            <a:off x="-418810" y="4914900"/>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id="{5B07A719-AB1D-7E07-FC68-37177F10C6AD}"/>
              </a:ext>
            </a:extLst>
          </p:cNvPr>
          <p:cNvSpPr txBox="1"/>
          <p:nvPr/>
        </p:nvSpPr>
        <p:spPr>
          <a:xfrm>
            <a:off x="3581400" y="2400300"/>
            <a:ext cx="13563600" cy="2215991"/>
          </a:xfrm>
          <a:prstGeom prst="rect">
            <a:avLst/>
          </a:prstGeom>
        </p:spPr>
        <p:txBody>
          <a:bodyPr wrap="square" lIns="0" tIns="0" rIns="0" bIns="0" rtlCol="0" anchor="t">
            <a:spAutoFit/>
          </a:bodyPr>
          <a:lstStyle/>
          <a:p>
            <a:pPr lvl="0" algn="ctr">
              <a:spcBef>
                <a:spcPct val="0"/>
              </a:spcBef>
            </a:pPr>
            <a:r>
              <a:rPr lang="vi-VN" sz="4800" b="1" dirty="0">
                <a:solidFill>
                  <a:srgbClr val="000000"/>
                </a:solidFill>
                <a:latin typeface="Cambria" panose="02040503050406030204" pitchFamily="18" charset="0"/>
                <a:ea typeface="Cambria" panose="02040503050406030204" pitchFamily="18" charset="0"/>
              </a:rPr>
              <a:t>- Môi trường sống ở nước ta hiện nay đang gặp phải những vấn đề gì? Việc ô nhiễm môi trường gây tác hại gì đối với sức khoẻ con người?</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0" y="-50339"/>
              <a:ext cx="3612726" cy="328688"/>
            </a:xfrm>
            <a:prstGeom prst="rect">
              <a:avLst/>
            </a:prstGeom>
          </p:spPr>
          <p:txBody>
            <a:bodyPr lIns="50800" tIns="50800" rIns="50800" bIns="50800" rtlCol="0" anchor="ctr"/>
            <a:lstStyle/>
            <a:p>
              <a:pPr marL="0" marR="0" algn="just">
                <a:lnSpc>
                  <a:spcPct val="120000"/>
                </a:lnSpc>
                <a:spcBef>
                  <a:spcPts val="0"/>
                </a:spcBef>
                <a:spcAft>
                  <a:spcPts val="0"/>
                </a:spcAft>
              </a:pPr>
              <a:r>
                <a:rPr lang="nl-NL" sz="5400" dirty="0">
                  <a:solidFill>
                    <a:srgbClr val="FF0000"/>
                  </a:solidFill>
                  <a:effectLst/>
                  <a:latin typeface="Cambria" panose="02040503050406030204" pitchFamily="18" charset="0"/>
                  <a:ea typeface="Cambria" panose="02040503050406030204" pitchFamily="18" charset="0"/>
                </a:rPr>
                <a:t>   Môi trường sống ở nước ta hiện nay đang gặp phải vấn đề ô nhiễm, việc ô nhiễm môi trường gây tác hại xấu đến sức khỏe con người.</a:t>
              </a:r>
              <a:endParaRPr lang="en-US" sz="5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59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7">
            <a:extLst>
              <a:ext uri="{FF2B5EF4-FFF2-40B4-BE49-F238E27FC236}">
                <a16:creationId xmlns:a16="http://schemas.microsoft.com/office/drawing/2014/main" id="{198920B5-10BF-D35C-0679-026944150DF3}"/>
              </a:ext>
            </a:extLst>
          </p:cNvPr>
          <p:cNvGrpSpPr/>
          <p:nvPr/>
        </p:nvGrpSpPr>
        <p:grpSpPr>
          <a:xfrm>
            <a:off x="2842546" y="1943773"/>
            <a:ext cx="14378654" cy="2971128"/>
            <a:chOff x="0" y="0"/>
            <a:chExt cx="4002211" cy="1956034"/>
          </a:xfrm>
        </p:grpSpPr>
        <p:sp>
          <p:nvSpPr>
            <p:cNvPr id="3" name="Freeform 8">
              <a:extLst>
                <a:ext uri="{FF2B5EF4-FFF2-40B4-BE49-F238E27FC236}">
                  <a16:creationId xmlns:a16="http://schemas.microsoft.com/office/drawing/2014/main"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7B0BCB67-4868-754B-5951-CF28F16158F4}"/>
                </a:ext>
              </a:extLst>
            </p:cNvPr>
            <p:cNvSpPr txBox="1"/>
            <p:nvPr/>
          </p:nvSpPr>
          <p:spPr>
            <a:xfrm>
              <a:off x="0" y="-38100"/>
              <a:ext cx="4002211" cy="1994134"/>
            </a:xfrm>
            <a:prstGeom prst="rect">
              <a:avLst/>
            </a:prstGeom>
          </p:spPr>
          <p:txBody>
            <a:bodyPr lIns="43093" tIns="43093" rIns="43093" bIns="43093" rtlCol="0" anchor="ctr"/>
            <a:lstStyle/>
            <a:p>
              <a:pPr marL="0" marR="0" lvl="0" indent="0" algn="ctr" defTabSz="914400" rtl="0" eaLnBrk="1" fontAlgn="auto" latinLnBrk="0" hangingPunct="1">
                <a:lnSpc>
                  <a:spcPts val="26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0">
            <a:extLst>
              <a:ext uri="{FF2B5EF4-FFF2-40B4-BE49-F238E27FC236}">
                <a16:creationId xmlns:a16="http://schemas.microsoft.com/office/drawing/2014/main" id="{A630E03C-DC7C-8FA9-16FF-78ADC76B0C7E}"/>
              </a:ext>
            </a:extLst>
          </p:cNvPr>
          <p:cNvSpPr/>
          <p:nvPr/>
        </p:nvSpPr>
        <p:spPr>
          <a:xfrm rot="-1507447">
            <a:off x="2582449" y="2290437"/>
            <a:ext cx="2081881" cy="502254"/>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1">
            <a:extLst>
              <a:ext uri="{FF2B5EF4-FFF2-40B4-BE49-F238E27FC236}">
                <a16:creationId xmlns:a16="http://schemas.microsoft.com/office/drawing/2014/main" id="{EB8286ED-860D-1976-790A-6AC1B8B6BB8C}"/>
              </a:ext>
            </a:extLst>
          </p:cNvPr>
          <p:cNvSpPr/>
          <p:nvPr/>
        </p:nvSpPr>
        <p:spPr>
          <a:xfrm>
            <a:off x="-418810" y="4914900"/>
            <a:ext cx="5829010" cy="5466283"/>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6">
            <a:extLst>
              <a:ext uri="{FF2B5EF4-FFF2-40B4-BE49-F238E27FC236}">
                <a16:creationId xmlns:a16="http://schemas.microsoft.com/office/drawing/2014/main" id="{5B07A719-AB1D-7E07-FC68-37177F10C6AD}"/>
              </a:ext>
            </a:extLst>
          </p:cNvPr>
          <p:cNvSpPr txBox="1"/>
          <p:nvPr/>
        </p:nvSpPr>
        <p:spPr>
          <a:xfrm>
            <a:off x="3581400" y="2400300"/>
            <a:ext cx="13563600" cy="1846659"/>
          </a:xfrm>
          <a:prstGeom prst="rect">
            <a:avLst/>
          </a:prstGeom>
        </p:spPr>
        <p:txBody>
          <a:bodyPr wrap="square" lIns="0" tIns="0" rIns="0" bIns="0" rtlCol="0" anchor="t">
            <a:spAutoFit/>
          </a:bodyPr>
          <a:lstStyle/>
          <a:p>
            <a:pPr lvl="0" algn="ctr">
              <a:spcBef>
                <a:spcPct val="0"/>
              </a:spcBef>
            </a:pPr>
            <a:r>
              <a:rPr lang="vi-VN" sz="6000" b="1" dirty="0">
                <a:solidFill>
                  <a:srgbClr val="000000"/>
                </a:solidFill>
                <a:latin typeface="Cambria" panose="02040503050406030204" pitchFamily="18" charset="0"/>
                <a:ea typeface="Cambria" panose="02040503050406030204" pitchFamily="18" charset="0"/>
              </a:rPr>
              <a:t>Theo em, Vì sao chúng ta cần bảo vệ môi trường sống?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id="{A2C355B8-2833-F235-42EA-E0C73A08E831}"/>
              </a:ext>
            </a:extLst>
          </p:cNvPr>
          <p:cNvGrpSpPr/>
          <p:nvPr/>
        </p:nvGrpSpPr>
        <p:grpSpPr>
          <a:xfrm>
            <a:off x="5181600" y="4686300"/>
            <a:ext cx="11887200" cy="5715000"/>
            <a:chOff x="0" y="-50339"/>
            <a:chExt cx="3612726" cy="328688"/>
          </a:xfrm>
        </p:grpSpPr>
        <p:sp>
          <p:nvSpPr>
            <p:cNvPr id="9" name="Freeform 38">
              <a:extLst>
                <a:ext uri="{FF2B5EF4-FFF2-40B4-BE49-F238E27FC236}">
                  <a16:creationId xmlns:a16="http://schemas.microsoft.com/office/drawing/2014/main"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9">
              <a:extLst>
                <a:ext uri="{FF2B5EF4-FFF2-40B4-BE49-F238E27FC236}">
                  <a16:creationId xmlns:a16="http://schemas.microsoft.com/office/drawing/2014/main" id="{F15CF566-3A75-704D-9EDC-D61DCD9443C6}"/>
                </a:ext>
              </a:extLst>
            </p:cNvPr>
            <p:cNvSpPr txBox="1"/>
            <p:nvPr/>
          </p:nvSpPr>
          <p:spPr>
            <a:xfrm>
              <a:off x="0" y="-50339"/>
              <a:ext cx="3612726" cy="328688"/>
            </a:xfrm>
            <a:prstGeom prst="rect">
              <a:avLst/>
            </a:prstGeom>
          </p:spPr>
          <p:txBody>
            <a:bodyPr lIns="50800" tIns="50800" rIns="50800" bIns="50800"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Phải bảo vệ môi trường sống, vì đó là điều kiện tồn tại của con người.</a:t>
              </a:r>
              <a:endParaRPr kumimoji="0" lang="en-US"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728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0588" y="-72864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88635" y="2893427"/>
            <a:ext cx="2418708" cy="4090838"/>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6823" y="6699217"/>
            <a:ext cx="19438288" cy="6651772"/>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272911" y="30707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261719" y="7962280"/>
            <a:ext cx="4996702" cy="2592039"/>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7">
            <a:extLst>
              <a:ext uri="{FF2B5EF4-FFF2-40B4-BE49-F238E27FC236}">
                <a16:creationId xmlns:a16="http://schemas.microsoft.com/office/drawing/2014/main" id="{23AF6DFE-B6A6-3A9F-3CB5-E85040B93C11}"/>
              </a:ext>
            </a:extLst>
          </p:cNvPr>
          <p:cNvGrpSpPr/>
          <p:nvPr/>
        </p:nvGrpSpPr>
        <p:grpSpPr>
          <a:xfrm>
            <a:off x="8458200" y="1278255"/>
            <a:ext cx="8801100" cy="8188411"/>
            <a:chOff x="0" y="0"/>
            <a:chExt cx="2187652" cy="2156618"/>
          </a:xfrm>
        </p:grpSpPr>
        <p:sp>
          <p:nvSpPr>
            <p:cNvPr id="29" name="Freeform 8">
              <a:extLst>
                <a:ext uri="{FF2B5EF4-FFF2-40B4-BE49-F238E27FC236}">
                  <a16:creationId xmlns:a16="http://schemas.microsoft.com/office/drawing/2014/main"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9">
              <a:extLst>
                <a:ext uri="{FF2B5EF4-FFF2-40B4-BE49-F238E27FC236}">
                  <a16:creationId xmlns:a16="http://schemas.microsoft.com/office/drawing/2014/main" id="{AA340216-C065-21D7-98CA-936F6C818666}"/>
                </a:ext>
              </a:extLst>
            </p:cNvPr>
            <p:cNvSpPr txBox="1"/>
            <p:nvPr/>
          </p:nvSpPr>
          <p:spPr>
            <a:xfrm>
              <a:off x="0" y="-38100"/>
              <a:ext cx="2187652" cy="21947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15">
            <a:extLst>
              <a:ext uri="{FF2B5EF4-FFF2-40B4-BE49-F238E27FC236}">
                <a16:creationId xmlns:a16="http://schemas.microsoft.com/office/drawing/2014/main" id="{3150D3B5-6905-4D3F-1624-40F1F1DDA20C}"/>
              </a:ext>
            </a:extLst>
          </p:cNvPr>
          <p:cNvSpPr txBox="1"/>
          <p:nvPr/>
        </p:nvSpPr>
        <p:spPr>
          <a:xfrm>
            <a:off x="9525000" y="3924300"/>
            <a:ext cx="7348620" cy="4441857"/>
          </a:xfrm>
          <a:prstGeom prst="rect">
            <a:avLst/>
          </a:prstGeom>
        </p:spPr>
        <p:txBody>
          <a:bodyPr lIns="0" tIns="0" rIns="0" bIns="0" rtlCol="0" anchor="t">
            <a:spAutoFit/>
          </a:bodyPr>
          <a:lstStyle/>
          <a:p>
            <a:pPr lvl="0" algn="ctr">
              <a:lnSpc>
                <a:spcPts val="8840"/>
              </a:lnSpc>
              <a:spcBef>
                <a:spcPct val="0"/>
              </a:spcBef>
              <a:defRPr/>
            </a:pPr>
            <a:r>
              <a:rPr lang="vi-VN" sz="7200" b="1" dirty="0">
                <a:solidFill>
                  <a:srgbClr val="FE6383"/>
                </a:solidFill>
                <a:latin typeface="Cambria" panose="02040503050406030204" pitchFamily="18" charset="0"/>
                <a:ea typeface="Cambria" panose="02040503050406030204" pitchFamily="18" charset="0"/>
              </a:rPr>
              <a:t>Tìm hiểu những việc cần làm để bảo v</a:t>
            </a:r>
            <a:r>
              <a:rPr lang="en-US" sz="7200" b="1" dirty="0">
                <a:solidFill>
                  <a:srgbClr val="FE6383"/>
                </a:solidFill>
                <a:latin typeface="Cambria" panose="02040503050406030204" pitchFamily="18" charset="0"/>
                <a:ea typeface="Cambria" panose="02040503050406030204" pitchFamily="18" charset="0"/>
              </a:rPr>
              <a:t>ệ</a:t>
            </a:r>
            <a:r>
              <a:rPr lang="vi-VN" sz="7200" b="1" dirty="0">
                <a:solidFill>
                  <a:srgbClr val="FE6383"/>
                </a:solidFill>
                <a:latin typeface="Cambria" panose="02040503050406030204" pitchFamily="18" charset="0"/>
                <a:ea typeface="Cambria" panose="02040503050406030204" pitchFamily="18" charset="0"/>
              </a:rPr>
              <a:t> môi trường sống.</a:t>
            </a:r>
            <a:endParaRPr kumimoji="0" lang="en-US" sz="7200" b="1" i="0" u="none" strike="noStrike" kern="1200" cap="none" spc="0" normalizeH="0" baseline="0" noProof="0" dirty="0">
              <a:ln>
                <a:noFill/>
              </a:ln>
              <a:solidFill>
                <a:srgbClr val="FE6383"/>
              </a:solidFill>
              <a:effectLst/>
              <a:uLnTx/>
              <a:uFillTx/>
              <a:latin typeface="Cambria" panose="02040503050406030204" pitchFamily="18" charset="0"/>
              <a:ea typeface="Cambria" panose="02040503050406030204" pitchFamily="18" charset="0"/>
              <a:cs typeface="+mn-cs"/>
            </a:endParaRPr>
          </a:p>
        </p:txBody>
      </p:sp>
      <p:sp>
        <p:nvSpPr>
          <p:cNvPr id="32" name="Freeform 16">
            <a:extLst>
              <a:ext uri="{FF2B5EF4-FFF2-40B4-BE49-F238E27FC236}">
                <a16:creationId xmlns:a16="http://schemas.microsoft.com/office/drawing/2014/main" id="{165B5DB5-E6F3-3B40-B5E2-986C854EBA26}"/>
              </a:ext>
            </a:extLst>
          </p:cNvPr>
          <p:cNvSpPr/>
          <p:nvPr/>
        </p:nvSpPr>
        <p:spPr>
          <a:xfrm flipH="1">
            <a:off x="685800" y="1028700"/>
            <a:ext cx="6714872" cy="11469193"/>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17">
            <a:extLst>
              <a:ext uri="{FF2B5EF4-FFF2-40B4-BE49-F238E27FC236}">
                <a16:creationId xmlns:a16="http://schemas.microsoft.com/office/drawing/2014/main" id="{63FCC06A-3C61-591E-ED6B-7627FB71D0CE}"/>
              </a:ext>
            </a:extLst>
          </p:cNvPr>
          <p:cNvSpPr txBox="1"/>
          <p:nvPr/>
        </p:nvSpPr>
        <p:spPr>
          <a:xfrm>
            <a:off x="10820400" y="2324100"/>
            <a:ext cx="4630602" cy="718145"/>
          </a:xfrm>
          <a:prstGeom prst="rect">
            <a:avLst/>
          </a:prstGeom>
        </p:spPr>
        <p:txBody>
          <a:bodyPr lIns="0" tIns="0" rIns="0" bIns="0" rtlCol="0" anchor="t">
            <a:spAutoFit/>
          </a:bodyPr>
          <a:lstStyle/>
          <a:p>
            <a:pPr marL="0" marR="0" lvl="0" indent="0" algn="ctr" defTabSz="914400" rtl="0" eaLnBrk="1" fontAlgn="auto" latinLnBrk="0" hangingPunct="1">
              <a:lnSpc>
                <a:spcPts val="557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Hoạt</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4AAD"/>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srgbClr val="004AAD"/>
                </a:solidFill>
                <a:effectLst/>
                <a:uLnTx/>
                <a:uFillTx/>
                <a:latin typeface="Cambria" panose="02040503050406030204" pitchFamily="18" charset="0"/>
                <a:ea typeface="Cambria" panose="02040503050406030204" pitchFamily="18" charset="0"/>
                <a:cs typeface="+mn-cs"/>
              </a:rPr>
              <a:t> 3</a:t>
            </a:r>
          </a:p>
        </p:txBody>
      </p:sp>
      <p:pic>
        <p:nvPicPr>
          <p:cNvPr id="9" name="Picture 8" descr="A round pink label with white text and a black background&#10;&#10;Description automatically generated">
            <a:extLst>
              <a:ext uri="{FF2B5EF4-FFF2-40B4-BE49-F238E27FC236}">
                <a16:creationId xmlns:a16="http://schemas.microsoft.com/office/drawing/2014/main" id="{D99007C9-59AA-648D-4DD8-AF6F4F6B08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8191500"/>
            <a:ext cx="2095500" cy="2095500"/>
          </a:xfrm>
          <a:prstGeom prst="rect">
            <a:avLst/>
          </a:prstGeom>
        </p:spPr>
      </p:pic>
    </p:spTree>
    <p:extLst>
      <p:ext uri="{BB962C8B-B14F-4D97-AF65-F5344CB8AC3E}">
        <p14:creationId xmlns:p14="http://schemas.microsoft.com/office/powerpoint/2010/main" val="274533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952500"/>
            <a:ext cx="14630400" cy="830997"/>
          </a:xfrm>
          <a:prstGeom prst="rect">
            <a:avLst/>
          </a:prstGeom>
          <a:noFill/>
        </p:spPr>
        <p:txBody>
          <a:bodyPr wrap="square" rtlCol="0">
            <a:spAutoFit/>
          </a:bodyPr>
          <a:lstStyle/>
          <a:p>
            <a:pPr lvl="0" algn="ctr"/>
            <a:r>
              <a:rPr lang="en-US" sz="4800" b="1" dirty="0">
                <a:solidFill>
                  <a:prstClr val="black"/>
                </a:solidFill>
                <a:latin typeface="Cambria" panose="02040503050406030204" pitchFamily="18" charset="0"/>
                <a:ea typeface="Cambria" panose="02040503050406030204" pitchFamily="18" charset="0"/>
              </a:rPr>
              <a:t>Quan </a:t>
            </a:r>
            <a:r>
              <a:rPr lang="en-US" sz="4800" b="1" dirty="0" err="1">
                <a:solidFill>
                  <a:prstClr val="black"/>
                </a:solidFill>
                <a:latin typeface="Cambria" panose="02040503050406030204" pitchFamily="18" charset="0"/>
                <a:ea typeface="Cambria" panose="02040503050406030204" pitchFamily="18" charset="0"/>
              </a:rPr>
              <a:t>sát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tranh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thực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yêu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cầu</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483F4D6-956A-F068-C344-4D950E083E2E}"/>
              </a:ext>
            </a:extLst>
          </p:cNvPr>
          <p:cNvPicPr>
            <a:picLocks noChangeAspect="1"/>
          </p:cNvPicPr>
          <p:nvPr/>
        </p:nvPicPr>
        <p:blipFill>
          <a:blip r:embed="rId4"/>
          <a:stretch>
            <a:fillRect/>
          </a:stretch>
        </p:blipFill>
        <p:spPr>
          <a:xfrm>
            <a:off x="1676400" y="2628900"/>
            <a:ext cx="8524598" cy="3276600"/>
          </a:xfrm>
          <a:prstGeom prst="rect">
            <a:avLst/>
          </a:prstGeom>
        </p:spPr>
      </p:pic>
      <p:pic>
        <p:nvPicPr>
          <p:cNvPr id="6" name="Picture 5">
            <a:extLst>
              <a:ext uri="{FF2B5EF4-FFF2-40B4-BE49-F238E27FC236}">
                <a16:creationId xmlns:a16="http://schemas.microsoft.com/office/drawing/2014/main" id="{92A69670-AF15-DE29-8959-A441619640B9}"/>
              </a:ext>
            </a:extLst>
          </p:cNvPr>
          <p:cNvPicPr>
            <a:picLocks noChangeAspect="1"/>
          </p:cNvPicPr>
          <p:nvPr/>
        </p:nvPicPr>
        <p:blipFill>
          <a:blip r:embed="rId5"/>
          <a:stretch>
            <a:fillRect/>
          </a:stretch>
        </p:blipFill>
        <p:spPr>
          <a:xfrm>
            <a:off x="10744200" y="2552700"/>
            <a:ext cx="4557252" cy="3200400"/>
          </a:xfrm>
          <a:prstGeom prst="rect">
            <a:avLst/>
          </a:prstGeom>
        </p:spPr>
      </p:pic>
      <p:pic>
        <p:nvPicPr>
          <p:cNvPr id="9" name="Picture 8">
            <a:extLst>
              <a:ext uri="{FF2B5EF4-FFF2-40B4-BE49-F238E27FC236}">
                <a16:creationId xmlns:a16="http://schemas.microsoft.com/office/drawing/2014/main" id="{528C10D9-192F-0F82-FBE4-F52D3D309933}"/>
              </a:ext>
            </a:extLst>
          </p:cNvPr>
          <p:cNvPicPr>
            <a:picLocks noChangeAspect="1"/>
          </p:cNvPicPr>
          <p:nvPr/>
        </p:nvPicPr>
        <p:blipFill>
          <a:blip r:embed="rId6"/>
          <a:stretch>
            <a:fillRect/>
          </a:stretch>
        </p:blipFill>
        <p:spPr>
          <a:xfrm>
            <a:off x="2286000" y="6362700"/>
            <a:ext cx="4174342" cy="2971800"/>
          </a:xfrm>
          <a:prstGeom prst="rect">
            <a:avLst/>
          </a:prstGeom>
        </p:spPr>
      </p:pic>
      <p:pic>
        <p:nvPicPr>
          <p:cNvPr id="11" name="Picture 10">
            <a:extLst>
              <a:ext uri="{FF2B5EF4-FFF2-40B4-BE49-F238E27FC236}">
                <a16:creationId xmlns:a16="http://schemas.microsoft.com/office/drawing/2014/main" id="{41EA8D6A-3142-21BC-E191-82B0DDBC996A}"/>
              </a:ext>
            </a:extLst>
          </p:cNvPr>
          <p:cNvPicPr>
            <a:picLocks noChangeAspect="1"/>
          </p:cNvPicPr>
          <p:nvPr/>
        </p:nvPicPr>
        <p:blipFill>
          <a:blip r:embed="rId7"/>
          <a:stretch>
            <a:fillRect/>
          </a:stretch>
        </p:blipFill>
        <p:spPr>
          <a:xfrm>
            <a:off x="7010400" y="6210300"/>
            <a:ext cx="7848600" cy="3407945"/>
          </a:xfrm>
          <a:prstGeom prst="rect">
            <a:avLst/>
          </a:prstGeom>
        </p:spPr>
      </p:pic>
    </p:spTree>
    <p:extLst>
      <p:ext uri="{BB962C8B-B14F-4D97-AF65-F5344CB8AC3E}">
        <p14:creationId xmlns:p14="http://schemas.microsoft.com/office/powerpoint/2010/main" val="215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ED207E9-4156-7C33-51B1-11CC0FC50A9F}"/>
              </a:ext>
            </a:extLst>
          </p:cNvPr>
          <p:cNvPicPr>
            <a:picLocks noChangeAspect="1"/>
          </p:cNvPicPr>
          <p:nvPr/>
        </p:nvPicPr>
        <p:blipFill>
          <a:blip r:embed="rId3"/>
          <a:stretch>
            <a:fillRect/>
          </a:stretch>
        </p:blipFill>
        <p:spPr>
          <a:xfrm>
            <a:off x="2286000" y="2019300"/>
            <a:ext cx="13224048" cy="6172200"/>
          </a:xfrm>
          <a:prstGeom prst="rect">
            <a:avLst/>
          </a:prstGeom>
        </p:spPr>
      </p:pic>
    </p:spTree>
    <p:extLst>
      <p:ext uri="{BB962C8B-B14F-4D97-AF65-F5344CB8AC3E}">
        <p14:creationId xmlns:p14="http://schemas.microsoft.com/office/powerpoint/2010/main" val="12068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endParaRPr lang="en-US"/>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endParaRPr lang="en-US"/>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endParaRPr lang="en-US"/>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endParaRPr lang="en-US"/>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endParaRPr lang="en-US"/>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endParaRPr lang="en-US"/>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endParaRPr lang="en-US"/>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endParaRPr lang="en-US"/>
          </a:p>
        </p:txBody>
      </p:sp>
      <p:pic>
        <p:nvPicPr>
          <p:cNvPr id="25" name="Picture 24" descr="A close up of a text&#10;&#10;Description automatically generated">
            <a:extLst>
              <a:ext uri="{FF2B5EF4-FFF2-40B4-BE49-F238E27FC236}">
                <a16:creationId xmlns:a16="http://schemas.microsoft.com/office/drawing/2014/main" id="{A16151FE-D390-43FD-B0E2-57D72CCE51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2781300"/>
            <a:ext cx="11598399"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9DA6C9A-629E-4D25-B3F6-C597B2628237}"/>
              </a:ext>
            </a:extLst>
          </p:cNvPr>
          <p:cNvGrpSpPr/>
          <p:nvPr/>
        </p:nvGrpSpPr>
        <p:grpSpPr>
          <a:xfrm>
            <a:off x="914400" y="6286500"/>
            <a:ext cx="5410200" cy="3228340"/>
            <a:chOff x="892354" y="3758439"/>
            <a:chExt cx="4278451" cy="2175001"/>
          </a:xfrm>
        </p:grpSpPr>
        <p:pic>
          <p:nvPicPr>
            <p:cNvPr id="5" name="Picture 9">
              <a:extLst>
                <a:ext uri="{FF2B5EF4-FFF2-40B4-BE49-F238E27FC236}">
                  <a16:creationId xmlns:a16="http://schemas.microsoft.com/office/drawing/2014/main" id="{90F5D6A9-F1B5-AAD8-94B0-5BE934A08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34DCD507-9519-6C0E-B05C-67C19C43C9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Group 9">
            <a:extLst>
              <a:ext uri="{FF2B5EF4-FFF2-40B4-BE49-F238E27FC236}">
                <a16:creationId xmlns:a16="http://schemas.microsoft.com/office/drawing/2014/main" id="{8346AD67-E96C-4D4D-E7A6-BA07114844B6}"/>
              </a:ext>
            </a:extLst>
          </p:cNvPr>
          <p:cNvGrpSpPr/>
          <p:nvPr/>
        </p:nvGrpSpPr>
        <p:grpSpPr>
          <a:xfrm>
            <a:off x="2895600" y="1409700"/>
            <a:ext cx="12954000" cy="2133600"/>
            <a:chOff x="1594337" y="1602154"/>
            <a:chExt cx="9003323" cy="3477846"/>
          </a:xfrm>
        </p:grpSpPr>
        <p:sp>
          <p:nvSpPr>
            <p:cNvPr id="12" name="Rounded Rectangle 8">
              <a:extLst>
                <a:ext uri="{FF2B5EF4-FFF2-40B4-BE49-F238E27FC236}">
                  <a16:creationId xmlns:a16="http://schemas.microsoft.com/office/drawing/2014/main" id="{40ED7D4C-3535-4104-F08E-7641319879F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FB417E2C-8E3B-DA8E-4361-CDBF8FCDC6AF}"/>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những việc cần làm để bảo vệ môi trường sống trong các tranh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grpSp>
        <p:nvGrpSpPr>
          <p:cNvPr id="14" name="Group 13">
            <a:extLst>
              <a:ext uri="{FF2B5EF4-FFF2-40B4-BE49-F238E27FC236}">
                <a16:creationId xmlns:a16="http://schemas.microsoft.com/office/drawing/2014/main" id="{DC5C95A1-E2AE-5786-DFD5-975128D0B1C7}"/>
              </a:ext>
            </a:extLst>
          </p:cNvPr>
          <p:cNvGrpSpPr/>
          <p:nvPr/>
        </p:nvGrpSpPr>
        <p:grpSpPr>
          <a:xfrm>
            <a:off x="4343400" y="3848100"/>
            <a:ext cx="12344400" cy="2743200"/>
            <a:chOff x="1594337" y="1602154"/>
            <a:chExt cx="9003323" cy="3477846"/>
          </a:xfrm>
        </p:grpSpPr>
        <p:sp>
          <p:nvSpPr>
            <p:cNvPr id="15" name="Rounded Rectangle 8">
              <a:extLst>
                <a:ext uri="{FF2B5EF4-FFF2-40B4-BE49-F238E27FC236}">
                  <a16:creationId xmlns:a16="http://schemas.microsoft.com/office/drawing/2014/main" id="{DB04DEB6-C78D-8F16-ADA5-3ACCCE2644C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94991634-0259-0B7D-9EE6-DC9E294EFA16}"/>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Hãy kể thêm những việc làm khác để bảo vệ môi trường sống ở nhà, ở trường, ở nơi công cộng mà em biết.</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23135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1735983"/>
            </a:xfrm>
            <a:prstGeom prst="rect">
              <a:avLst/>
            </a:prstGeom>
            <a:noFill/>
          </p:spPr>
          <p:txBody>
            <a:bodyPr wrap="square" rtlCol="0">
              <a:spAutoFit/>
            </a:bodyPr>
            <a:lstStyle/>
            <a:p>
              <a:pPr algn="just" defTabSz="1371600"/>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Trồng</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và</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chăm</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sóc</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cây</a:t>
              </a:r>
              <a:r>
                <a:rPr lang="en-US" sz="9000" b="1" dirty="0">
                  <a:solidFill>
                    <a:srgbClr val="FF0000"/>
                  </a:solidFill>
                  <a:latin typeface="Calibri" panose="020F0502020204030204" pitchFamily="34" charset="0"/>
                  <a:cs typeface="Calibri" panose="020F0502020204030204" pitchFamily="34" charset="0"/>
                </a:rPr>
                <a:t> </a:t>
              </a:r>
              <a:r>
                <a:rPr lang="en-US" sz="9000" b="1" dirty="0" err="1">
                  <a:solidFill>
                    <a:srgbClr val="FF0000"/>
                  </a:solidFill>
                  <a:latin typeface="Calibri" panose="020F0502020204030204" pitchFamily="34" charset="0"/>
                  <a:cs typeface="Calibri" panose="020F0502020204030204" pitchFamily="34" charset="0"/>
                </a:rPr>
                <a:t>xanh</a:t>
              </a:r>
              <a:r>
                <a:rPr lang="en-US" sz="9000" b="1" dirty="0">
                  <a:solidFill>
                    <a:srgbClr val="FF0000"/>
                  </a:solidFill>
                  <a:latin typeface="Calibri" panose="020F0502020204030204" pitchFamily="34" charset="0"/>
                  <a:cs typeface="Calibri" panose="020F0502020204030204" pitchFamily="34" charset="0"/>
                </a:rPr>
                <a:t>.</a:t>
              </a:r>
              <a:endParaRPr lang="vi-VN" sz="9000" b="1" dirty="0">
                <a:solidFill>
                  <a:srgbClr val="FF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F0A618F8-8CDB-6C34-9813-AE73D94C24FF}"/>
              </a:ext>
            </a:extLst>
          </p:cNvPr>
          <p:cNvPicPr>
            <a:picLocks noChangeAspect="1"/>
          </p:cNvPicPr>
          <p:nvPr/>
        </p:nvPicPr>
        <p:blipFill>
          <a:blip r:embed="rId5"/>
          <a:stretch>
            <a:fillRect/>
          </a:stretch>
        </p:blipFill>
        <p:spPr>
          <a:xfrm>
            <a:off x="1144905" y="2897029"/>
            <a:ext cx="6581775" cy="4703348"/>
          </a:xfrm>
          <a:prstGeom prst="rect">
            <a:avLst/>
          </a:prstGeom>
        </p:spPr>
      </p:pic>
    </p:spTree>
    <p:extLst>
      <p:ext uri="{BB962C8B-B14F-4D97-AF65-F5344CB8AC3E}">
        <p14:creationId xmlns:p14="http://schemas.microsoft.com/office/powerpoint/2010/main" val="145057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29597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Báo với người lớn về những nguy cơ cháy rừng.</a:t>
              </a:r>
            </a:p>
          </p:txBody>
        </p:sp>
      </p:grpSp>
      <p:pic>
        <p:nvPicPr>
          <p:cNvPr id="5" name="Picture 4">
            <a:extLst>
              <a:ext uri="{FF2B5EF4-FFF2-40B4-BE49-F238E27FC236}">
                <a16:creationId xmlns:a16="http://schemas.microsoft.com/office/drawing/2014/main" id="{FFD93800-CF67-4647-4313-78689FD7A1F9}"/>
              </a:ext>
            </a:extLst>
          </p:cNvPr>
          <p:cNvPicPr>
            <a:picLocks noChangeAspect="1"/>
          </p:cNvPicPr>
          <p:nvPr/>
        </p:nvPicPr>
        <p:blipFill>
          <a:blip r:embed="rId5"/>
          <a:stretch>
            <a:fillRect/>
          </a:stretch>
        </p:blipFill>
        <p:spPr>
          <a:xfrm>
            <a:off x="1447800" y="3467100"/>
            <a:ext cx="6471920" cy="5334000"/>
          </a:xfrm>
          <a:prstGeom prst="rect">
            <a:avLst/>
          </a:prstGeom>
        </p:spPr>
      </p:pic>
    </p:spTree>
    <p:extLst>
      <p:ext uri="{BB962C8B-B14F-4D97-AF65-F5344CB8AC3E}">
        <p14:creationId xmlns:p14="http://schemas.microsoft.com/office/powerpoint/2010/main" val="995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184798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Dọn dẹp vệ sinh đường </a:t>
              </a:r>
              <a:r>
                <a:rPr kumimoji="0" lang="vi-VN" sz="96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l</a:t>
              </a:r>
              <a:r>
                <a:rPr lang="en-US" sz="9600" b="1" dirty="0">
                  <a:solidFill>
                    <a:srgbClr val="FF0000"/>
                  </a:solidFill>
                  <a:latin typeface="Calibri" panose="020F0502020204030204" pitchFamily="34" charset="0"/>
                  <a:cs typeface="Calibri" panose="020F0502020204030204" pitchFamily="34" charset="0"/>
                </a:rPr>
                <a:t>à</a:t>
              </a:r>
              <a:r>
                <a:rPr kumimoji="0" lang="vi-VN" sz="96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ng</a:t>
              </a: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FC945B23-1714-5FDD-2AC1-327D5A6A3792}"/>
              </a:ext>
            </a:extLst>
          </p:cNvPr>
          <p:cNvPicPr>
            <a:picLocks noChangeAspect="1"/>
          </p:cNvPicPr>
          <p:nvPr/>
        </p:nvPicPr>
        <p:blipFill>
          <a:blip r:embed="rId5"/>
          <a:stretch>
            <a:fillRect/>
          </a:stretch>
        </p:blipFill>
        <p:spPr>
          <a:xfrm>
            <a:off x="1371600" y="3771900"/>
            <a:ext cx="6944384" cy="4876800"/>
          </a:xfrm>
          <a:prstGeom prst="rect">
            <a:avLst/>
          </a:prstGeom>
        </p:spPr>
      </p:pic>
    </p:spTree>
    <p:extLst>
      <p:ext uri="{BB962C8B-B14F-4D97-AF65-F5344CB8AC3E}">
        <p14:creationId xmlns:p14="http://schemas.microsoft.com/office/powerpoint/2010/main" val="176858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9429752" y="1100140"/>
            <a:ext cx="8372475" cy="885825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29597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Tuyên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cộng</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phân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loại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rác</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17C13886-2ED9-2979-330F-9AAC836B4C41}"/>
              </a:ext>
            </a:extLst>
          </p:cNvPr>
          <p:cNvPicPr>
            <a:picLocks noChangeAspect="1"/>
          </p:cNvPicPr>
          <p:nvPr/>
        </p:nvPicPr>
        <p:blipFill>
          <a:blip r:embed="rId5"/>
          <a:stretch>
            <a:fillRect/>
          </a:stretch>
        </p:blipFill>
        <p:spPr>
          <a:xfrm>
            <a:off x="838200" y="3162300"/>
            <a:ext cx="7704719" cy="5562600"/>
          </a:xfrm>
          <a:prstGeom prst="rect">
            <a:avLst/>
          </a:prstGeom>
        </p:spPr>
      </p:pic>
    </p:spTree>
    <p:extLst>
      <p:ext uri="{BB962C8B-B14F-4D97-AF65-F5344CB8AC3E}">
        <p14:creationId xmlns:p14="http://schemas.microsoft.com/office/powerpoint/2010/main" val="3473868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pic>
        <p:nvPicPr>
          <p:cNvPr id="4" name="Picture 3">
            <a:extLst>
              <a:ext uri="{FF2B5EF4-FFF2-40B4-BE49-F238E27FC236}">
                <a16:creationId xmlns:a16="http://schemas.microsoft.com/office/drawing/2014/main" id="{144FFFF1-D80B-58F1-63A4-31471CA8D20B}"/>
              </a:ext>
            </a:extLst>
          </p:cNvPr>
          <p:cNvPicPr>
            <a:picLocks noChangeAspect="1"/>
          </p:cNvPicPr>
          <p:nvPr/>
        </p:nvPicPr>
        <p:blipFill>
          <a:blip r:embed="rId4"/>
          <a:stretch>
            <a:fillRect/>
          </a:stretch>
        </p:blipFill>
        <p:spPr>
          <a:xfrm>
            <a:off x="990600" y="3238500"/>
            <a:ext cx="6553200" cy="5820180"/>
          </a:xfrm>
          <a:prstGeom prst="rect">
            <a:avLst/>
          </a:prstGeom>
        </p:spPr>
      </p:pic>
      <p:grpSp>
        <p:nvGrpSpPr>
          <p:cNvPr id="9" name="Group 8">
            <a:extLst>
              <a:ext uri="{FF2B5EF4-FFF2-40B4-BE49-F238E27FC236}">
                <a16:creationId xmlns:a16="http://schemas.microsoft.com/office/drawing/2014/main" id="{DED4CC22-44A1-D38D-5FAB-48A2C136E94F}"/>
              </a:ext>
            </a:extLst>
          </p:cNvPr>
          <p:cNvGrpSpPr/>
          <p:nvPr/>
        </p:nvGrpSpPr>
        <p:grpSpPr>
          <a:xfrm>
            <a:off x="9170158" y="1106882"/>
            <a:ext cx="8390670" cy="9032442"/>
            <a:chOff x="302797" y="1261389"/>
            <a:chExt cx="4505571" cy="5478127"/>
          </a:xfrm>
        </p:grpSpPr>
        <p:pic>
          <p:nvPicPr>
            <p:cNvPr id="10" name="Picture 9" descr="A picture containing text&#10;&#10;Description automatically generated">
              <a:extLst>
                <a:ext uri="{FF2B5EF4-FFF2-40B4-BE49-F238E27FC236}">
                  <a16:creationId xmlns:a16="http://schemas.microsoft.com/office/drawing/2014/main" id="{0A022926-AF59-2700-9DC5-9C2196B014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797" y="1261389"/>
              <a:ext cx="4495800" cy="5372481"/>
            </a:xfrm>
            <a:prstGeom prst="rect">
              <a:avLst/>
            </a:prstGeom>
          </p:spPr>
        </p:pic>
        <p:sp>
          <p:nvSpPr>
            <p:cNvPr id="15" name="TextBox 14">
              <a:extLst>
                <a:ext uri="{FF2B5EF4-FFF2-40B4-BE49-F238E27FC236}">
                  <a16:creationId xmlns:a16="http://schemas.microsoft.com/office/drawing/2014/main" id="{73B05024-D05C-65F2-3051-E866A4AAE085}"/>
                </a:ext>
              </a:extLst>
            </p:cNvPr>
            <p:cNvSpPr txBox="1"/>
            <p:nvPr/>
          </p:nvSpPr>
          <p:spPr>
            <a:xfrm>
              <a:off x="312568" y="3995544"/>
              <a:ext cx="4495800" cy="274397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Xử lí đúng chất thải để bảo vệ môi trường.</a:t>
              </a:r>
            </a:p>
          </p:txBody>
        </p:sp>
      </p:grpSp>
    </p:spTree>
    <p:extLst>
      <p:ext uri="{BB962C8B-B14F-4D97-AF65-F5344CB8AC3E}">
        <p14:creationId xmlns:p14="http://schemas.microsoft.com/office/powerpoint/2010/main" val="64025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9" name="Group 8">
            <a:extLst>
              <a:ext uri="{FF2B5EF4-FFF2-40B4-BE49-F238E27FC236}">
                <a16:creationId xmlns:a16="http://schemas.microsoft.com/office/drawing/2014/main" id="{DED4CC22-44A1-D38D-5FAB-48A2C136E94F}"/>
              </a:ext>
            </a:extLst>
          </p:cNvPr>
          <p:cNvGrpSpPr/>
          <p:nvPr/>
        </p:nvGrpSpPr>
        <p:grpSpPr>
          <a:xfrm>
            <a:off x="9429752" y="1100140"/>
            <a:ext cx="8372475" cy="8858251"/>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0A022926-AF59-2700-9DC5-9C2196B014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3B05024-D05C-65F2-3051-E866A4AAE085}"/>
                </a:ext>
              </a:extLst>
            </p:cNvPr>
            <p:cNvSpPr txBox="1"/>
            <p:nvPr/>
          </p:nvSpPr>
          <p:spPr>
            <a:xfrm>
              <a:off x="442192" y="4016369"/>
              <a:ext cx="4495800" cy="220264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Sử dụng đồ tái chế.</a:t>
              </a:r>
            </a:p>
          </p:txBody>
        </p:sp>
      </p:grpSp>
      <p:pic>
        <p:nvPicPr>
          <p:cNvPr id="5" name="Picture 4">
            <a:extLst>
              <a:ext uri="{FF2B5EF4-FFF2-40B4-BE49-F238E27FC236}">
                <a16:creationId xmlns:a16="http://schemas.microsoft.com/office/drawing/2014/main" id="{6A900A79-39D6-5610-9264-C365DFF548F3}"/>
              </a:ext>
            </a:extLst>
          </p:cNvPr>
          <p:cNvPicPr>
            <a:picLocks noChangeAspect="1"/>
          </p:cNvPicPr>
          <p:nvPr/>
        </p:nvPicPr>
        <p:blipFill>
          <a:blip r:embed="rId5"/>
          <a:stretch>
            <a:fillRect/>
          </a:stretch>
        </p:blipFill>
        <p:spPr>
          <a:xfrm>
            <a:off x="1295399" y="3467100"/>
            <a:ext cx="6706547" cy="4953000"/>
          </a:xfrm>
          <a:prstGeom prst="rect">
            <a:avLst/>
          </a:prstGeom>
        </p:spPr>
      </p:pic>
    </p:spTree>
    <p:extLst>
      <p:ext uri="{BB962C8B-B14F-4D97-AF65-F5344CB8AC3E}">
        <p14:creationId xmlns:p14="http://schemas.microsoft.com/office/powerpoint/2010/main" val="228009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400050" y="205740"/>
            <a:ext cx="17487900" cy="987552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3989848" y="460562"/>
            <a:ext cx="8422355" cy="1536326"/>
          </a:xfrm>
          <a:prstGeom prst="rect">
            <a:avLst/>
          </a:prstGeom>
        </p:spPr>
      </p:pic>
      <p:grpSp>
        <p:nvGrpSpPr>
          <p:cNvPr id="9" name="Group 8">
            <a:extLst>
              <a:ext uri="{FF2B5EF4-FFF2-40B4-BE49-F238E27FC236}">
                <a16:creationId xmlns:a16="http://schemas.microsoft.com/office/drawing/2014/main" id="{DED4CC22-44A1-D38D-5FAB-48A2C136E94F}"/>
              </a:ext>
            </a:extLst>
          </p:cNvPr>
          <p:cNvGrpSpPr/>
          <p:nvPr/>
        </p:nvGrpSpPr>
        <p:grpSpPr>
          <a:xfrm>
            <a:off x="9429752" y="1100140"/>
            <a:ext cx="8372475" cy="8858251"/>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0A022926-AF59-2700-9DC5-9C2196B014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3B05024-D05C-65F2-3051-E866A4AAE085}"/>
                </a:ext>
              </a:extLst>
            </p:cNvPr>
            <p:cNvSpPr txBox="1"/>
            <p:nvPr/>
          </p:nvSpPr>
          <p:spPr>
            <a:xfrm>
              <a:off x="442192" y="4016369"/>
              <a:ext cx="4495800" cy="184798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Giữ gìn vệ sinh nơi công cộng.</a:t>
              </a:r>
            </a:p>
          </p:txBody>
        </p:sp>
      </p:grpSp>
      <p:pic>
        <p:nvPicPr>
          <p:cNvPr id="5" name="Picture 4">
            <a:extLst>
              <a:ext uri="{FF2B5EF4-FFF2-40B4-BE49-F238E27FC236}">
                <a16:creationId xmlns:a16="http://schemas.microsoft.com/office/drawing/2014/main" id="{5DA5F873-CE80-0595-73D9-28D1AE10EB77}"/>
              </a:ext>
            </a:extLst>
          </p:cNvPr>
          <p:cNvPicPr>
            <a:picLocks noChangeAspect="1"/>
          </p:cNvPicPr>
          <p:nvPr/>
        </p:nvPicPr>
        <p:blipFill>
          <a:blip r:embed="rId5"/>
          <a:stretch>
            <a:fillRect/>
          </a:stretch>
        </p:blipFill>
        <p:spPr>
          <a:xfrm>
            <a:off x="1219200" y="3162300"/>
            <a:ext cx="6857433" cy="5867400"/>
          </a:xfrm>
          <a:prstGeom prst="rect">
            <a:avLst/>
          </a:prstGeom>
        </p:spPr>
      </p:pic>
    </p:spTree>
    <p:extLst>
      <p:ext uri="{BB962C8B-B14F-4D97-AF65-F5344CB8AC3E}">
        <p14:creationId xmlns:p14="http://schemas.microsoft.com/office/powerpoint/2010/main" val="40258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03" y="4699001"/>
            <a:ext cx="5280660" cy="5588000"/>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3200400" y="1142035"/>
            <a:ext cx="14073189" cy="20964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vi-VN" sz="5400" b="1" dirty="0">
                <a:solidFill>
                  <a:prstClr val="black"/>
                </a:solidFill>
                <a:latin typeface="Calibri" panose="020F0502020204030204" pitchFamily="34" charset="0"/>
                <a:ea typeface="Calibri" panose="020F0502020204030204" pitchFamily="34" charset="0"/>
                <a:cs typeface="Calibri" panose="020F0502020204030204" pitchFamily="34" charset="0"/>
              </a:rPr>
              <a:t>Những việc cần làm khác để bảo vệ môi trường sống ở nhà và ở trường ở nơi công cộng:</a:t>
            </a:r>
            <a:endPar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6248400" y="3695700"/>
            <a:ext cx="11277600" cy="6096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Giữ gìn khuôn viên trường xanh</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-sạch</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đẹp. </a:t>
            </a: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Thường xuyên lau dọn, vệ sinh nhà cửa.</a:t>
            </a: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Tham gia hưởng ứng các phong trào bảo vệ môi trường (vẽ tranh, biểu diễn văn nghệ, diễu hành,…)</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533400" y="2555234"/>
            <a:ext cx="4069517" cy="769910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D17D9438-3AA3-161A-C8C9-0BDC0441A412}"/>
              </a:ext>
            </a:extLst>
          </p:cNvPr>
          <p:cNvGrpSpPr/>
          <p:nvPr/>
        </p:nvGrpSpPr>
        <p:grpSpPr>
          <a:xfrm>
            <a:off x="5039505" y="647700"/>
            <a:ext cx="12257895" cy="7696200"/>
            <a:chOff x="6494975" y="189821"/>
            <a:chExt cx="4782878" cy="2784660"/>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19042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Học sinh có thể làm được rất nhiều việc phù hợp với khả năng để bảo vệ môi trường sống như trồng và chăm sóc cây xanh, dọn dẹp vệ sinh nơi ở và nơi học tập, tuyên truyền trong cộng đồng về phân loại rác thải, sử dụng đồ tái chế, giữ gìn vệ sinh nơi công cộng.</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547069" y="-40806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779632" y="4424452"/>
            <a:ext cx="9327621" cy="4652151"/>
          </a:xfrm>
          <a:custGeom>
            <a:avLst/>
            <a:gdLst/>
            <a:ahLst/>
            <a:cxnLst/>
            <a:rect l="l" t="t" r="r" b="b"/>
            <a:pathLst>
              <a:path w="9327621" h="4652151">
                <a:moveTo>
                  <a:pt x="0" y="0"/>
                </a:moveTo>
                <a:lnTo>
                  <a:pt x="9327621" y="0"/>
                </a:lnTo>
                <a:lnTo>
                  <a:pt x="9327621" y="4652151"/>
                </a:lnTo>
                <a:lnTo>
                  <a:pt x="0" y="4652151"/>
                </a:lnTo>
                <a:lnTo>
                  <a:pt x="0" y="0"/>
                </a:lnTo>
                <a:close/>
              </a:path>
            </a:pathLst>
          </a:custGeom>
          <a:blipFill>
            <a:blip r:embed="rId4">
              <a:alphaModFix amt="80000"/>
            </a:blip>
            <a:stretch>
              <a:fillRect/>
            </a:stretch>
          </a:blipFill>
        </p:spPr>
        <p:txBody>
          <a:bodyPr/>
          <a:lstStyle/>
          <a:p>
            <a:endParaRPr lang="en-US"/>
          </a:p>
        </p:txBody>
      </p:sp>
      <p:sp>
        <p:nvSpPr>
          <p:cNvPr id="5" name="Freeform 5"/>
          <p:cNvSpPr/>
          <p:nvPr/>
        </p:nvSpPr>
        <p:spPr>
          <a:xfrm>
            <a:off x="7799950" y="5542157"/>
            <a:ext cx="10770826" cy="4989378"/>
          </a:xfrm>
          <a:custGeom>
            <a:avLst/>
            <a:gdLst/>
            <a:ahLst/>
            <a:cxnLst/>
            <a:rect l="l" t="t" r="r" b="b"/>
            <a:pathLst>
              <a:path w="10770826" h="4989378">
                <a:moveTo>
                  <a:pt x="0" y="0"/>
                </a:moveTo>
                <a:lnTo>
                  <a:pt x="10770826" y="0"/>
                </a:lnTo>
                <a:lnTo>
                  <a:pt x="10770826" y="4989378"/>
                </a:lnTo>
                <a:lnTo>
                  <a:pt x="0" y="4989378"/>
                </a:lnTo>
                <a:lnTo>
                  <a:pt x="0" y="0"/>
                </a:lnTo>
                <a:close/>
              </a:path>
            </a:pathLst>
          </a:custGeom>
          <a:blipFill>
            <a:blip r:embed="rId5"/>
            <a:stretch>
              <a:fillRect t="-100573" r="-16069" b="-191"/>
            </a:stretch>
          </a:blipFill>
        </p:spPr>
        <p:txBody>
          <a:bodyPr/>
          <a:lstStyle/>
          <a:p>
            <a:endParaRPr lang="en-US"/>
          </a:p>
        </p:txBody>
      </p:sp>
      <p:sp>
        <p:nvSpPr>
          <p:cNvPr id="6" name="Freeform 6"/>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6"/>
            <a:stretch>
              <a:fillRect l="-1517" r="-1517" b="-32821"/>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6"/>
            <a:stretch>
              <a:fillRect l="-1517" r="-1517" b="-32821"/>
            </a:stretch>
          </a:blipFill>
        </p:spPr>
        <p:txBody>
          <a:bodyPr/>
          <a:lstStyle/>
          <a:p>
            <a:endParaRPr lang="en-US"/>
          </a:p>
        </p:txBody>
      </p:sp>
      <p:sp>
        <p:nvSpPr>
          <p:cNvPr id="8" name="Freeform 8"/>
          <p:cNvSpPr/>
          <p:nvPr/>
        </p:nvSpPr>
        <p:spPr>
          <a:xfrm flipH="1">
            <a:off x="11150185" y="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endParaRPr lang="en-US"/>
          </a:p>
        </p:txBody>
      </p:sp>
      <p:sp>
        <p:nvSpPr>
          <p:cNvPr id="18" name="Freeform 18"/>
          <p:cNvSpPr/>
          <p:nvPr/>
        </p:nvSpPr>
        <p:spPr>
          <a:xfrm flipH="1">
            <a:off x="2256529" y="1289229"/>
            <a:ext cx="2902588" cy="8209937"/>
          </a:xfrm>
          <a:custGeom>
            <a:avLst/>
            <a:gdLst/>
            <a:ahLst/>
            <a:cxnLst/>
            <a:rect l="l" t="t" r="r" b="b"/>
            <a:pathLst>
              <a:path w="2902588" h="8209937">
                <a:moveTo>
                  <a:pt x="2902588" y="0"/>
                </a:moveTo>
                <a:lnTo>
                  <a:pt x="0" y="0"/>
                </a:lnTo>
                <a:lnTo>
                  <a:pt x="0" y="8209937"/>
                </a:lnTo>
                <a:lnTo>
                  <a:pt x="2902588" y="8209937"/>
                </a:lnTo>
                <a:lnTo>
                  <a:pt x="2902588" y="0"/>
                </a:lnTo>
                <a:close/>
              </a:path>
            </a:pathLst>
          </a:custGeom>
          <a:blipFill>
            <a:blip r:embed="rId7"/>
            <a:stretch>
              <a:fillRect/>
            </a:stretch>
          </a:blipFill>
        </p:spPr>
        <p:txBody>
          <a:bodyPr/>
          <a:lstStyle/>
          <a:p>
            <a:endParaRPr lang="en-US"/>
          </a:p>
        </p:txBody>
      </p:sp>
      <p:sp>
        <p:nvSpPr>
          <p:cNvPr id="23" name="Freeform 23"/>
          <p:cNvSpPr/>
          <p:nvPr/>
        </p:nvSpPr>
        <p:spPr>
          <a:xfrm flipH="1">
            <a:off x="-1288879" y="8203146"/>
            <a:ext cx="4996702" cy="2592039"/>
          </a:xfrm>
          <a:custGeom>
            <a:avLst/>
            <a:gdLst/>
            <a:ahLst/>
            <a:cxnLst/>
            <a:rect l="l" t="t" r="r" b="b"/>
            <a:pathLst>
              <a:path w="4996702" h="2592039">
                <a:moveTo>
                  <a:pt x="4996702" y="0"/>
                </a:moveTo>
                <a:lnTo>
                  <a:pt x="0" y="0"/>
                </a:lnTo>
                <a:lnTo>
                  <a:pt x="0" y="2592040"/>
                </a:lnTo>
                <a:lnTo>
                  <a:pt x="4996702" y="2592040"/>
                </a:lnTo>
                <a:lnTo>
                  <a:pt x="4996702" y="0"/>
                </a:lnTo>
                <a:close/>
              </a:path>
            </a:pathLst>
          </a:custGeom>
          <a:blipFill>
            <a:blip r:embed="rId8"/>
            <a:stretch>
              <a:fillRect/>
            </a:stretch>
          </a:blipFill>
        </p:spPr>
        <p:txBody>
          <a:bodyPr/>
          <a:lstStyle/>
          <a:p>
            <a:endParaRPr lang="en-US"/>
          </a:p>
        </p:txBody>
      </p:sp>
      <p:sp>
        <p:nvSpPr>
          <p:cNvPr id="24" name="Freeform 24"/>
          <p:cNvSpPr/>
          <p:nvPr/>
        </p:nvSpPr>
        <p:spPr>
          <a:xfrm>
            <a:off x="5951219" y="6819329"/>
            <a:ext cx="1228748" cy="2163605"/>
          </a:xfrm>
          <a:custGeom>
            <a:avLst/>
            <a:gdLst/>
            <a:ahLst/>
            <a:cxnLst/>
            <a:rect l="l" t="t" r="r" b="b"/>
            <a:pathLst>
              <a:path w="1228748" h="2163605">
                <a:moveTo>
                  <a:pt x="0" y="0"/>
                </a:moveTo>
                <a:lnTo>
                  <a:pt x="1228747" y="0"/>
                </a:lnTo>
                <a:lnTo>
                  <a:pt x="1228747" y="2163605"/>
                </a:lnTo>
                <a:lnTo>
                  <a:pt x="0" y="2163605"/>
                </a:lnTo>
                <a:lnTo>
                  <a:pt x="0" y="0"/>
                </a:lnTo>
                <a:close/>
              </a:path>
            </a:pathLst>
          </a:custGeom>
          <a:blipFill>
            <a:blip r:embed="rId9"/>
            <a:stretch>
              <a:fillRect/>
            </a:stretch>
          </a:blipFill>
        </p:spPr>
        <p:txBody>
          <a:bodyPr/>
          <a:lstStyle/>
          <a:p>
            <a:endParaRPr lang="en-US"/>
          </a:p>
        </p:txBody>
      </p:sp>
      <p:sp>
        <p:nvSpPr>
          <p:cNvPr id="25" name="Freeform 25"/>
          <p:cNvSpPr/>
          <p:nvPr/>
        </p:nvSpPr>
        <p:spPr>
          <a:xfrm>
            <a:off x="16565792" y="7206148"/>
            <a:ext cx="863320" cy="1520152"/>
          </a:xfrm>
          <a:custGeom>
            <a:avLst/>
            <a:gdLst/>
            <a:ahLst/>
            <a:cxnLst/>
            <a:rect l="l" t="t" r="r" b="b"/>
            <a:pathLst>
              <a:path w="863320" h="1520152">
                <a:moveTo>
                  <a:pt x="0" y="0"/>
                </a:moveTo>
                <a:lnTo>
                  <a:pt x="863320" y="0"/>
                </a:lnTo>
                <a:lnTo>
                  <a:pt x="863320" y="1520152"/>
                </a:lnTo>
                <a:lnTo>
                  <a:pt x="0" y="1520152"/>
                </a:lnTo>
                <a:lnTo>
                  <a:pt x="0" y="0"/>
                </a:lnTo>
                <a:close/>
              </a:path>
            </a:pathLst>
          </a:custGeom>
          <a:blipFill>
            <a:blip r:embed="rId9"/>
            <a:stretch>
              <a:fillRect/>
            </a:stretch>
          </a:blipFill>
        </p:spPr>
        <p:txBody>
          <a:bodyPr/>
          <a:lstStyle/>
          <a:p>
            <a:endParaRPr lang="en-US"/>
          </a:p>
        </p:txBody>
      </p:sp>
      <p:grpSp>
        <p:nvGrpSpPr>
          <p:cNvPr id="26" name="Group 5">
            <a:extLst>
              <a:ext uri="{FF2B5EF4-FFF2-40B4-BE49-F238E27FC236}">
                <a16:creationId xmlns:a16="http://schemas.microsoft.com/office/drawing/2014/main" id="{C0479267-F43D-5082-C3ED-564E6DDA5A30}"/>
              </a:ext>
            </a:extLst>
          </p:cNvPr>
          <p:cNvGrpSpPr/>
          <p:nvPr/>
        </p:nvGrpSpPr>
        <p:grpSpPr>
          <a:xfrm>
            <a:off x="6172200" y="3086100"/>
            <a:ext cx="10363200" cy="2209800"/>
            <a:chOff x="0" y="0"/>
            <a:chExt cx="2102520" cy="463641"/>
          </a:xfrm>
        </p:grpSpPr>
        <p:sp>
          <p:nvSpPr>
            <p:cNvPr id="27" name="Freeform 6">
              <a:extLst>
                <a:ext uri="{FF2B5EF4-FFF2-40B4-BE49-F238E27FC236}">
                  <a16:creationId xmlns:a16="http://schemas.microsoft.com/office/drawing/2014/main" id="{58E731C1-3E97-8B0F-D93B-4758FC526C93}"/>
                </a:ext>
              </a:extLst>
            </p:cNvPr>
            <p:cNvSpPr/>
            <p:nvPr/>
          </p:nvSpPr>
          <p:spPr>
            <a:xfrm>
              <a:off x="0" y="0"/>
              <a:ext cx="2102520" cy="463641"/>
            </a:xfrm>
            <a:custGeom>
              <a:avLst/>
              <a:gdLst/>
              <a:ahLst/>
              <a:cxnLst/>
              <a:rect l="l" t="t" r="r" b="b"/>
              <a:pathLst>
                <a:path w="2102520" h="463641">
                  <a:moveTo>
                    <a:pt x="19503" y="0"/>
                  </a:moveTo>
                  <a:lnTo>
                    <a:pt x="2083016" y="0"/>
                  </a:lnTo>
                  <a:cubicBezTo>
                    <a:pt x="2088189" y="0"/>
                    <a:pt x="2093150" y="2055"/>
                    <a:pt x="2096807" y="5712"/>
                  </a:cubicBezTo>
                  <a:cubicBezTo>
                    <a:pt x="2100465" y="9370"/>
                    <a:pt x="2102520" y="14331"/>
                    <a:pt x="2102520" y="19503"/>
                  </a:cubicBezTo>
                  <a:lnTo>
                    <a:pt x="2102520" y="444138"/>
                  </a:lnTo>
                  <a:cubicBezTo>
                    <a:pt x="2102520" y="449311"/>
                    <a:pt x="2100465" y="454271"/>
                    <a:pt x="2096807" y="457929"/>
                  </a:cubicBezTo>
                  <a:cubicBezTo>
                    <a:pt x="2093150" y="461587"/>
                    <a:pt x="2088189" y="463641"/>
                    <a:pt x="2083016" y="463641"/>
                  </a:cubicBezTo>
                  <a:lnTo>
                    <a:pt x="19503" y="463641"/>
                  </a:lnTo>
                  <a:cubicBezTo>
                    <a:pt x="14331" y="463641"/>
                    <a:pt x="9370" y="461587"/>
                    <a:pt x="5712" y="457929"/>
                  </a:cubicBezTo>
                  <a:cubicBezTo>
                    <a:pt x="2055" y="454271"/>
                    <a:pt x="0" y="449311"/>
                    <a:pt x="0" y="444138"/>
                  </a:cubicBezTo>
                  <a:lnTo>
                    <a:pt x="0" y="19503"/>
                  </a:lnTo>
                  <a:cubicBezTo>
                    <a:pt x="0" y="14331"/>
                    <a:pt x="2055" y="9370"/>
                    <a:pt x="5712" y="5712"/>
                  </a:cubicBezTo>
                  <a:cubicBezTo>
                    <a:pt x="9370" y="2055"/>
                    <a:pt x="14331" y="0"/>
                    <a:pt x="19503" y="0"/>
                  </a:cubicBezTo>
                  <a:close/>
                </a:path>
              </a:pathLst>
            </a:custGeom>
            <a:solidFill>
              <a:srgbClr val="007F73"/>
            </a:solidFill>
            <a:ln cap="rnd">
              <a:noFill/>
              <a:prstDash val="solid"/>
              <a:round/>
            </a:ln>
          </p:spPr>
          <p:txBody>
            <a:bodyPr/>
            <a:lstStyle/>
            <a:p>
              <a:endParaRPr lang="en-US"/>
            </a:p>
          </p:txBody>
        </p:sp>
        <p:sp>
          <p:nvSpPr>
            <p:cNvPr id="28" name="TextBox 7">
              <a:extLst>
                <a:ext uri="{FF2B5EF4-FFF2-40B4-BE49-F238E27FC236}">
                  <a16:creationId xmlns:a16="http://schemas.microsoft.com/office/drawing/2014/main" id="{003B7C68-3AAE-9293-7344-FBBF9F51BD1A}"/>
                </a:ext>
              </a:extLst>
            </p:cNvPr>
            <p:cNvSpPr txBox="1"/>
            <p:nvPr/>
          </p:nvSpPr>
          <p:spPr>
            <a:xfrm>
              <a:off x="0" y="-38100"/>
              <a:ext cx="2102520" cy="501741"/>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19">
            <a:extLst>
              <a:ext uri="{FF2B5EF4-FFF2-40B4-BE49-F238E27FC236}">
                <a16:creationId xmlns:a16="http://schemas.microsoft.com/office/drawing/2014/main" id="{FC4EE7EE-BFED-E08A-6519-1A75C32DEA0C}"/>
              </a:ext>
            </a:extLst>
          </p:cNvPr>
          <p:cNvSpPr txBox="1"/>
          <p:nvPr/>
        </p:nvSpPr>
        <p:spPr>
          <a:xfrm>
            <a:off x="6553200" y="3314700"/>
            <a:ext cx="9372600" cy="1846659"/>
          </a:xfrm>
          <a:prstGeom prst="rect">
            <a:avLst/>
          </a:prstGeom>
        </p:spPr>
        <p:txBody>
          <a:bodyPr wrap="square" lIns="0" tIns="0" rIns="0" bIns="0" rtlCol="0" anchor="t">
            <a:spAutoFit/>
          </a:bodyPr>
          <a:lstStyle/>
          <a:p>
            <a:pPr algn="ctr"/>
            <a:r>
              <a:rPr lang="vi-VN" sz="6000" dirty="0">
                <a:solidFill>
                  <a:srgbClr val="FFFFFF"/>
                </a:solidFill>
                <a:latin typeface="Cambria" panose="02040503050406030204" pitchFamily="18" charset="0"/>
                <a:ea typeface="Cambria" panose="02040503050406030204" pitchFamily="18" charset="0"/>
                <a:cs typeface="TT Commons Pro"/>
                <a:sym typeface="TT Commons Pro"/>
              </a:rPr>
              <a:t>Hãy nêu về môi trường sống xung quanh mình ?</a:t>
            </a:r>
            <a:endParaRPr lang="en-US" sz="6000" dirty="0">
              <a:solidFill>
                <a:srgbClr val="FFFFFF"/>
              </a:solidFill>
              <a:latin typeface="Cambria" panose="02040503050406030204" pitchFamily="18" charset="0"/>
              <a:ea typeface="Cambria" panose="02040503050406030204" pitchFamily="18" charset="0"/>
              <a:cs typeface="TT Commons Pro"/>
              <a:sym typeface="TT Commo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yellow letters on a black background&#10;&#10;Description automatically generated">
            <a:extLst>
              <a:ext uri="{FF2B5EF4-FFF2-40B4-BE49-F238E27FC236}">
                <a16:creationId xmlns:a16="http://schemas.microsoft.com/office/drawing/2014/main" id="{26654F28-B9B9-43E0-51DE-895E54424B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6400" y="2095500"/>
            <a:ext cx="11704320" cy="3886200"/>
          </a:xfrm>
          <a:prstGeom prst="rect">
            <a:avLst/>
          </a:prstGeom>
        </p:spPr>
      </p:pic>
    </p:spTree>
    <p:extLst>
      <p:ext uri="{BB962C8B-B14F-4D97-AF65-F5344CB8AC3E}">
        <p14:creationId xmlns:p14="http://schemas.microsoft.com/office/powerpoint/2010/main" val="16867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5">
            <a:extLst>
              <a:ext uri="{FF2B5EF4-FFF2-40B4-BE49-F238E27FC236}">
                <a16:creationId xmlns:a16="http://schemas.microsoft.com/office/drawing/2014/main" id="{B9A3667B-FA75-40D4-8F6C-66E06B248E2A}"/>
              </a:ext>
            </a:extLst>
          </p:cNvPr>
          <p:cNvSpPr txBox="1"/>
          <p:nvPr/>
        </p:nvSpPr>
        <p:spPr>
          <a:xfrm>
            <a:off x="2822028" y="8615423"/>
            <a:ext cx="914400"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2700">
                <a:solidFill>
                  <a:prstClr val="white">
                    <a:lumMod val="50000"/>
                  </a:prstClr>
                </a:solidFill>
                <a:latin typeface="Calibri" panose="020F0502020204030204"/>
              </a:rPr>
              <a:t>7</a:t>
            </a:r>
          </a:p>
        </p:txBody>
      </p:sp>
      <p:grpSp>
        <p:nvGrpSpPr>
          <p:cNvPr id="6" name="Group 5">
            <a:extLst>
              <a:ext uri="{FF2B5EF4-FFF2-40B4-BE49-F238E27FC236}">
                <a16:creationId xmlns:a16="http://schemas.microsoft.com/office/drawing/2014/main" id="{7BCDC219-6671-3C39-4975-14464482883C}"/>
              </a:ext>
            </a:extLst>
          </p:cNvPr>
          <p:cNvGrpSpPr/>
          <p:nvPr/>
        </p:nvGrpSpPr>
        <p:grpSpPr>
          <a:xfrm>
            <a:off x="2648538" y="1366201"/>
            <a:ext cx="14059482" cy="5020313"/>
            <a:chOff x="1834517" y="822309"/>
            <a:chExt cx="9372988" cy="4251137"/>
          </a:xfrm>
        </p:grpSpPr>
        <p:grpSp>
          <p:nvGrpSpPr>
            <p:cNvPr id="7" name="Group 6">
              <a:extLst>
                <a:ext uri="{FF2B5EF4-FFF2-40B4-BE49-F238E27FC236}">
                  <a16:creationId xmlns:a16="http://schemas.microsoft.com/office/drawing/2014/main" id="{8E8B68BF-CC4C-0294-F6FF-77A744599CE1}"/>
                </a:ext>
              </a:extLst>
            </p:cNvPr>
            <p:cNvGrpSpPr/>
            <p:nvPr/>
          </p:nvGrpSpPr>
          <p:grpSpPr>
            <a:xfrm>
              <a:off x="1834517" y="1276858"/>
              <a:ext cx="8892477" cy="3796588"/>
              <a:chOff x="1599346" y="1376516"/>
              <a:chExt cx="9494752" cy="4296697"/>
            </a:xfrm>
          </p:grpSpPr>
          <p:sp>
            <p:nvSpPr>
              <p:cNvPr id="11" name="Rectangle: Rounded Corners 10">
                <a:extLst>
                  <a:ext uri="{FF2B5EF4-FFF2-40B4-BE49-F238E27FC236}">
                    <a16:creationId xmlns:a16="http://schemas.microsoft.com/office/drawing/2014/main" id="{B805D5A5-26F2-F6ED-DB77-300C1F5A0CAD}"/>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4631AF3E-6729-F434-B8DA-67279AC0D5E7}"/>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10" name="图片 14">
              <a:extLst>
                <a:ext uri="{FF2B5EF4-FFF2-40B4-BE49-F238E27FC236}">
                  <a16:creationId xmlns:a16="http://schemas.microsoft.com/office/drawing/2014/main" id="{F4E3F00B-B679-4789-7E74-2D7775E313C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3" name="Picture 12" descr="A picture containing toy, doll&#10;&#10;Description automatically generated">
            <a:extLst>
              <a:ext uri="{FF2B5EF4-FFF2-40B4-BE49-F238E27FC236}">
                <a16:creationId xmlns:a16="http://schemas.microsoft.com/office/drawing/2014/main" id="{8C272B65-FC7B-D5D9-EF42-4E71B0F0854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544121" y="4851136"/>
            <a:ext cx="5353449" cy="5708078"/>
          </a:xfrm>
          <a:prstGeom prst="rect">
            <a:avLst/>
          </a:prstGeom>
        </p:spPr>
      </p:pic>
      <p:sp>
        <p:nvSpPr>
          <p:cNvPr id="14" name="TextBox 13">
            <a:extLst>
              <a:ext uri="{FF2B5EF4-FFF2-40B4-BE49-F238E27FC236}">
                <a16:creationId xmlns:a16="http://schemas.microsoft.com/office/drawing/2014/main" id="{E68994DF-7465-794C-1029-9F26C4381E53}"/>
              </a:ext>
            </a:extLst>
          </p:cNvPr>
          <p:cNvSpPr txBox="1"/>
          <p:nvPr/>
        </p:nvSpPr>
        <p:spPr>
          <a:xfrm>
            <a:off x="3352800" y="3009900"/>
            <a:ext cx="12420599" cy="2123658"/>
          </a:xfrm>
          <a:prstGeom prst="rect">
            <a:avLst/>
          </a:prstGeom>
          <a:noFill/>
        </p:spPr>
        <p:txBody>
          <a:bodyPr wrap="square" rtlCol="0">
            <a:spAutoFit/>
          </a:bodyPr>
          <a:lstStyle/>
          <a:p>
            <a:pPr algn="ctr" defTabSz="1371600"/>
            <a:r>
              <a:rPr lang="vi-VN" sz="6600" b="1" i="1" dirty="0">
                <a:solidFill>
                  <a:srgbClr val="FF0000"/>
                </a:solidFill>
                <a:latin typeface="Cambria" panose="02040503050406030204" pitchFamily="18" charset="0"/>
                <a:ea typeface="Cambria" panose="02040503050406030204" pitchFamily="18" charset="0"/>
              </a:rPr>
              <a:t>Môi trường là của chúng ta</a:t>
            </a:r>
          </a:p>
          <a:p>
            <a:pPr algn="ctr" defTabSz="1371600"/>
            <a:r>
              <a:rPr lang="vi-VN" sz="6600" b="1" i="1" dirty="0">
                <a:solidFill>
                  <a:srgbClr val="FF0000"/>
                </a:solidFill>
                <a:latin typeface="Cambria" panose="02040503050406030204" pitchFamily="18" charset="0"/>
                <a:ea typeface="Cambria" panose="02040503050406030204" pitchFamily="18" charset="0"/>
              </a:rPr>
              <a:t>Giữ gìn, bảo vệ mới là văn minh.</a:t>
            </a:r>
          </a:p>
        </p:txBody>
      </p:sp>
    </p:spTree>
    <p:extLst>
      <p:ext uri="{BB962C8B-B14F-4D97-AF65-F5344CB8AC3E}">
        <p14:creationId xmlns:p14="http://schemas.microsoft.com/office/powerpoint/2010/main" val="368139089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769470" y="5143500"/>
            <a:ext cx="5024744" cy="3652244"/>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6158599" y="5085471"/>
            <a:ext cx="6200814" cy="4575684"/>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a:p>
        </p:txBody>
      </p:sp>
      <p:sp>
        <p:nvSpPr>
          <p:cNvPr id="5" name="Freeform 5"/>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5"/>
            <a:stretch>
              <a:fillRect l="-1517" r="-1517" b="-32821"/>
            </a:stretch>
          </a:blipFill>
        </p:spPr>
        <p:txBody>
          <a:bodyPr/>
          <a:lstStyle/>
          <a:p>
            <a:endParaRPr lang="en-US"/>
          </a:p>
        </p:txBody>
      </p:sp>
      <p:sp>
        <p:nvSpPr>
          <p:cNvPr id="6" name="Freeform 6"/>
          <p:cNvSpPr/>
          <p:nvPr/>
        </p:nvSpPr>
        <p:spPr>
          <a:xfrm flipH="1">
            <a:off x="12612583" y="3821554"/>
            <a:ext cx="6200814" cy="4575684"/>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5"/>
            <a:stretch>
              <a:fillRect l="-1517" r="-1517" b="-32821"/>
            </a:stretch>
          </a:blipFill>
        </p:spPr>
        <p:txBody>
          <a:bodyPr/>
          <a:lstStyle/>
          <a:p>
            <a:endParaRPr lang="en-US"/>
          </a:p>
        </p:txBody>
      </p:sp>
      <p:sp>
        <p:nvSpPr>
          <p:cNvPr id="8" name="Freeform 8"/>
          <p:cNvSpPr/>
          <p:nvPr/>
        </p:nvSpPr>
        <p:spPr>
          <a:xfrm>
            <a:off x="-769470" y="-429149"/>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6">
              <a:alphaModFix amt="58000"/>
            </a:blip>
            <a:stretch>
              <a:fillRect/>
            </a:stretch>
          </a:blipFill>
        </p:spPr>
        <p:txBody>
          <a:bodyPr/>
          <a:lstStyle/>
          <a:p>
            <a:endParaRPr lang="en-US"/>
          </a:p>
        </p:txBody>
      </p:sp>
      <p:sp>
        <p:nvSpPr>
          <p:cNvPr id="9" name="Freeform 9"/>
          <p:cNvSpPr/>
          <p:nvPr/>
        </p:nvSpPr>
        <p:spPr>
          <a:xfrm>
            <a:off x="304800" y="2171700"/>
            <a:ext cx="5824204" cy="8229600"/>
          </a:xfrm>
          <a:custGeom>
            <a:avLst/>
            <a:gdLst/>
            <a:ahLst/>
            <a:cxnLst/>
            <a:rect l="l" t="t" r="r" b="b"/>
            <a:pathLst>
              <a:path w="5824204" h="8229600">
                <a:moveTo>
                  <a:pt x="0" y="0"/>
                </a:moveTo>
                <a:lnTo>
                  <a:pt x="5824204" y="0"/>
                </a:lnTo>
                <a:lnTo>
                  <a:pt x="5824204"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a:off x="13650685" y="7954043"/>
            <a:ext cx="5024744" cy="3652244"/>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a:p>
        </p:txBody>
      </p:sp>
      <p:sp>
        <p:nvSpPr>
          <p:cNvPr id="12" name="Freeform 12"/>
          <p:cNvSpPr/>
          <p:nvPr/>
        </p:nvSpPr>
        <p:spPr>
          <a:xfrm>
            <a:off x="7789791" y="7705526"/>
            <a:ext cx="2326378" cy="1811667"/>
          </a:xfrm>
          <a:custGeom>
            <a:avLst/>
            <a:gdLst/>
            <a:ahLst/>
            <a:cxnLst/>
            <a:rect l="l" t="t" r="r" b="b"/>
            <a:pathLst>
              <a:path w="2326378" h="1811667">
                <a:moveTo>
                  <a:pt x="0" y="0"/>
                </a:moveTo>
                <a:lnTo>
                  <a:pt x="2326377" y="0"/>
                </a:lnTo>
                <a:lnTo>
                  <a:pt x="2326377" y="1811666"/>
                </a:lnTo>
                <a:lnTo>
                  <a:pt x="0" y="1811666"/>
                </a:lnTo>
                <a:lnTo>
                  <a:pt x="0" y="0"/>
                </a:lnTo>
                <a:close/>
              </a:path>
            </a:pathLst>
          </a:custGeom>
          <a:blipFill>
            <a:blip r:embed="rId8"/>
            <a:stretch>
              <a:fillRect/>
            </a:stretch>
          </a:blipFill>
        </p:spPr>
        <p:txBody>
          <a:bodyPr/>
          <a:lstStyle/>
          <a:p>
            <a:endParaRPr lang="en-US"/>
          </a:p>
        </p:txBody>
      </p:sp>
      <p:sp>
        <p:nvSpPr>
          <p:cNvPr id="13" name="Freeform 13"/>
          <p:cNvSpPr/>
          <p:nvPr/>
        </p:nvSpPr>
        <p:spPr>
          <a:xfrm rot="-7385971">
            <a:off x="7029618" y="1138173"/>
            <a:ext cx="775065" cy="948092"/>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9"/>
            <a:stretch>
              <a:fillRect/>
            </a:stretch>
          </a:blipFill>
        </p:spPr>
        <p:txBody>
          <a:bodyPr/>
          <a:lstStyle/>
          <a:p>
            <a:endParaRPr lang="en-US"/>
          </a:p>
        </p:txBody>
      </p:sp>
      <p:sp>
        <p:nvSpPr>
          <p:cNvPr id="14" name="Freeform 14"/>
          <p:cNvSpPr/>
          <p:nvPr/>
        </p:nvSpPr>
        <p:spPr>
          <a:xfrm rot="-7385971">
            <a:off x="781967" y="2519188"/>
            <a:ext cx="630909" cy="771754"/>
          </a:xfrm>
          <a:custGeom>
            <a:avLst/>
            <a:gdLst/>
            <a:ahLst/>
            <a:cxnLst/>
            <a:rect l="l" t="t" r="r" b="b"/>
            <a:pathLst>
              <a:path w="630909" h="771754">
                <a:moveTo>
                  <a:pt x="0" y="0"/>
                </a:moveTo>
                <a:lnTo>
                  <a:pt x="630908" y="0"/>
                </a:lnTo>
                <a:lnTo>
                  <a:pt x="630908" y="771754"/>
                </a:lnTo>
                <a:lnTo>
                  <a:pt x="0" y="771754"/>
                </a:lnTo>
                <a:lnTo>
                  <a:pt x="0" y="0"/>
                </a:lnTo>
                <a:close/>
              </a:path>
            </a:pathLst>
          </a:custGeom>
          <a:blipFill>
            <a:blip r:embed="rId9"/>
            <a:stretch>
              <a:fillRect/>
            </a:stretch>
          </a:blipFill>
        </p:spPr>
        <p:txBody>
          <a:bodyPr/>
          <a:lstStyle/>
          <a:p>
            <a:endParaRPr lang="en-US"/>
          </a:p>
        </p:txBody>
      </p:sp>
      <p:pic>
        <p:nvPicPr>
          <p:cNvPr id="15" name="Picture 14">
            <a:extLst>
              <a:ext uri="{FF2B5EF4-FFF2-40B4-BE49-F238E27FC236}">
                <a16:creationId xmlns:a16="http://schemas.microsoft.com/office/drawing/2014/main" id="{0013A158-65BD-A78A-E200-4E7675BACE6D}"/>
              </a:ext>
            </a:extLst>
          </p:cNvPr>
          <p:cNvPicPr>
            <a:picLocks noChangeAspect="1"/>
          </p:cNvPicPr>
          <p:nvPr/>
        </p:nvPicPr>
        <p:blipFill>
          <a:blip r:embed="rId10"/>
          <a:stretch>
            <a:fillRect/>
          </a:stretch>
        </p:blipFill>
        <p:spPr>
          <a:xfrm>
            <a:off x="5715000" y="2324100"/>
            <a:ext cx="10858388"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1366164" y="5623353"/>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flipH="1">
            <a:off x="11150185" y="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5">
              <a:alphaModFix amt="58000"/>
            </a:blip>
            <a:stretch>
              <a:fillRect/>
            </a:stretch>
          </a:blipFill>
        </p:spPr>
        <p:txBody>
          <a:bodyPr/>
          <a:lstStyle/>
          <a:p>
            <a:endParaRPr lang="en-US"/>
          </a:p>
        </p:txBody>
      </p:sp>
      <p:sp>
        <p:nvSpPr>
          <p:cNvPr id="6" name="Freeform 6"/>
          <p:cNvSpPr/>
          <p:nvPr/>
        </p:nvSpPr>
        <p:spPr>
          <a:xfrm>
            <a:off x="13042362" y="1379975"/>
            <a:ext cx="8433876" cy="6757643"/>
          </a:xfrm>
          <a:custGeom>
            <a:avLst/>
            <a:gdLst/>
            <a:ahLst/>
            <a:cxnLst/>
            <a:rect l="l" t="t" r="r" b="b"/>
            <a:pathLst>
              <a:path w="8433876" h="6757643">
                <a:moveTo>
                  <a:pt x="0" y="0"/>
                </a:moveTo>
                <a:lnTo>
                  <a:pt x="8433876" y="0"/>
                </a:lnTo>
                <a:lnTo>
                  <a:pt x="8433876" y="6757643"/>
                </a:lnTo>
                <a:lnTo>
                  <a:pt x="0" y="6757643"/>
                </a:lnTo>
                <a:lnTo>
                  <a:pt x="0" y="0"/>
                </a:lnTo>
                <a:close/>
              </a:path>
            </a:pathLst>
          </a:custGeom>
          <a:blipFill>
            <a:blip r:embed="rId6"/>
            <a:stretch>
              <a:fillRect/>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8" name="Freeform 8"/>
          <p:cNvSpPr/>
          <p:nvPr/>
        </p:nvSpPr>
        <p:spPr>
          <a:xfrm>
            <a:off x="-1530375" y="-417873"/>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a:p>
        </p:txBody>
      </p:sp>
      <p:sp>
        <p:nvSpPr>
          <p:cNvPr id="15" name="Freeform 15"/>
          <p:cNvSpPr/>
          <p:nvPr/>
        </p:nvSpPr>
        <p:spPr>
          <a:xfrm flipH="1">
            <a:off x="12909056" y="3835038"/>
            <a:ext cx="4346326" cy="678158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sp>
        <p:nvSpPr>
          <p:cNvPr id="19" name="Freeform 19"/>
          <p:cNvSpPr/>
          <p:nvPr/>
        </p:nvSpPr>
        <p:spPr>
          <a:xfrm rot="-7385971">
            <a:off x="11841681" y="3360992"/>
            <a:ext cx="775065" cy="948092"/>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8"/>
            <a:stretch>
              <a:fillRect/>
            </a:stretch>
          </a:blipFill>
        </p:spPr>
        <p:txBody>
          <a:bodyPr/>
          <a:lstStyle/>
          <a:p>
            <a:endParaRPr lang="en-US"/>
          </a:p>
        </p:txBody>
      </p:sp>
      <p:sp>
        <p:nvSpPr>
          <p:cNvPr id="20" name="Freeform 20"/>
          <p:cNvSpPr/>
          <p:nvPr/>
        </p:nvSpPr>
        <p:spPr>
          <a:xfrm>
            <a:off x="16458755" y="7594791"/>
            <a:ext cx="1710393" cy="1331969"/>
          </a:xfrm>
          <a:custGeom>
            <a:avLst/>
            <a:gdLst/>
            <a:ahLst/>
            <a:cxnLst/>
            <a:rect l="l" t="t" r="r" b="b"/>
            <a:pathLst>
              <a:path w="1710393" h="1331969">
                <a:moveTo>
                  <a:pt x="0" y="0"/>
                </a:moveTo>
                <a:lnTo>
                  <a:pt x="1710393" y="0"/>
                </a:lnTo>
                <a:lnTo>
                  <a:pt x="1710393" y="1331969"/>
                </a:lnTo>
                <a:lnTo>
                  <a:pt x="0" y="1331969"/>
                </a:lnTo>
                <a:lnTo>
                  <a:pt x="0" y="0"/>
                </a:lnTo>
                <a:close/>
              </a:path>
            </a:pathLst>
          </a:custGeom>
          <a:blipFill>
            <a:blip r:embed="rId9"/>
            <a:stretch>
              <a:fillRect/>
            </a:stretch>
          </a:blipFill>
        </p:spPr>
        <p:txBody>
          <a:bodyPr/>
          <a:lstStyle/>
          <a:p>
            <a:endParaRPr lang="en-US"/>
          </a:p>
        </p:txBody>
      </p:sp>
      <p:sp>
        <p:nvSpPr>
          <p:cNvPr id="21" name="Freeform 21"/>
          <p:cNvSpPr/>
          <p:nvPr/>
        </p:nvSpPr>
        <p:spPr>
          <a:xfrm>
            <a:off x="561103" y="8260776"/>
            <a:ext cx="1710393" cy="1331969"/>
          </a:xfrm>
          <a:custGeom>
            <a:avLst/>
            <a:gdLst/>
            <a:ahLst/>
            <a:cxnLst/>
            <a:rect l="l" t="t" r="r" b="b"/>
            <a:pathLst>
              <a:path w="1710393" h="1331969">
                <a:moveTo>
                  <a:pt x="0" y="0"/>
                </a:moveTo>
                <a:lnTo>
                  <a:pt x="1710393" y="0"/>
                </a:lnTo>
                <a:lnTo>
                  <a:pt x="1710393" y="1331968"/>
                </a:lnTo>
                <a:lnTo>
                  <a:pt x="0" y="1331968"/>
                </a:lnTo>
                <a:lnTo>
                  <a:pt x="0" y="0"/>
                </a:lnTo>
                <a:close/>
              </a:path>
            </a:pathLst>
          </a:custGeom>
          <a:blipFill>
            <a:blip r:embed="rId9"/>
            <a:stretch>
              <a:fillRect/>
            </a:stretch>
          </a:blipFill>
        </p:spPr>
        <p:txBody>
          <a:bodyPr/>
          <a:lstStyle/>
          <a:p>
            <a:endParaRPr lang="en-US"/>
          </a:p>
        </p:txBody>
      </p:sp>
      <p:pic>
        <p:nvPicPr>
          <p:cNvPr id="24" name="Picture 23" descr="A neon colored word on a black background&#10;&#10;Description automatically generated">
            <a:extLst>
              <a:ext uri="{FF2B5EF4-FFF2-40B4-BE49-F238E27FC236}">
                <a16:creationId xmlns:a16="http://schemas.microsoft.com/office/drawing/2014/main" id="{0602D2D8-1781-BA93-A979-4E7441C49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2400300"/>
            <a:ext cx="12104839"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580588" y="-728642"/>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788635" y="2893427"/>
            <a:ext cx="2418708" cy="4090838"/>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endParaRPr lang="en-US"/>
          </a:p>
        </p:txBody>
      </p:sp>
      <p:sp>
        <p:nvSpPr>
          <p:cNvPr id="5" name="Freeform 5"/>
          <p:cNvSpPr/>
          <p:nvPr/>
        </p:nvSpPr>
        <p:spPr>
          <a:xfrm>
            <a:off x="-696823" y="6699217"/>
            <a:ext cx="19438288" cy="6651772"/>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endParaRPr lang="en-US"/>
          </a:p>
        </p:txBody>
      </p:sp>
      <p:sp>
        <p:nvSpPr>
          <p:cNvPr id="6" name="Freeform 6"/>
          <p:cNvSpPr/>
          <p:nvPr/>
        </p:nvSpPr>
        <p:spPr>
          <a:xfrm flipH="1">
            <a:off x="12272911" y="30707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endParaRPr lang="en-US"/>
          </a:p>
        </p:txBody>
      </p:sp>
      <p:sp>
        <p:nvSpPr>
          <p:cNvPr id="7" name="Freeform 7"/>
          <p:cNvSpPr/>
          <p:nvPr/>
        </p:nvSpPr>
        <p:spPr>
          <a:xfrm>
            <a:off x="14261719" y="7962280"/>
            <a:ext cx="4996702" cy="2592039"/>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endParaRPr lang="en-US"/>
          </a:p>
        </p:txBody>
      </p:sp>
      <p:sp>
        <p:nvSpPr>
          <p:cNvPr id="8" name="Freeform 8"/>
          <p:cNvSpPr/>
          <p:nvPr/>
        </p:nvSpPr>
        <p:spPr>
          <a:xfrm>
            <a:off x="9433164" y="8846099"/>
            <a:ext cx="4512934" cy="1179004"/>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endParaRPr lang="en-US"/>
          </a:p>
        </p:txBody>
      </p:sp>
      <p:grpSp>
        <p:nvGrpSpPr>
          <p:cNvPr id="28" name="Group 7">
            <a:extLst>
              <a:ext uri="{FF2B5EF4-FFF2-40B4-BE49-F238E27FC236}">
                <a16:creationId xmlns:a16="http://schemas.microsoft.com/office/drawing/2014/main" id="{23AF6DFE-B6A6-3A9F-3CB5-E85040B93C11}"/>
              </a:ext>
            </a:extLst>
          </p:cNvPr>
          <p:cNvGrpSpPr/>
          <p:nvPr/>
        </p:nvGrpSpPr>
        <p:grpSpPr>
          <a:xfrm>
            <a:off x="8305800" y="1498037"/>
            <a:ext cx="8801100" cy="4527518"/>
            <a:chOff x="0" y="0"/>
            <a:chExt cx="2187652" cy="2156618"/>
          </a:xfrm>
        </p:grpSpPr>
        <p:sp>
          <p:nvSpPr>
            <p:cNvPr id="29" name="Freeform 8">
              <a:extLst>
                <a:ext uri="{FF2B5EF4-FFF2-40B4-BE49-F238E27FC236}">
                  <a16:creationId xmlns:a16="http://schemas.microsoft.com/office/drawing/2014/main"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endParaRPr lang="en-US"/>
            </a:p>
          </p:txBody>
        </p:sp>
        <p:sp>
          <p:nvSpPr>
            <p:cNvPr id="30" name="TextBox 9">
              <a:extLst>
                <a:ext uri="{FF2B5EF4-FFF2-40B4-BE49-F238E27FC236}">
                  <a16:creationId xmlns:a16="http://schemas.microsoft.com/office/drawing/2014/main" id="{AA340216-C065-21D7-98CA-936F6C818666}"/>
                </a:ext>
              </a:extLst>
            </p:cNvPr>
            <p:cNvSpPr txBox="1"/>
            <p:nvPr/>
          </p:nvSpPr>
          <p:spPr>
            <a:xfrm>
              <a:off x="0" y="-38100"/>
              <a:ext cx="2187652" cy="2194718"/>
            </a:xfrm>
            <a:prstGeom prst="rect">
              <a:avLst/>
            </a:prstGeom>
          </p:spPr>
          <p:txBody>
            <a:bodyPr lIns="50800" tIns="50800" rIns="50800" bIns="50800" rtlCol="0" anchor="ctr"/>
            <a:lstStyle/>
            <a:p>
              <a:pPr algn="ctr">
                <a:lnSpc>
                  <a:spcPts val="2659"/>
                </a:lnSpc>
              </a:pPr>
              <a:endParaRPr/>
            </a:p>
          </p:txBody>
        </p:sp>
      </p:grpSp>
      <p:sp>
        <p:nvSpPr>
          <p:cNvPr id="31" name="TextBox 15">
            <a:extLst>
              <a:ext uri="{FF2B5EF4-FFF2-40B4-BE49-F238E27FC236}">
                <a16:creationId xmlns:a16="http://schemas.microsoft.com/office/drawing/2014/main" id="{3150D3B5-6905-4D3F-1624-40F1F1DDA20C}"/>
              </a:ext>
            </a:extLst>
          </p:cNvPr>
          <p:cNvSpPr txBox="1"/>
          <p:nvPr/>
        </p:nvSpPr>
        <p:spPr>
          <a:xfrm>
            <a:off x="8881078" y="3218673"/>
            <a:ext cx="7348620" cy="2184829"/>
          </a:xfrm>
          <a:prstGeom prst="rect">
            <a:avLst/>
          </a:prstGeom>
        </p:spPr>
        <p:txBody>
          <a:bodyPr lIns="0" tIns="0" rIns="0" bIns="0" rtlCol="0" anchor="t">
            <a:spAutoFit/>
          </a:bodyPr>
          <a:lstStyle/>
          <a:p>
            <a:pPr algn="ctr">
              <a:lnSpc>
                <a:spcPts val="8840"/>
              </a:lnSpc>
              <a:spcBef>
                <a:spcPct val="0"/>
              </a:spcBef>
            </a:pPr>
            <a:r>
              <a:rPr lang="vi-VN" sz="7200" b="1" dirty="0">
                <a:solidFill>
                  <a:srgbClr val="FE6383"/>
                </a:solidFill>
                <a:latin typeface="Cambria" panose="02040503050406030204" pitchFamily="18" charset="0"/>
                <a:ea typeface="Cambria" panose="02040503050406030204" pitchFamily="18" charset="0"/>
              </a:rPr>
              <a:t>Tìm hiểu các loại môi trường sống</a:t>
            </a:r>
            <a:endParaRPr lang="en-US" sz="7200" b="1" dirty="0">
              <a:solidFill>
                <a:srgbClr val="FE6383"/>
              </a:solidFill>
              <a:latin typeface="Cambria" panose="02040503050406030204" pitchFamily="18" charset="0"/>
              <a:ea typeface="Cambria" panose="02040503050406030204" pitchFamily="18" charset="0"/>
            </a:endParaRPr>
          </a:p>
        </p:txBody>
      </p:sp>
      <p:sp>
        <p:nvSpPr>
          <p:cNvPr id="32" name="Freeform 16">
            <a:extLst>
              <a:ext uri="{FF2B5EF4-FFF2-40B4-BE49-F238E27FC236}">
                <a16:creationId xmlns:a16="http://schemas.microsoft.com/office/drawing/2014/main" id="{165B5DB5-E6F3-3B40-B5E2-986C854EBA26}"/>
              </a:ext>
            </a:extLst>
          </p:cNvPr>
          <p:cNvSpPr/>
          <p:nvPr/>
        </p:nvSpPr>
        <p:spPr>
          <a:xfrm flipH="1">
            <a:off x="685800" y="1028700"/>
            <a:ext cx="6714872" cy="11469193"/>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endParaRPr lang="en-US"/>
          </a:p>
        </p:txBody>
      </p:sp>
      <p:sp>
        <p:nvSpPr>
          <p:cNvPr id="33" name="TextBox 17">
            <a:extLst>
              <a:ext uri="{FF2B5EF4-FFF2-40B4-BE49-F238E27FC236}">
                <a16:creationId xmlns:a16="http://schemas.microsoft.com/office/drawing/2014/main" id="{63FCC06A-3C61-591E-ED6B-7627FB71D0CE}"/>
              </a:ext>
            </a:extLst>
          </p:cNvPr>
          <p:cNvSpPr txBox="1"/>
          <p:nvPr/>
        </p:nvSpPr>
        <p:spPr>
          <a:xfrm>
            <a:off x="9957610" y="2016086"/>
            <a:ext cx="4630602" cy="718145"/>
          </a:xfrm>
          <a:prstGeom prst="rect">
            <a:avLst/>
          </a:prstGeom>
        </p:spPr>
        <p:txBody>
          <a:bodyPr lIns="0" tIns="0" rIns="0" bIns="0" rtlCol="0" anchor="t">
            <a:spAutoFit/>
          </a:bodyPr>
          <a:lstStyle/>
          <a:p>
            <a:pPr algn="ctr">
              <a:lnSpc>
                <a:spcPts val="5570"/>
              </a:lnSpc>
              <a:spcBef>
                <a:spcPct val="0"/>
              </a:spcBef>
            </a:pPr>
            <a:r>
              <a:rPr lang="en-US" sz="4800" b="1" dirty="0" err="1">
                <a:solidFill>
                  <a:srgbClr val="004AAD"/>
                </a:solidFill>
                <a:latin typeface="Cambria" panose="02040503050406030204" pitchFamily="18" charset="0"/>
                <a:ea typeface="Cambria" panose="02040503050406030204" pitchFamily="18" charset="0"/>
              </a:rPr>
              <a:t>Hoạt</a:t>
            </a:r>
            <a:r>
              <a:rPr lang="en-US" sz="4800" b="1" dirty="0">
                <a:solidFill>
                  <a:srgbClr val="004AAD"/>
                </a:solidFill>
                <a:latin typeface="Cambria" panose="02040503050406030204" pitchFamily="18" charset="0"/>
                <a:ea typeface="Cambria" panose="02040503050406030204" pitchFamily="18" charset="0"/>
              </a:rPr>
              <a:t> </a:t>
            </a:r>
            <a:r>
              <a:rPr lang="en-US" sz="4800" b="1" dirty="0" err="1">
                <a:solidFill>
                  <a:srgbClr val="004AAD"/>
                </a:solidFill>
                <a:latin typeface="Cambria" panose="02040503050406030204" pitchFamily="18" charset="0"/>
                <a:ea typeface="Cambria" panose="02040503050406030204" pitchFamily="18" charset="0"/>
              </a:rPr>
              <a:t>động</a:t>
            </a:r>
            <a:r>
              <a:rPr lang="en-US" sz="4800" b="1" dirty="0">
                <a:solidFill>
                  <a:srgbClr val="004AAD"/>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952500"/>
            <a:ext cx="14630400" cy="830997"/>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Quan </a:t>
            </a:r>
            <a:r>
              <a:rPr lang="en-US" sz="4800" b="1" dirty="0" err="1">
                <a:latin typeface="Cambria" panose="02040503050406030204" pitchFamily="18" charset="0"/>
                <a:ea typeface="Cambria" panose="02040503050406030204" pitchFamily="18" charset="0"/>
              </a:rPr>
              <a:t>sát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tranh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giải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đố</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trả</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lời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hỏi</a:t>
            </a:r>
            <a:r>
              <a:rPr lang="en-US" sz="4800" b="1" dirty="0">
                <a:latin typeface="Cambria" panose="02040503050406030204" pitchFamily="18" charset="0"/>
                <a:ea typeface="Cambria" panose="02040503050406030204" pitchFamily="18" charset="0"/>
              </a:rPr>
              <a:t>:</a:t>
            </a:r>
          </a:p>
        </p:txBody>
      </p:sp>
      <p:pic>
        <p:nvPicPr>
          <p:cNvPr id="24" name="Picture 23">
            <a:extLst>
              <a:ext uri="{FF2B5EF4-FFF2-40B4-BE49-F238E27FC236}">
                <a16:creationId xmlns:a16="http://schemas.microsoft.com/office/drawing/2014/main" id="{3CBFCF91-C6EB-A7C8-334A-7076B80B1319}"/>
              </a:ext>
            </a:extLst>
          </p:cNvPr>
          <p:cNvPicPr>
            <a:picLocks noChangeAspect="1"/>
          </p:cNvPicPr>
          <p:nvPr/>
        </p:nvPicPr>
        <p:blipFill>
          <a:blip r:embed="rId4"/>
          <a:stretch>
            <a:fillRect/>
          </a:stretch>
        </p:blipFill>
        <p:spPr>
          <a:xfrm>
            <a:off x="1447800" y="2268915"/>
            <a:ext cx="14935200" cy="6913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endParaRPr lang="en-US"/>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endParaRPr lang="en-US"/>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endParaRPr lang="en-US"/>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endParaRPr lang="en-US"/>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endParaRPr lang="en-US"/>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endParaRPr lang="en-US"/>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endParaRPr lang="en-US"/>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endParaRPr lang="en-US"/>
          </a:p>
        </p:txBody>
      </p:sp>
      <p:sp>
        <p:nvSpPr>
          <p:cNvPr id="58" name="Freeform 28">
            <a:extLst>
              <a:ext uri="{FF2B5EF4-FFF2-40B4-BE49-F238E27FC236}">
                <a16:creationId xmlns:a16="http://schemas.microsoft.com/office/drawing/2014/main"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endParaRPr lang="en-US"/>
          </a:p>
        </p:txBody>
      </p:sp>
      <p:grpSp>
        <p:nvGrpSpPr>
          <p:cNvPr id="67" name="Group 7">
            <a:extLst>
              <a:ext uri="{FF2B5EF4-FFF2-40B4-BE49-F238E27FC236}">
                <a16:creationId xmlns:a16="http://schemas.microsoft.com/office/drawing/2014/main" id="{EE426D7C-19D2-C109-126A-7325CB5A495B}"/>
              </a:ext>
            </a:extLst>
          </p:cNvPr>
          <p:cNvGrpSpPr/>
          <p:nvPr/>
        </p:nvGrpSpPr>
        <p:grpSpPr>
          <a:xfrm>
            <a:off x="609600" y="952500"/>
            <a:ext cx="8903224" cy="8229600"/>
            <a:chOff x="0" y="0"/>
            <a:chExt cx="2344882" cy="2167467"/>
          </a:xfrm>
        </p:grpSpPr>
        <p:sp>
          <p:nvSpPr>
            <p:cNvPr id="68" name="Freeform 8">
              <a:extLst>
                <a:ext uri="{FF2B5EF4-FFF2-40B4-BE49-F238E27FC236}">
                  <a16:creationId xmlns:a16="http://schemas.microsoft.com/office/drawing/2014/main"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endParaRPr lang="en-US"/>
            </a:p>
          </p:txBody>
        </p:sp>
        <p:sp>
          <p:nvSpPr>
            <p:cNvPr id="69" name="TextBox 9">
              <a:extLst>
                <a:ext uri="{FF2B5EF4-FFF2-40B4-BE49-F238E27FC236}">
                  <a16:creationId xmlns:a16="http://schemas.microsoft.com/office/drawing/2014/main" id="{0D2B62D6-5194-5C52-7E4D-8F17BE7D4DA5}"/>
                </a:ext>
              </a:extLst>
            </p:cNvPr>
            <p:cNvSpPr txBox="1"/>
            <p:nvPr/>
          </p:nvSpPr>
          <p:spPr>
            <a:xfrm>
              <a:off x="0" y="-38100"/>
              <a:ext cx="2344882" cy="2205567"/>
            </a:xfrm>
            <a:prstGeom prst="rect">
              <a:avLst/>
            </a:prstGeom>
          </p:spPr>
          <p:txBody>
            <a:bodyPr lIns="50800" tIns="50800" rIns="50800" bIns="50800" rtlCol="0" anchor="ctr"/>
            <a:lstStyle/>
            <a:p>
              <a:pPr algn="ctr">
                <a:lnSpc>
                  <a:spcPts val="2659"/>
                </a:lnSpc>
                <a:spcBef>
                  <a:spcPct val="0"/>
                </a:spcBef>
              </a:pPr>
              <a:endParaRPr/>
            </a:p>
          </p:txBody>
        </p:sp>
      </p:grpSp>
      <p:sp>
        <p:nvSpPr>
          <p:cNvPr id="70" name="Freeform 16">
            <a:extLst>
              <a:ext uri="{FF2B5EF4-FFF2-40B4-BE49-F238E27FC236}">
                <a16:creationId xmlns:a16="http://schemas.microsoft.com/office/drawing/2014/main" id="{0401539F-3C42-80B7-0602-07966E6F9387}"/>
              </a:ext>
            </a:extLst>
          </p:cNvPr>
          <p:cNvSpPr/>
          <p:nvPr/>
        </p:nvSpPr>
        <p:spPr>
          <a:xfrm>
            <a:off x="3257800" y="5584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71" name="TextBox 70">
            <a:extLst>
              <a:ext uri="{FF2B5EF4-FFF2-40B4-BE49-F238E27FC236}">
                <a16:creationId xmlns:a16="http://schemas.microsoft.com/office/drawing/2014/main" id="{6DC8F3C5-3509-3076-8E5F-86A79F25B79F}"/>
              </a:ext>
            </a:extLst>
          </p:cNvPr>
          <p:cNvSpPr txBox="1"/>
          <p:nvPr/>
        </p:nvSpPr>
        <p:spPr>
          <a:xfrm>
            <a:off x="1066800" y="2628900"/>
            <a:ext cx="8004846" cy="6186309"/>
          </a:xfrm>
          <a:prstGeom prst="rect">
            <a:avLst/>
          </a:prstGeom>
          <a:noFill/>
        </p:spPr>
        <p:txBody>
          <a:bodyPr wrap="square" rtlCol="0">
            <a:spAutoFit/>
          </a:bodyPr>
          <a:lstStyle/>
          <a:p>
            <a:pPr algn="just"/>
            <a:r>
              <a:rPr lang="en-US" sz="6600" dirty="0">
                <a:latin typeface="Cambria" panose="02040503050406030204" pitchFamily="18" charset="0"/>
                <a:ea typeface="Cambria" panose="02040503050406030204" pitchFamily="18" charset="0"/>
              </a:rPr>
              <a:t>T</a:t>
            </a:r>
            <a:r>
              <a:rPr lang="vi-VN" sz="6600" dirty="0">
                <a:latin typeface="Cambria" panose="02040503050406030204" pitchFamily="18" charset="0"/>
                <a:ea typeface="Cambria" panose="02040503050406030204" pitchFamily="18" charset="0"/>
              </a:rPr>
              <a:t>ôi là nơi cư trú của con người và các loài sinh vật khác, cung cấp các chất dinh dưỡng nuôi cây phát triển.</a:t>
            </a:r>
          </a:p>
        </p:txBody>
      </p:sp>
      <p:grpSp>
        <p:nvGrpSpPr>
          <p:cNvPr id="72" name="Group 37">
            <a:extLst>
              <a:ext uri="{FF2B5EF4-FFF2-40B4-BE49-F238E27FC236}">
                <a16:creationId xmlns:a16="http://schemas.microsoft.com/office/drawing/2014/main" id="{C0AADE21-C8A3-FEF5-7BA3-BB06259E4FF1}"/>
              </a:ext>
            </a:extLst>
          </p:cNvPr>
          <p:cNvGrpSpPr/>
          <p:nvPr/>
        </p:nvGrpSpPr>
        <p:grpSpPr>
          <a:xfrm>
            <a:off x="10668000" y="3390906"/>
            <a:ext cx="5663369" cy="4052655"/>
            <a:chOff x="0" y="-50339"/>
            <a:chExt cx="3612726" cy="328688"/>
          </a:xfrm>
        </p:grpSpPr>
        <p:sp>
          <p:nvSpPr>
            <p:cNvPr id="73" name="Freeform 38">
              <a:extLst>
                <a:ext uri="{FF2B5EF4-FFF2-40B4-BE49-F238E27FC236}">
                  <a16:creationId xmlns:a16="http://schemas.microsoft.com/office/drawing/2014/main"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endParaRPr lang="en-US" b="1"/>
            </a:p>
          </p:txBody>
        </p:sp>
        <p:sp>
          <p:nvSpPr>
            <p:cNvPr id="74" name="TextBox 39">
              <a:extLst>
                <a:ext uri="{FF2B5EF4-FFF2-40B4-BE49-F238E27FC236}">
                  <a16:creationId xmlns:a16="http://schemas.microsoft.com/office/drawing/2014/main"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algn="ctr">
                <a:lnSpc>
                  <a:spcPct val="120000"/>
                </a:lnSpc>
                <a:spcBef>
                  <a:spcPts val="0"/>
                </a:spcBef>
                <a:spcAft>
                  <a:spcPts val="0"/>
                </a:spcAft>
              </a:pPr>
              <a:r>
                <a:rPr lang="en-US" sz="7200" b="1" dirty="0" err="1">
                  <a:solidFill>
                    <a:srgbClr val="FF0000"/>
                  </a:solidFill>
                  <a:effectLst/>
                  <a:latin typeface="Cambria" panose="02040503050406030204" pitchFamily="18" charset="0"/>
                  <a:ea typeface="Cambria" panose="02040503050406030204" pitchFamily="18" charset="0"/>
                </a:rPr>
                <a:t>Tôi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là</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môi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trường</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đất</a:t>
              </a:r>
              <a:r>
                <a:rPr lang="en-US" sz="7200" b="1" dirty="0">
                  <a:solidFill>
                    <a:srgbClr val="FF0000"/>
                  </a:solidFill>
                  <a:effectLst/>
                  <a:latin typeface="Cambria" panose="02040503050406030204" pitchFamily="18" charset="0"/>
                  <a:ea typeface="Cambria" panose="020405030504060302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8">
            <a:extLst>
              <a:ext uri="{FF2B5EF4-FFF2-40B4-BE49-F238E27FC236}">
                <a16:creationId xmlns:a16="http://schemas.microsoft.com/office/drawing/2014/main"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7" name="Group 7">
            <a:extLst>
              <a:ext uri="{FF2B5EF4-FFF2-40B4-BE49-F238E27FC236}">
                <a16:creationId xmlns:a16="http://schemas.microsoft.com/office/drawing/2014/main" id="{EE426D7C-19D2-C109-126A-7325CB5A495B}"/>
              </a:ext>
            </a:extLst>
          </p:cNvPr>
          <p:cNvGrpSpPr/>
          <p:nvPr/>
        </p:nvGrpSpPr>
        <p:grpSpPr>
          <a:xfrm>
            <a:off x="609600" y="952500"/>
            <a:ext cx="8903224" cy="8229600"/>
            <a:chOff x="0" y="0"/>
            <a:chExt cx="2344882" cy="2167467"/>
          </a:xfrm>
        </p:grpSpPr>
        <p:sp>
          <p:nvSpPr>
            <p:cNvPr id="68" name="Freeform 8">
              <a:extLst>
                <a:ext uri="{FF2B5EF4-FFF2-40B4-BE49-F238E27FC236}">
                  <a16:creationId xmlns:a16="http://schemas.microsoft.com/office/drawing/2014/main"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9">
              <a:extLst>
                <a:ext uri="{FF2B5EF4-FFF2-40B4-BE49-F238E27FC236}">
                  <a16:creationId xmlns:a16="http://schemas.microsoft.com/office/drawing/2014/main" id="{0D2B62D6-5194-5C52-7E4D-8F17BE7D4DA5}"/>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0" name="Freeform 16">
            <a:extLst>
              <a:ext uri="{FF2B5EF4-FFF2-40B4-BE49-F238E27FC236}">
                <a16:creationId xmlns:a16="http://schemas.microsoft.com/office/drawing/2014/main" id="{0401539F-3C42-80B7-0602-07966E6F9387}"/>
              </a:ext>
            </a:extLst>
          </p:cNvPr>
          <p:cNvSpPr/>
          <p:nvPr/>
        </p:nvSpPr>
        <p:spPr>
          <a:xfrm>
            <a:off x="3257800" y="5584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6DC8F3C5-3509-3076-8E5F-86A79F25B79F}"/>
              </a:ext>
            </a:extLst>
          </p:cNvPr>
          <p:cNvSpPr txBox="1"/>
          <p:nvPr/>
        </p:nvSpPr>
        <p:spPr>
          <a:xfrm>
            <a:off x="838200" y="2628900"/>
            <a:ext cx="8382000" cy="6186309"/>
          </a:xfrm>
          <a:prstGeom prst="rect">
            <a:avLst/>
          </a:prstGeom>
          <a:noFill/>
        </p:spPr>
        <p:txBody>
          <a:bodyPr wrap="square" rtlCol="0">
            <a:spAutoFit/>
          </a:bodyPr>
          <a:lstStyle/>
          <a:p>
            <a:pPr lvl="0" algn="just"/>
            <a:r>
              <a:rPr lang="en-US" sz="6600" dirty="0" smtClean="0">
                <a:solidFill>
                  <a:prstClr val="black"/>
                </a:solidFill>
                <a:latin typeface="Cambria" panose="02040503050406030204" pitchFamily="18" charset="0"/>
                <a:ea typeface="Cambria" panose="02040503050406030204" pitchFamily="18" charset="0"/>
              </a:rPr>
              <a:t>       </a:t>
            </a:r>
            <a:r>
              <a:rPr lang="vi-VN" sz="6600" dirty="0" smtClean="0">
                <a:solidFill>
                  <a:prstClr val="black"/>
                </a:solidFill>
                <a:latin typeface="Cambria" panose="02040503050406030204" pitchFamily="18" charset="0"/>
                <a:ea typeface="Cambria" panose="02040503050406030204" pitchFamily="18" charset="0"/>
              </a:rPr>
              <a:t>Tôi </a:t>
            </a:r>
            <a:r>
              <a:rPr lang="vi-VN" sz="6600" dirty="0">
                <a:solidFill>
                  <a:prstClr val="black"/>
                </a:solidFill>
                <a:latin typeface="Cambria" panose="02040503050406030204" pitchFamily="18" charset="0"/>
                <a:ea typeface="Cambria" panose="02040503050406030204" pitchFamily="18" charset="0"/>
              </a:rPr>
              <a:t>bao gồm đại dương, sông, suối, hồ, kênh,... có vai trò quan trọng trong việc điều tiết khí hậu, duy trì sự sống.</a:t>
            </a:r>
          </a:p>
        </p:txBody>
      </p:sp>
      <p:grpSp>
        <p:nvGrpSpPr>
          <p:cNvPr id="72" name="Group 37">
            <a:extLst>
              <a:ext uri="{FF2B5EF4-FFF2-40B4-BE49-F238E27FC236}">
                <a16:creationId xmlns:a16="http://schemas.microsoft.com/office/drawing/2014/main" id="{C0AADE21-C8A3-FEF5-7BA3-BB06259E4FF1}"/>
              </a:ext>
            </a:extLst>
          </p:cNvPr>
          <p:cNvGrpSpPr/>
          <p:nvPr/>
        </p:nvGrpSpPr>
        <p:grpSpPr>
          <a:xfrm>
            <a:off x="10668000" y="3390906"/>
            <a:ext cx="6553200" cy="4052655"/>
            <a:chOff x="0" y="-50339"/>
            <a:chExt cx="3612726" cy="328688"/>
          </a:xfrm>
        </p:grpSpPr>
        <p:sp>
          <p:nvSpPr>
            <p:cNvPr id="73" name="Freeform 38">
              <a:extLst>
                <a:ext uri="{FF2B5EF4-FFF2-40B4-BE49-F238E27FC236}">
                  <a16:creationId xmlns:a16="http://schemas.microsoft.com/office/drawing/2014/main"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39">
              <a:extLst>
                <a:ext uri="{FF2B5EF4-FFF2-40B4-BE49-F238E27FC236}">
                  <a16:creationId xmlns:a16="http://schemas.microsoft.com/office/drawing/2014/main"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algn="ctr">
                <a:lnSpc>
                  <a:spcPct val="120000"/>
                </a:lnSpc>
                <a:spcBef>
                  <a:spcPts val="0"/>
                </a:spcBef>
                <a:spcAft>
                  <a:spcPts val="0"/>
                </a:spcAft>
              </a:pPr>
              <a:r>
                <a:rPr lang="en-US" sz="7200" b="1" dirty="0" err="1">
                  <a:solidFill>
                    <a:srgbClr val="FF0000"/>
                  </a:solidFill>
                  <a:effectLst/>
                  <a:latin typeface="Cambria" panose="02040503050406030204" pitchFamily="18" charset="0"/>
                  <a:ea typeface="Cambria" panose="02040503050406030204" pitchFamily="18" charset="0"/>
                </a:rPr>
                <a:t>Tôi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là</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môi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trường</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nước</a:t>
              </a:r>
              <a:r>
                <a:rPr lang="en-US" sz="72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554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8">
            <a:extLst>
              <a:ext uri="{FF2B5EF4-FFF2-40B4-BE49-F238E27FC236}">
                <a16:creationId xmlns:a16="http://schemas.microsoft.com/office/drawing/2014/main"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7" name="Group 7">
            <a:extLst>
              <a:ext uri="{FF2B5EF4-FFF2-40B4-BE49-F238E27FC236}">
                <a16:creationId xmlns:a16="http://schemas.microsoft.com/office/drawing/2014/main" id="{EE426D7C-19D2-C109-126A-7325CB5A495B}"/>
              </a:ext>
            </a:extLst>
          </p:cNvPr>
          <p:cNvGrpSpPr/>
          <p:nvPr/>
        </p:nvGrpSpPr>
        <p:grpSpPr>
          <a:xfrm>
            <a:off x="609600" y="952500"/>
            <a:ext cx="8903224" cy="8229600"/>
            <a:chOff x="0" y="0"/>
            <a:chExt cx="2344882" cy="2167467"/>
          </a:xfrm>
        </p:grpSpPr>
        <p:sp>
          <p:nvSpPr>
            <p:cNvPr id="68" name="Freeform 8">
              <a:extLst>
                <a:ext uri="{FF2B5EF4-FFF2-40B4-BE49-F238E27FC236}">
                  <a16:creationId xmlns:a16="http://schemas.microsoft.com/office/drawing/2014/main"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9">
              <a:extLst>
                <a:ext uri="{FF2B5EF4-FFF2-40B4-BE49-F238E27FC236}">
                  <a16:creationId xmlns:a16="http://schemas.microsoft.com/office/drawing/2014/main" id="{0D2B62D6-5194-5C52-7E4D-8F17BE7D4DA5}"/>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0" name="Freeform 16">
            <a:extLst>
              <a:ext uri="{FF2B5EF4-FFF2-40B4-BE49-F238E27FC236}">
                <a16:creationId xmlns:a16="http://schemas.microsoft.com/office/drawing/2014/main" id="{0401539F-3C42-80B7-0602-07966E6F9387}"/>
              </a:ext>
            </a:extLst>
          </p:cNvPr>
          <p:cNvSpPr/>
          <p:nvPr/>
        </p:nvSpPr>
        <p:spPr>
          <a:xfrm>
            <a:off x="3257800" y="558453"/>
            <a:ext cx="3606824" cy="1023027"/>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6DC8F3C5-3509-3076-8E5F-86A79F25B79F}"/>
              </a:ext>
            </a:extLst>
          </p:cNvPr>
          <p:cNvSpPr txBox="1"/>
          <p:nvPr/>
        </p:nvSpPr>
        <p:spPr>
          <a:xfrm>
            <a:off x="838200" y="2628900"/>
            <a:ext cx="83820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bao gồm</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oxi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tơ</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cacbonic</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2" name="Group 37">
            <a:extLst>
              <a:ext uri="{FF2B5EF4-FFF2-40B4-BE49-F238E27FC236}">
                <a16:creationId xmlns:a16="http://schemas.microsoft.com/office/drawing/2014/main" id="{C0AADE21-C8A3-FEF5-7BA3-BB06259E4FF1}"/>
              </a:ext>
            </a:extLst>
          </p:cNvPr>
          <p:cNvGrpSpPr/>
          <p:nvPr/>
        </p:nvGrpSpPr>
        <p:grpSpPr>
          <a:xfrm>
            <a:off x="10668000" y="3390906"/>
            <a:ext cx="6553200" cy="4052655"/>
            <a:chOff x="0" y="-50339"/>
            <a:chExt cx="3612726" cy="328688"/>
          </a:xfrm>
        </p:grpSpPr>
        <p:sp>
          <p:nvSpPr>
            <p:cNvPr id="73" name="Freeform 38">
              <a:extLst>
                <a:ext uri="{FF2B5EF4-FFF2-40B4-BE49-F238E27FC236}">
                  <a16:creationId xmlns:a16="http://schemas.microsoft.com/office/drawing/2014/main"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39">
              <a:extLst>
                <a:ext uri="{FF2B5EF4-FFF2-40B4-BE49-F238E27FC236}">
                  <a16:creationId xmlns:a16="http://schemas.microsoft.com/office/drawing/2014/main"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Tôi</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môi</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trường</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khí</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965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651</Words>
  <Application>Microsoft Office PowerPoint</Application>
  <PresentationFormat>Custom</PresentationFormat>
  <Paragraphs>43</Paragraphs>
  <Slides>32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Calibri</vt:lpstr>
      <vt:lpstr>Calibri Light</vt:lpstr>
      <vt:lpstr>Cambria</vt:lpstr>
      <vt:lpstr>等线</vt:lpstr>
      <vt:lpstr>TT Commons Pro</vt:lpstr>
      <vt:lpstr>Office Theme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45</cp:revision>
  <dcterms:created xsi:type="dcterms:W3CDTF">2006-08-16T00:00:00Z</dcterms:created>
  <dcterms:modified xsi:type="dcterms:W3CDTF">2025-04-12T14:25:42Z</dcterms:modified>
  <dc:identifier>DAGR2Yeb-4Y</dc:identifier>
</cp:coreProperties>
</file>