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59" r:id="rId3"/>
    <p:sldId id="288" r:id="rId4"/>
    <p:sldId id="289" r:id="rId5"/>
    <p:sldId id="257" r:id="rId6"/>
    <p:sldId id="290" r:id="rId7"/>
    <p:sldId id="271" r:id="rId8"/>
    <p:sldId id="256" r:id="rId9"/>
    <p:sldId id="258" r:id="rId10"/>
    <p:sldId id="280" r:id="rId11"/>
    <p:sldId id="292" r:id="rId12"/>
    <p:sldId id="281" r:id="rId13"/>
    <p:sldId id="293" r:id="rId14"/>
    <p:sldId id="294" r:id="rId15"/>
    <p:sldId id="295" r:id="rId16"/>
    <p:sldId id="296" r:id="rId17"/>
    <p:sldId id="297" r:id="rId18"/>
    <p:sldId id="298" r:id="rId19"/>
    <p:sldId id="299" r:id="rId20"/>
    <p:sldId id="300" r:id="rId21"/>
    <p:sldId id="301" r:id="rId22"/>
    <p:sldId id="26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84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E5381-A92D-42C5-96FE-B6E06EB5EFC5}"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68713-CF4E-4E6F-8FA2-FE7032ED5067}" type="slidenum">
              <a:rPr lang="en-US" smtClean="0"/>
              <a:t>‹#›</a:t>
            </a:fld>
            <a:endParaRPr lang="en-US"/>
          </a:p>
        </p:txBody>
      </p:sp>
    </p:spTree>
    <p:extLst>
      <p:ext uri="{BB962C8B-B14F-4D97-AF65-F5344CB8AC3E}">
        <p14:creationId xmlns:p14="http://schemas.microsoft.com/office/powerpoint/2010/main" val="3418803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1362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Nối tiếp Triều Trần là Triều Hậu Lê. Để hiểu rõ hơn về thời đại này,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12 –  Khởi nghĩa Lam Sơn và Triều Hậu Lê.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1168713-CF4E-4E6F-8FA2-FE7032ED5067}" type="slidenum">
              <a:rPr lang="en-US" smtClean="0"/>
              <a:t>4</a:t>
            </a:fld>
            <a:endParaRPr lang="en-US"/>
          </a:p>
        </p:txBody>
      </p:sp>
    </p:spTree>
    <p:extLst>
      <p:ext uri="{BB962C8B-B14F-4D97-AF65-F5344CB8AC3E}">
        <p14:creationId xmlns:p14="http://schemas.microsoft.com/office/powerpoint/2010/main" val="4222114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42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Sự</a:t>
            </a:r>
            <a:r>
              <a:rPr lang="en-US" dirty="0"/>
              <a:t> </a:t>
            </a:r>
            <a:r>
              <a:rPr lang="en-US" dirty="0" err="1"/>
              <a:t>tích</a:t>
            </a:r>
            <a:r>
              <a:rPr lang="en-US" dirty="0"/>
              <a:t> </a:t>
            </a:r>
            <a:r>
              <a:rPr lang="en-US" dirty="0" err="1"/>
              <a:t>lê</a:t>
            </a:r>
            <a:r>
              <a:rPr lang="en-US" dirty="0"/>
              <a:t> </a:t>
            </a:r>
            <a:r>
              <a:rPr lang="en-US" dirty="0" err="1"/>
              <a:t>lai</a:t>
            </a:r>
            <a:r>
              <a:rPr lang="en-US" dirty="0"/>
              <a:t> </a:t>
            </a:r>
            <a:r>
              <a:rPr lang="en-US" dirty="0" err="1"/>
              <a:t>cứu</a:t>
            </a:r>
            <a:r>
              <a:rPr lang="en-US" dirty="0"/>
              <a:t> </a:t>
            </a:r>
            <a:r>
              <a:rPr lang="en-US" dirty="0" err="1"/>
              <a:t>chúa</a:t>
            </a:r>
            <a:r>
              <a:rPr lang="en-US" dirty="0"/>
              <a:t> </a:t>
            </a:r>
          </a:p>
        </p:txBody>
      </p:sp>
      <p:sp>
        <p:nvSpPr>
          <p:cNvPr id="4" name="Slide Number Placeholder 3"/>
          <p:cNvSpPr>
            <a:spLocks noGrp="1"/>
          </p:cNvSpPr>
          <p:nvPr>
            <p:ph type="sldNum" sz="quarter" idx="5"/>
          </p:nvPr>
        </p:nvSpPr>
        <p:spPr/>
        <p:txBody>
          <a:bodyPr/>
          <a:lstStyle/>
          <a:p>
            <a:fld id="{A1168713-CF4E-4E6F-8FA2-FE7032ED5067}" type="slidenum">
              <a:rPr lang="en-US" smtClean="0"/>
              <a:t>10</a:t>
            </a:fld>
            <a:endParaRPr lang="en-US"/>
          </a:p>
        </p:txBody>
      </p:sp>
    </p:spTree>
    <p:extLst>
      <p:ext uri="{BB962C8B-B14F-4D97-AF65-F5344CB8AC3E}">
        <p14:creationId xmlns:p14="http://schemas.microsoft.com/office/powerpoint/2010/main" val="3277455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algn="just">
              <a:buFont typeface="Arial" panose="020B0604020202020204" pitchFamily="34" charset="0"/>
              <a:buChar char="•"/>
            </a:pPr>
            <a:r>
              <a:rPr lang="vi-VN" sz="1200" dirty="0">
                <a:solidFill>
                  <a:srgbClr val="202124"/>
                </a:solidFill>
                <a:latin typeface="Calibri" panose="020F0502020204030204" pitchFamily="34" charset="0"/>
                <a:cs typeface="Calibri" panose="020F0502020204030204" pitchFamily="34" charset="0"/>
              </a:rPr>
              <a:t>Là chiến tranh giải phóng dân tộc đầu thế kỷ XV.</a:t>
            </a:r>
          </a:p>
          <a:p>
            <a:pPr marL="457200" lvl="0" indent="-457200" algn="just">
              <a:buFont typeface="Arial" panose="020B0604020202020204" pitchFamily="34" charset="0"/>
              <a:buChar char="•"/>
            </a:pPr>
            <a:r>
              <a:rPr lang="vi-VN" sz="1200" dirty="0">
                <a:solidFill>
                  <a:srgbClr val="202124"/>
                </a:solidFill>
                <a:latin typeface="Calibri" panose="020F0502020204030204" pitchFamily="34" charset="0"/>
                <a:cs typeface="Calibri" panose="020F0502020204030204" pitchFamily="34" charset="0"/>
              </a:rPr>
              <a:t>Thể hiện ý chí và nghị lực, quyết tâm, tinh thần quyết chiến quyết thắng và trí thông minh sáng tạo của dân tộc ta. </a:t>
            </a:r>
          </a:p>
          <a:p>
            <a:pPr marL="457200" lvl="0" indent="-457200" algn="just">
              <a:buFont typeface="Arial" panose="020B0604020202020204" pitchFamily="34" charset="0"/>
              <a:buChar char="•"/>
            </a:pPr>
            <a:r>
              <a:rPr lang="vi-VN" sz="1200" dirty="0">
                <a:solidFill>
                  <a:srgbClr val="202124"/>
                </a:solidFill>
                <a:latin typeface="Calibri" panose="020F0502020204030204" pitchFamily="34" charset="0"/>
                <a:cs typeface="Calibri" panose="020F0502020204030204" pitchFamily="34" charset="0"/>
              </a:rPr>
              <a:t>Chiến thắng lịch sử đó đã xóa bỏ 20 năm đô hộ tàn bạo của nhà Minh, mở ra những trang mới trong lịch sử dựng nước và giữ nước quang vinh của dân tộc. </a:t>
            </a:r>
          </a:p>
          <a:p>
            <a:endParaRPr lang="en-US" dirty="0"/>
          </a:p>
        </p:txBody>
      </p:sp>
      <p:sp>
        <p:nvSpPr>
          <p:cNvPr id="4" name="Slide Number Placeholder 3"/>
          <p:cNvSpPr>
            <a:spLocks noGrp="1"/>
          </p:cNvSpPr>
          <p:nvPr>
            <p:ph type="sldNum" sz="quarter" idx="5"/>
          </p:nvPr>
        </p:nvSpPr>
        <p:spPr/>
        <p:txBody>
          <a:bodyPr/>
          <a:lstStyle/>
          <a:p>
            <a:fld id="{A1168713-CF4E-4E6F-8FA2-FE7032ED5067}" type="slidenum">
              <a:rPr lang="en-US" smtClean="0"/>
              <a:t>16</a:t>
            </a:fld>
            <a:endParaRPr lang="en-US"/>
          </a:p>
        </p:txBody>
      </p:sp>
    </p:spTree>
    <p:extLst>
      <p:ext uri="{BB962C8B-B14F-4D97-AF65-F5344CB8AC3E}">
        <p14:creationId xmlns:p14="http://schemas.microsoft.com/office/powerpoint/2010/main" val="3824454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330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421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8" name="THANH TÂ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55718" y="-2685395"/>
            <a:ext cx="6850889" cy="12221677"/>
          </a:xfrm>
          <a:prstGeom prst="rect">
            <a:avLst/>
          </a:prstGeom>
        </p:spPr>
      </p:pic>
      <p:pic>
        <p:nvPicPr>
          <p:cNvPr id="7" name="Picture 6">
            <a:extLst>
              <a:ext uri="{FF2B5EF4-FFF2-40B4-BE49-F238E27FC236}">
                <a16:creationId xmlns:a16="http://schemas.microsoft.com/office/drawing/2014/main" id="{22692CD4-93C1-1959-BFB0-1CF091F0CE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8" name="Picture 7">
            <a:extLst>
              <a:ext uri="{FF2B5EF4-FFF2-40B4-BE49-F238E27FC236}">
                <a16:creationId xmlns:a16="http://schemas.microsoft.com/office/drawing/2014/main" id="{FF5B1464-DFB8-5EC2-789C-0E744BDB3F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9" name="Picture 8">
            <a:extLst>
              <a:ext uri="{FF2B5EF4-FFF2-40B4-BE49-F238E27FC236}">
                <a16:creationId xmlns:a16="http://schemas.microsoft.com/office/drawing/2014/main" id="{9B35644E-1866-889B-1973-A9DBC2ECBF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0" name="Picture 9">
            <a:extLst>
              <a:ext uri="{FF2B5EF4-FFF2-40B4-BE49-F238E27FC236}">
                <a16:creationId xmlns:a16="http://schemas.microsoft.com/office/drawing/2014/main" id="{5A80F045-364E-6F3B-2365-95E439B2BA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1" name="Rectangle 10">
            <a:extLst>
              <a:ext uri="{FF2B5EF4-FFF2-40B4-BE49-F238E27FC236}">
                <a16:creationId xmlns:a16="http://schemas.microsoft.com/office/drawing/2014/main" id="{E41F1A4C-710F-769E-55A4-8716390C83CC}"/>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spTree>
    <p:extLst>
      <p:ext uri="{BB962C8B-B14F-4D97-AF65-F5344CB8AC3E}">
        <p14:creationId xmlns:p14="http://schemas.microsoft.com/office/powerpoint/2010/main" val="18104887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4/12/2025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6928178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4/12/2025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396796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281320F-808C-6293-E172-0D4A3B2058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spTree>
    <p:extLst>
      <p:ext uri="{BB962C8B-B14F-4D97-AF65-F5344CB8AC3E}">
        <p14:creationId xmlns:p14="http://schemas.microsoft.com/office/powerpoint/2010/main" val="657599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B577D888-F729-D729-C137-F2211F3CC0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6"/>
          <a:stretch/>
        </p:blipFill>
        <p:spPr>
          <a:xfrm rot="5400000">
            <a:off x="2552700" y="-2781300"/>
            <a:ext cx="7086600" cy="12192000"/>
          </a:xfrm>
          <a:prstGeom prst="rect">
            <a:avLst/>
          </a:prstGeom>
        </p:spPr>
      </p:pic>
    </p:spTree>
    <p:extLst>
      <p:ext uri="{BB962C8B-B14F-4D97-AF65-F5344CB8AC3E}">
        <p14:creationId xmlns:p14="http://schemas.microsoft.com/office/powerpoint/2010/main" val="1528824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BE967E35-BB33-0F7D-59A3-B4A7B6C8F9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grpSp>
        <p:nvGrpSpPr>
          <p:cNvPr id="7" name="Group 6">
            <a:extLst>
              <a:ext uri="{FF2B5EF4-FFF2-40B4-BE49-F238E27FC236}">
                <a16:creationId xmlns:a16="http://schemas.microsoft.com/office/drawing/2014/main" id="{D92563C0-D3C6-CB84-A86B-C6B781FE0EBF}"/>
              </a:ext>
            </a:extLst>
          </p:cNvPr>
          <p:cNvGrpSpPr/>
          <p:nvPr userDrawn="1"/>
        </p:nvGrpSpPr>
        <p:grpSpPr>
          <a:xfrm>
            <a:off x="259654" y="263236"/>
            <a:ext cx="11646019" cy="6373091"/>
            <a:chOff x="706581" y="415636"/>
            <a:chExt cx="10958946" cy="6220691"/>
          </a:xfrm>
        </p:grpSpPr>
        <p:sp>
          <p:nvSpPr>
            <p:cNvPr id="8" name="Rectangle 7">
              <a:extLst>
                <a:ext uri="{FF2B5EF4-FFF2-40B4-BE49-F238E27FC236}">
                  <a16:creationId xmlns:a16="http://schemas.microsoft.com/office/drawing/2014/main" id="{F18637A4-BDEB-D694-9394-FCE2E554F2C2}"/>
                </a:ext>
              </a:extLst>
            </p:cNvPr>
            <p:cNvSpPr/>
            <p:nvPr/>
          </p:nvSpPr>
          <p:spPr>
            <a:xfrm>
              <a:off x="886691" y="415636"/>
              <a:ext cx="10778836" cy="6068291"/>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8D9843-2D90-D8B7-87BE-71B33374740E}"/>
                </a:ext>
              </a:extLst>
            </p:cNvPr>
            <p:cNvSpPr/>
            <p:nvPr/>
          </p:nvSpPr>
          <p:spPr>
            <a:xfrm>
              <a:off x="706581" y="568036"/>
              <a:ext cx="10778836" cy="60682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5658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6" name="Picture 15" descr="A group of kids rowing a boat&#10;&#10;Description automatically generated">
            <a:extLst>
              <a:ext uri="{FF2B5EF4-FFF2-40B4-BE49-F238E27FC236}">
                <a16:creationId xmlns:a16="http://schemas.microsoft.com/office/drawing/2014/main" id="{C05C9AF2-FB98-9298-B4A4-1CB0BB933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460"/>
            <a:ext cx="12192000" cy="7109460"/>
          </a:xfrm>
          <a:prstGeom prst="rect">
            <a:avLst/>
          </a:prstGeom>
        </p:spPr>
      </p:pic>
    </p:spTree>
    <p:extLst>
      <p:ext uri="{BB962C8B-B14F-4D97-AF65-F5344CB8AC3E}">
        <p14:creationId xmlns:p14="http://schemas.microsoft.com/office/powerpoint/2010/main" val="2415939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A scene with trees and grass&#10;&#10;Description automatically generated">
            <a:extLst>
              <a:ext uri="{FF2B5EF4-FFF2-40B4-BE49-F238E27FC236}">
                <a16:creationId xmlns:a16="http://schemas.microsoft.com/office/drawing/2014/main" id="{37BA1796-B7A6-73CC-E398-92E721C1CD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40880"/>
          </a:xfrm>
          <a:prstGeom prst="rect">
            <a:avLst/>
          </a:prstGeom>
        </p:spPr>
      </p:pic>
    </p:spTree>
    <p:extLst>
      <p:ext uri="{BB962C8B-B14F-4D97-AF65-F5344CB8AC3E}">
        <p14:creationId xmlns:p14="http://schemas.microsoft.com/office/powerpoint/2010/main" val="2539846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A cartoon of a desert&#10;&#10;Description automatically generated">
            <a:extLst>
              <a:ext uri="{FF2B5EF4-FFF2-40B4-BE49-F238E27FC236}">
                <a16:creationId xmlns:a16="http://schemas.microsoft.com/office/drawing/2014/main" id="{50CB37CD-5406-2B0E-A1E9-8C6ED44703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020"/>
            <a:ext cx="12192000" cy="7018020"/>
          </a:xfrm>
          <a:prstGeom prst="rect">
            <a:avLst/>
          </a:prstGeom>
        </p:spPr>
      </p:pic>
    </p:spTree>
    <p:extLst>
      <p:ext uri="{BB962C8B-B14F-4D97-AF65-F5344CB8AC3E}">
        <p14:creationId xmlns:p14="http://schemas.microsoft.com/office/powerpoint/2010/main" val="4190953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E72961-856F-74BC-9214-BDDAAA260E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3" y="-2652174"/>
            <a:ext cx="6887653" cy="12192002"/>
          </a:xfrm>
          <a:prstGeom prst="rect">
            <a:avLst/>
          </a:prstGeom>
        </p:spPr>
      </p:pic>
    </p:spTree>
    <p:extLst>
      <p:ext uri="{BB962C8B-B14F-4D97-AF65-F5344CB8AC3E}">
        <p14:creationId xmlns:p14="http://schemas.microsoft.com/office/powerpoint/2010/main" val="120780060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8E38F-6488-C911-2726-5CE3E9F9605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946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HANH TÂM"/>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19D8DF-FEFA-4418-BDF1-415DC95DE69B}" type="slidenum">
              <a:rPr lang="en-US" altLang="en-US" smtClean="0"/>
              <a:pPr/>
              <a:t>‹#›</a:t>
            </a:fld>
            <a:endParaRPr lang="en-US" altLang="en-US"/>
          </a:p>
        </p:txBody>
      </p:sp>
    </p:spTree>
    <p:extLst>
      <p:ext uri="{BB962C8B-B14F-4D97-AF65-F5344CB8AC3E}">
        <p14:creationId xmlns:p14="http://schemas.microsoft.com/office/powerpoint/2010/main" val="81849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4/12/2025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2777546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4/12/2025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7999881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4/12/2025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224651271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4/12/2025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4777056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4/12/2025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9289674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4/12/2025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9637570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4/12/2025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561125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39EE796-687A-85E3-6395-2E9341601F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1263309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859FB4EC-86BA-855C-8DFC-6E89599A331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35239142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hyperlink" Target="https://youtube.com/watch?v=6WTbxdwfjkw"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jp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07BEA4E-7830-927D-2293-513F833FF486}"/>
              </a:ext>
            </a:extLst>
          </p:cNvPr>
          <p:cNvPicPr>
            <a:picLocks noChangeAspect="1"/>
          </p:cNvPicPr>
          <p:nvPr/>
        </p:nvPicPr>
        <p:blipFill>
          <a:blip r:embed="rId4"/>
          <a:stretch>
            <a:fillRect/>
          </a:stretch>
        </p:blipFill>
        <p:spPr>
          <a:xfrm>
            <a:off x="170139" y="461744"/>
            <a:ext cx="7815749" cy="6712278"/>
          </a:xfrm>
          <a:prstGeom prst="rect">
            <a:avLst/>
          </a:prstGeom>
        </p:spPr>
      </p:pic>
    </p:spTree>
    <p:extLst>
      <p:ext uri="{BB962C8B-B14F-4D97-AF65-F5344CB8AC3E}">
        <p14:creationId xmlns:p14="http://schemas.microsoft.com/office/powerpoint/2010/main" val="27764177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56D7EDB-0B38-342C-4E08-DAAED4540DB6}"/>
              </a:ext>
            </a:extLst>
          </p:cNvPr>
          <p:cNvSpPr/>
          <p:nvPr/>
        </p:nvSpPr>
        <p:spPr>
          <a:xfrm>
            <a:off x="1844607" y="228390"/>
            <a:ext cx="9184565" cy="7149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Gợi</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ý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một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số</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nhân</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vật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tiêu</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biểu</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026" name="Picture 2" descr="Tiểu sử cuộc đời và sự nghiệp của danh nhân Nguyễn Trãi">
            <a:extLst>
              <a:ext uri="{FF2B5EF4-FFF2-40B4-BE49-F238E27FC236}">
                <a16:creationId xmlns:a16="http://schemas.microsoft.com/office/drawing/2014/main" id="{20A83818-E49A-584E-1BAB-778A32AF5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73" y="2047558"/>
            <a:ext cx="5286375" cy="2905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Lịch Sử Việt Nam - Lê Lai">
            <a:extLst>
              <a:ext uri="{FF2B5EF4-FFF2-40B4-BE49-F238E27FC236}">
                <a16:creationId xmlns:a16="http://schemas.microsoft.com/office/drawing/2014/main" id="{816DF0B5-9DFE-BE0F-46EF-6824CCDE1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600" y="1696720"/>
            <a:ext cx="4476750" cy="447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2785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56D7EDB-0B38-342C-4E08-DAAED4540DB6}"/>
              </a:ext>
            </a:extLst>
          </p:cNvPr>
          <p:cNvSpPr/>
          <p:nvPr/>
        </p:nvSpPr>
        <p:spPr>
          <a:xfrm>
            <a:off x="1844607" y="228390"/>
            <a:ext cx="9184565" cy="7149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Gợi</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ý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một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số</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nhân</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vật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tiêu</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biểu</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030" name="Picture 6" descr="Danh tướng Trần Nguyên Hãn và cái chết đau đớn gây tranh cãi - Giáo dục">
            <a:extLst>
              <a:ext uri="{FF2B5EF4-FFF2-40B4-BE49-F238E27FC236}">
                <a16:creationId xmlns:a16="http://schemas.microsoft.com/office/drawing/2014/main" id="{A3D948A5-3AF9-73F8-2E99-2DF961E6D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368" y="1845945"/>
            <a:ext cx="5305425" cy="3714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GUYỄN CHÍCH | VỊ TƯỚNG HIẾN KẾ CHO VUA LÊ LỢI KHIẾN KHỞI NGHĨA LAM SƠN  THÀNH CÔNG NGOẠN MỤC">
            <a:extLst>
              <a:ext uri="{FF2B5EF4-FFF2-40B4-BE49-F238E27FC236}">
                <a16:creationId xmlns:a16="http://schemas.microsoft.com/office/drawing/2014/main" id="{A6767B36-C599-1308-19BB-B62894EA98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95" b="12595"/>
          <a:stretch/>
        </p:blipFill>
        <p:spPr bwMode="auto">
          <a:xfrm>
            <a:off x="6421120" y="2479040"/>
            <a:ext cx="5323840" cy="298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602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down)">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BA7E89-5A01-98F9-F4B6-198219915741}"/>
              </a:ext>
            </a:extLst>
          </p:cNvPr>
          <p:cNvGrpSpPr/>
          <p:nvPr/>
        </p:nvGrpSpPr>
        <p:grpSpPr>
          <a:xfrm>
            <a:off x="457201" y="599878"/>
            <a:ext cx="5171440" cy="769039"/>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840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F668372D-47EA-FAE0-A082-C83A4AF0BD13}"/>
              </a:ext>
            </a:extLst>
          </p:cNvPr>
          <p:cNvSpPr txBox="1"/>
          <p:nvPr/>
        </p:nvSpPr>
        <p:spPr>
          <a:xfrm>
            <a:off x="762000" y="2083451"/>
            <a:ext cx="10687051" cy="3170099"/>
          </a:xfrm>
          <a:prstGeom prst="rect">
            <a:avLst/>
          </a:prstGeom>
          <a:solidFill>
            <a:schemeClr val="accent2">
              <a:lumMod val="40000"/>
              <a:lumOff val="60000"/>
            </a:schemeClr>
          </a:solidFill>
        </p:spPr>
        <p:txBody>
          <a:bodyPr wrap="square">
            <a:spAutoFit/>
          </a:bodyPr>
          <a:lstStyle/>
          <a:p>
            <a:pPr algn="just"/>
            <a:r>
              <a:rPr lang="vi-VN" sz="4000" b="1" dirty="0">
                <a:solidFill>
                  <a:srgbClr val="202124"/>
                </a:solidFill>
                <a:latin typeface="Arial" panose="020B0604020202020204" pitchFamily="34" charset="0"/>
                <a:cs typeface="Arial" panose="020B0604020202020204" pitchFamily="34" charset="0"/>
              </a:rPr>
              <a:t>Trong suốt 10 năm khởi nghĩa Lam Sơn có rất nhiều chiến thắng lớn khiến cho quân minh bị thiệt hại nặng nề. Trận Chi Lăng là một trong những trận đánh tiêu biểu và quyết định của khởi nghĩa Lam Sơn.</a:t>
            </a:r>
            <a:endParaRPr lang="en-US" sz="4000" b="1" dirty="0">
              <a:solidFill>
                <a:srgbClr val="2021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633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BA7E89-5A01-98F9-F4B6-198219915741}"/>
              </a:ext>
            </a:extLst>
          </p:cNvPr>
          <p:cNvGrpSpPr/>
          <p:nvPr/>
        </p:nvGrpSpPr>
        <p:grpSpPr>
          <a:xfrm>
            <a:off x="640080" y="1951158"/>
            <a:ext cx="4826000" cy="3047562"/>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840048" cy="6446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th</a:t>
              </a:r>
              <a:r>
                <a:rPr lang="en-US" sz="3200" b="1" dirty="0">
                  <a:solidFill>
                    <a:prstClr val="black"/>
                  </a:solidFill>
                  <a:latin typeface="Cambria" panose="02040503050406030204" pitchFamily="18" charset="0"/>
                  <a:ea typeface="Cambria" panose="02040503050406030204" pitchFamily="18" charset="0"/>
                </a:rPr>
                <a:t>ô</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 tin trong SGK, quan sát lược đồ trận Chi Lăng và kể lại câu chuyện lịch sử về trận Chi Lăng.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2C447C1-4754-64DF-FB3A-B91FB8429F04}"/>
              </a:ext>
            </a:extLst>
          </p:cNvPr>
          <p:cNvPicPr>
            <a:picLocks noChangeAspect="1"/>
          </p:cNvPicPr>
          <p:nvPr/>
        </p:nvPicPr>
        <p:blipFill>
          <a:blip r:embed="rId2"/>
          <a:stretch>
            <a:fillRect/>
          </a:stretch>
        </p:blipFill>
        <p:spPr>
          <a:xfrm>
            <a:off x="5419562" y="558800"/>
            <a:ext cx="6123044" cy="5902960"/>
          </a:xfrm>
          <a:prstGeom prst="rect">
            <a:avLst/>
          </a:prstGeom>
        </p:spPr>
      </p:pic>
    </p:spTree>
    <p:extLst>
      <p:ext uri="{BB962C8B-B14F-4D97-AF65-F5344CB8AC3E}">
        <p14:creationId xmlns:p14="http://schemas.microsoft.com/office/powerpoint/2010/main" val="24948428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68372D-47EA-FAE0-A082-C83A4AF0BD13}"/>
              </a:ext>
            </a:extLst>
          </p:cNvPr>
          <p:cNvSpPr txBox="1"/>
          <p:nvPr/>
        </p:nvSpPr>
        <p:spPr>
          <a:xfrm>
            <a:off x="792480" y="1128411"/>
            <a:ext cx="10687051" cy="5078313"/>
          </a:xfrm>
          <a:prstGeom prst="rect">
            <a:avLst/>
          </a:prstGeom>
          <a:solidFill>
            <a:schemeClr val="accent2">
              <a:lumMod val="40000"/>
              <a:lumOff val="60000"/>
            </a:schemeClr>
          </a:solidFill>
        </p:spPr>
        <p:txBody>
          <a:bodyPr wrap="square">
            <a:spAutoFit/>
          </a:bodyPr>
          <a:lstStyle/>
          <a:p>
            <a:pPr lvl="0" algn="just"/>
            <a:r>
              <a:rPr lang="vi-VN" sz="3600" b="1" dirty="0">
                <a:solidFill>
                  <a:srgbClr val="202124"/>
                </a:solidFill>
                <a:cs typeface="Arial" panose="020B0604020202020204" pitchFamily="34" charset="0"/>
              </a:rPr>
              <a:t>+ Lê Lợi kéo quân bao vây thành Đông Quan (Hà Nội), nhà Minh cử hai đạo binh sang phá vây. </a:t>
            </a:r>
          </a:p>
          <a:p>
            <a:pPr lvl="0" algn="just"/>
            <a:r>
              <a:rPr lang="vi-VN" sz="3600" b="1" dirty="0">
                <a:solidFill>
                  <a:srgbClr val="202124"/>
                </a:solidFill>
                <a:cs typeface="Arial" panose="020B0604020202020204" pitchFamily="34" charset="0"/>
              </a:rPr>
              <a:t>+ Quân Minh do Liễu Thăng cầm đầu kéo vào Lạng Sơn đến cửa ải Chi Lăng lúc mờ sáng. </a:t>
            </a:r>
          </a:p>
          <a:p>
            <a:pPr lvl="0" algn="just"/>
            <a:r>
              <a:rPr lang="vi-VN" sz="3600" b="1" dirty="0">
                <a:solidFill>
                  <a:srgbClr val="202124"/>
                </a:solidFill>
                <a:cs typeface="Arial" panose="020B0604020202020204" pitchFamily="34" charset="0"/>
              </a:rPr>
              <a:t>+ Quân ta cho kị binh ra nhử giặc vào trận địa, rồi bao vây từ hai sườn núi đánh giặc.</a:t>
            </a:r>
          </a:p>
          <a:p>
            <a:pPr lvl="0" algn="just"/>
            <a:r>
              <a:rPr lang="vi-VN" sz="3600" b="1" dirty="0">
                <a:solidFill>
                  <a:srgbClr val="202124"/>
                </a:solidFill>
                <a:cs typeface="Arial" panose="020B0604020202020204" pitchFamily="34" charset="0"/>
              </a:rPr>
              <a:t>+ Liễu Thăng tử trận, quân Minh hoảng loạn tháo chạy. </a:t>
            </a:r>
          </a:p>
        </p:txBody>
      </p:sp>
    </p:spTree>
    <p:extLst>
      <p:ext uri="{BB962C8B-B14F-4D97-AF65-F5344CB8AC3E}">
        <p14:creationId xmlns:p14="http://schemas.microsoft.com/office/powerpoint/2010/main" val="29504164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50362D-84BE-E9D9-A46A-ABD97C8C0AD6}"/>
              </a:ext>
            </a:extLst>
          </p:cNvPr>
          <p:cNvSpPr txBox="1"/>
          <p:nvPr/>
        </p:nvSpPr>
        <p:spPr>
          <a:xfrm>
            <a:off x="1168400" y="2143760"/>
            <a:ext cx="10535920" cy="1200329"/>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Xem</a:t>
            </a:r>
            <a:r>
              <a:rPr lang="en-US" sz="3600" dirty="0">
                <a:latin typeface="Cambria" panose="02040503050406030204" pitchFamily="18" charset="0"/>
                <a:ea typeface="Cambria" panose="02040503050406030204" pitchFamily="18" charset="0"/>
              </a:rPr>
              <a:t> video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thắng</a:t>
            </a:r>
            <a:r>
              <a:rPr lang="en-US" sz="3600" dirty="0">
                <a:latin typeface="Cambria" panose="02040503050406030204" pitchFamily="18" charset="0"/>
                <a:ea typeface="Cambria" panose="02040503050406030204" pitchFamily="18" charset="0"/>
              </a:rPr>
              <a:t> Chi </a:t>
            </a:r>
            <a:r>
              <a:rPr lang="en-US" sz="3600" dirty="0" err="1">
                <a:latin typeface="Cambria" panose="02040503050406030204" pitchFamily="18" charset="0"/>
                <a:ea typeface="Cambria" panose="02040503050406030204" pitchFamily="18" charset="0"/>
              </a:rPr>
              <a:t>Lăng</a:t>
            </a:r>
            <a:r>
              <a:rPr lang="en-US" sz="3600" dirty="0">
                <a:latin typeface="Cambria" panose="02040503050406030204" pitchFamily="18" charset="0"/>
                <a:ea typeface="Cambria" panose="02040503050406030204" pitchFamily="18" charset="0"/>
              </a:rPr>
              <a:t> – </a:t>
            </a:r>
            <a:r>
              <a:rPr lang="en-US" sz="3600" dirty="0" err="1">
                <a:latin typeface="Cambria" panose="02040503050406030204" pitchFamily="18" charset="0"/>
                <a:ea typeface="Cambria" panose="02040503050406030204" pitchFamily="18" charset="0"/>
              </a:rPr>
              <a:t>Xương</a:t>
            </a:r>
            <a:r>
              <a:rPr lang="en-US" sz="3600" dirty="0">
                <a:latin typeface="Cambria" panose="02040503050406030204" pitchFamily="18" charset="0"/>
                <a:ea typeface="Cambria" panose="02040503050406030204" pitchFamily="18" charset="0"/>
              </a:rPr>
              <a:t> Giang:</a:t>
            </a:r>
          </a:p>
          <a:p>
            <a:pPr algn="ctr"/>
            <a:r>
              <a:rPr lang="en-US" sz="3600" dirty="0">
                <a:latin typeface="Cambria" panose="02040503050406030204" pitchFamily="18" charset="0"/>
                <a:ea typeface="Cambria" panose="02040503050406030204" pitchFamily="18" charset="0"/>
                <a:hlinkClick r:id="rId2"/>
              </a:rPr>
              <a:t>https://youtube.com/watch?v=6WTbxdwfjkw</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4603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68372D-47EA-FAE0-A082-C83A4AF0BD13}"/>
              </a:ext>
            </a:extLst>
          </p:cNvPr>
          <p:cNvSpPr txBox="1"/>
          <p:nvPr/>
        </p:nvSpPr>
        <p:spPr>
          <a:xfrm>
            <a:off x="630554" y="864251"/>
            <a:ext cx="10930891" cy="4678204"/>
          </a:xfrm>
          <a:prstGeom prst="rect">
            <a:avLst/>
          </a:prstGeom>
          <a:solidFill>
            <a:schemeClr val="accent2">
              <a:lumMod val="40000"/>
              <a:lumOff val="60000"/>
            </a:schemeClr>
          </a:solidFill>
        </p:spPr>
        <p:txBody>
          <a:bodyPr wrap="square">
            <a:spAutoFit/>
          </a:bodyPr>
          <a:lstStyle/>
          <a:p>
            <a:pPr lvl="0" algn="just"/>
            <a:r>
              <a:rPr lang="vi-VN" sz="3000" b="1" dirty="0">
                <a:solidFill>
                  <a:srgbClr val="202124"/>
                </a:solidFill>
                <a:latin typeface="Calibri" panose="020F0502020204030204" pitchFamily="34" charset="0"/>
                <a:cs typeface="Calibri" panose="020F0502020204030204" pitchFamily="34" charset="0"/>
              </a:rPr>
              <a:t>+ Kết quả: </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Liễu Thăng và Lương Minh bị tử trận, hàng vạn tên địch bị giết.</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Cánh quân Mộc Thạnh chỉ huy vội rút chạy về nước.</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Vương Thông xin hòa, mở hội thề Đông Quan rút quân về nước.</a:t>
            </a:r>
          </a:p>
          <a:p>
            <a:pPr lvl="0" algn="just"/>
            <a:r>
              <a:rPr lang="vi-VN" sz="3000" dirty="0">
                <a:solidFill>
                  <a:srgbClr val="202124"/>
                </a:solidFill>
                <a:latin typeface="Calibri" panose="020F0502020204030204" pitchFamily="34" charset="0"/>
                <a:cs typeface="Calibri" panose="020F0502020204030204" pitchFamily="34" charset="0"/>
              </a:rPr>
              <a:t>=&gt; Khởi nghĩa giành thắng lợi hoàn toàn.</a:t>
            </a:r>
          </a:p>
          <a:p>
            <a:pPr lvl="0" algn="just"/>
            <a:r>
              <a:rPr lang="vi-VN" sz="3000" b="1" dirty="0">
                <a:solidFill>
                  <a:srgbClr val="202124"/>
                </a:solidFill>
                <a:latin typeface="Calibri" panose="020F0502020204030204" pitchFamily="34" charset="0"/>
                <a:cs typeface="Calibri" panose="020F0502020204030204" pitchFamily="34" charset="0"/>
              </a:rPr>
              <a:t>+ Ý nghĩa: </a:t>
            </a:r>
          </a:p>
          <a:p>
            <a:r>
              <a:rPr lang="vi-VN" sz="2800" dirty="0"/>
              <a:t>- Khiến cho mưu đồ cứu viện Đông Quan của quân Minh bị tan vỡ.</a:t>
            </a:r>
          </a:p>
          <a:p>
            <a:r>
              <a:rPr lang="vi-VN" sz="2800" dirty="0"/>
              <a:t>- Nước ta hoàn toàn độc lập.</a:t>
            </a:r>
          </a:p>
          <a:p>
            <a:r>
              <a:rPr lang="vi-VN" sz="3200" dirty="0"/>
              <a:t/>
            </a:r>
            <a:br>
              <a:rPr lang="vi-VN" sz="3200" dirty="0"/>
            </a:br>
            <a:endParaRPr lang="vi-VN" sz="3000" dirty="0">
              <a:solidFill>
                <a:srgbClr val="20212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6552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a black background&#10;&#10;Description automatically generated">
            <a:extLst>
              <a:ext uri="{FF2B5EF4-FFF2-40B4-BE49-F238E27FC236}">
                <a16:creationId xmlns:a16="http://schemas.microsoft.com/office/drawing/2014/main" id="{B5A94539-C15B-DD8B-C61B-7DF30B651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47" y="1282929"/>
            <a:ext cx="8315665" cy="6425741"/>
          </a:xfrm>
          <a:prstGeom prst="rect">
            <a:avLst/>
          </a:prstGeom>
        </p:spPr>
      </p:pic>
    </p:spTree>
    <p:extLst>
      <p:ext uri="{BB962C8B-B14F-4D97-AF65-F5344CB8AC3E}">
        <p14:creationId xmlns:p14="http://schemas.microsoft.com/office/powerpoint/2010/main" val="28648754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33353" y="314335"/>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744718" y="0"/>
            <a:ext cx="8853286" cy="1272619"/>
          </a:xfrm>
          <a:prstGeom prst="wedgeEllipseCallout">
            <a:avLst>
              <a:gd name="adj1" fmla="val 54780"/>
              <a:gd name="adj2" fmla="val 84240"/>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Thi</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kể</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chuyện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lịch</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sử</a:t>
            </a:r>
            <a:endParaRPr lang="en-US" sz="4400" b="1" dirty="0">
              <a:solidFill>
                <a:sysClr val="windowText" lastClr="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499103" y="1505378"/>
            <a:ext cx="7061194" cy="2554545"/>
          </a:xfrm>
          <a:prstGeom prst="rect">
            <a:avLst/>
          </a:prstGeom>
          <a:solidFill>
            <a:schemeClr val="accent2">
              <a:lumMod val="20000"/>
              <a:lumOff val="80000"/>
            </a:schemeClr>
          </a:solidFill>
        </p:spPr>
        <p:txBody>
          <a:bodyPr wrap="square">
            <a:spAutoFit/>
          </a:bodyPr>
          <a:lstStyle/>
          <a:p>
            <a:pPr marL="457200" indent="-457200" algn="just">
              <a:buFontTx/>
              <a:buChar char="-"/>
            </a:pPr>
            <a:r>
              <a:rPr lang="en-US" sz="3200" b="1" dirty="0" err="1" smtClean="0">
                <a:solidFill>
                  <a:srgbClr val="202124"/>
                </a:solidFill>
                <a:latin typeface="Cambria" panose="02040503050406030204" pitchFamily="18" charset="0"/>
                <a:ea typeface="Cambria" panose="02040503050406030204" pitchFamily="18" charset="0"/>
              </a:rPr>
              <a:t>Hình</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thức</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thi</a:t>
            </a:r>
            <a:r>
              <a:rPr lang="en-US" sz="3200" b="1" dirty="0">
                <a:solidFill>
                  <a:srgbClr val="202124"/>
                </a:solidFill>
                <a:latin typeface="Cambria" panose="02040503050406030204" pitchFamily="18" charset="0"/>
                <a:ea typeface="Cambria" panose="02040503050406030204" pitchFamily="18" charset="0"/>
              </a:rPr>
              <a:t>: </a:t>
            </a:r>
            <a:r>
              <a:rPr lang="en-US" sz="3200" dirty="0" err="1" smtClean="0">
                <a:solidFill>
                  <a:srgbClr val="202124"/>
                </a:solidFill>
                <a:latin typeface="Cambria" panose="02040503050406030204" pitchFamily="18" charset="0"/>
                <a:ea typeface="Cambria" panose="02040503050406030204" pitchFamily="18" charset="0"/>
              </a:rPr>
              <a:t>mỗi</a:t>
            </a:r>
            <a:r>
              <a:rPr lang="en-US" sz="3200" dirty="0" smtClean="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nhóm</a:t>
            </a:r>
            <a:r>
              <a:rPr lang="en-US" sz="3200" dirty="0">
                <a:solidFill>
                  <a:srgbClr val="202124"/>
                </a:solidFill>
                <a:latin typeface="Cambria" panose="02040503050406030204" pitchFamily="18" charset="0"/>
                <a:ea typeface="Cambria" panose="02040503050406030204" pitchFamily="18" charset="0"/>
              </a:rPr>
              <a:t> </a:t>
            </a:r>
            <a:r>
              <a:rPr lang="en-US" sz="3200" dirty="0" smtClean="0">
                <a:solidFill>
                  <a:srgbClr val="202124"/>
                </a:solidFill>
                <a:latin typeface="Cambria" panose="02040503050406030204" pitchFamily="18" charset="0"/>
                <a:ea typeface="Cambria" panose="02040503050406030204" pitchFamily="18" charset="0"/>
              </a:rPr>
              <a:t>1 </a:t>
            </a:r>
            <a:r>
              <a:rPr lang="en-US" sz="3200" dirty="0" err="1">
                <a:solidFill>
                  <a:srgbClr val="202124"/>
                </a:solidFill>
                <a:latin typeface="Cambria" panose="02040503050406030204" pitchFamily="18" charset="0"/>
                <a:ea typeface="Cambria" panose="02040503050406030204" pitchFamily="18" charset="0"/>
              </a:rPr>
              <a:t>bạn</a:t>
            </a:r>
            <a:r>
              <a:rPr lang="en-US" sz="3200" dirty="0">
                <a:solidFill>
                  <a:srgbClr val="202124"/>
                </a:solidFill>
                <a:latin typeface="Cambria" panose="02040503050406030204" pitchFamily="18" charset="0"/>
                <a:ea typeface="Cambria" panose="02040503050406030204" pitchFamily="18" charset="0"/>
              </a:rPr>
              <a:t> </a:t>
            </a:r>
            <a:endParaRPr lang="en-US" sz="3200" dirty="0" smtClean="0">
              <a:solidFill>
                <a:srgbClr val="202124"/>
              </a:solidFill>
              <a:latin typeface="Cambria" panose="02040503050406030204" pitchFamily="18" charset="0"/>
              <a:ea typeface="Cambria" panose="02040503050406030204" pitchFamily="18" charset="0"/>
            </a:endParaRPr>
          </a:p>
          <a:p>
            <a:pPr algn="just"/>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Nội</a:t>
            </a:r>
            <a:r>
              <a:rPr lang="en-US" sz="3200" b="1" dirty="0">
                <a:solidFill>
                  <a:srgbClr val="202124"/>
                </a:solidFill>
                <a:latin typeface="Cambria" panose="02040503050406030204" pitchFamily="18" charset="0"/>
                <a:ea typeface="Cambria" panose="02040503050406030204" pitchFamily="18" charset="0"/>
              </a:rPr>
              <a:t> dung: </a:t>
            </a:r>
            <a:r>
              <a:rPr lang="en-US" sz="3200" dirty="0" err="1">
                <a:solidFill>
                  <a:srgbClr val="202124"/>
                </a:solidFill>
                <a:latin typeface="Cambria" panose="02040503050406030204" pitchFamily="18" charset="0"/>
                <a:ea typeface="Cambria" panose="02040503050406030204" pitchFamily="18" charset="0"/>
              </a:rPr>
              <a:t>chọn</a:t>
            </a:r>
            <a:r>
              <a:rPr lang="en-US" sz="3200" dirty="0">
                <a:solidFill>
                  <a:srgbClr val="202124"/>
                </a:solidFill>
                <a:latin typeface="Cambria" panose="02040503050406030204" pitchFamily="18" charset="0"/>
                <a:ea typeface="Cambria" panose="02040503050406030204" pitchFamily="18" charset="0"/>
              </a:rPr>
              <a:t> 1 </a:t>
            </a:r>
            <a:r>
              <a:rPr lang="en-US" sz="3200" dirty="0" err="1">
                <a:solidFill>
                  <a:srgbClr val="202124"/>
                </a:solidFill>
                <a:latin typeface="Cambria" panose="02040503050406030204" pitchFamily="18" charset="0"/>
                <a:ea typeface="Cambria" panose="02040503050406030204" pitchFamily="18" charset="0"/>
              </a:rPr>
              <a:t>trong</a:t>
            </a:r>
            <a:r>
              <a:rPr lang="en-US" sz="3200" dirty="0">
                <a:solidFill>
                  <a:srgbClr val="202124"/>
                </a:solidFill>
                <a:latin typeface="Cambria" panose="02040503050406030204" pitchFamily="18" charset="0"/>
                <a:ea typeface="Cambria" panose="02040503050406030204" pitchFamily="18" charset="0"/>
              </a:rPr>
              <a:t> 3 </a:t>
            </a:r>
            <a:r>
              <a:rPr lang="en-US" sz="3200" dirty="0" err="1">
                <a:solidFill>
                  <a:srgbClr val="202124"/>
                </a:solidFill>
                <a:latin typeface="Cambria" panose="02040503050406030204" pitchFamily="18" charset="0"/>
                <a:ea typeface="Cambria" panose="02040503050406030204" pitchFamily="18" charset="0"/>
              </a:rPr>
              <a:t>câu</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chuyện</a:t>
            </a:r>
            <a:r>
              <a:rPr lang="en-US" sz="3200" dirty="0">
                <a:solidFill>
                  <a:srgbClr val="202124"/>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3200" b="1" dirty="0">
                <a:solidFill>
                  <a:srgbClr val="202124"/>
                </a:solidFill>
                <a:latin typeface="Cambria" panose="02040503050406030204" pitchFamily="18" charset="0"/>
                <a:ea typeface="Cambria" panose="02040503050406030204" pitchFamily="18" charset="0"/>
              </a:rPr>
              <a:t>Lê </a:t>
            </a:r>
            <a:r>
              <a:rPr lang="en-US" sz="3200" b="1" dirty="0" err="1">
                <a:solidFill>
                  <a:srgbClr val="202124"/>
                </a:solidFill>
                <a:latin typeface="Cambria" panose="02040503050406030204" pitchFamily="18" charset="0"/>
                <a:ea typeface="Cambria" panose="02040503050406030204" pitchFamily="18" charset="0"/>
              </a:rPr>
              <a:t>Lợi</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dựng</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cờ</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khởi</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nghĩa</a:t>
            </a:r>
            <a:endParaRPr lang="en-US" sz="3200" b="1" dirty="0">
              <a:solidFill>
                <a:srgbClr val="202124"/>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q"/>
            </a:pPr>
            <a:r>
              <a:rPr lang="en-US" sz="3200" b="1" dirty="0">
                <a:solidFill>
                  <a:srgbClr val="202124"/>
                </a:solidFill>
                <a:latin typeface="Cambria" panose="02040503050406030204" pitchFamily="18" charset="0"/>
                <a:ea typeface="Cambria" panose="02040503050406030204" pitchFamily="18" charset="0"/>
              </a:rPr>
              <a:t>Lê Lai </a:t>
            </a:r>
            <a:r>
              <a:rPr lang="en-US" sz="3200" b="1" dirty="0" err="1">
                <a:solidFill>
                  <a:srgbClr val="202124"/>
                </a:solidFill>
                <a:latin typeface="Cambria" panose="02040503050406030204" pitchFamily="18" charset="0"/>
                <a:ea typeface="Cambria" panose="02040503050406030204" pitchFamily="18" charset="0"/>
              </a:rPr>
              <a:t>quên</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mình</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cứu</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chúa</a:t>
            </a:r>
            <a:r>
              <a:rPr lang="en-US" sz="3200" b="1" dirty="0">
                <a:solidFill>
                  <a:srgbClr val="202124"/>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3200" b="1" dirty="0" err="1">
                <a:solidFill>
                  <a:srgbClr val="202124"/>
                </a:solidFill>
                <a:latin typeface="Cambria" panose="02040503050406030204" pitchFamily="18" charset="0"/>
                <a:ea typeface="Cambria" panose="02040503050406030204" pitchFamily="18" charset="0"/>
              </a:rPr>
              <a:t>Trận</a:t>
            </a:r>
            <a:r>
              <a:rPr lang="en-US" sz="3200" b="1" dirty="0">
                <a:solidFill>
                  <a:srgbClr val="202124"/>
                </a:solidFill>
                <a:latin typeface="Cambria" panose="02040503050406030204" pitchFamily="18" charset="0"/>
                <a:ea typeface="Cambria" panose="02040503050406030204" pitchFamily="18" charset="0"/>
              </a:rPr>
              <a:t> Chi </a:t>
            </a:r>
            <a:r>
              <a:rPr lang="en-US" sz="3200" b="1" dirty="0" err="1">
                <a:solidFill>
                  <a:srgbClr val="202124"/>
                </a:solidFill>
                <a:latin typeface="Cambria" panose="02040503050406030204" pitchFamily="18" charset="0"/>
                <a:ea typeface="Cambria" panose="02040503050406030204" pitchFamily="18" charset="0"/>
              </a:rPr>
              <a:t>Lăng</a:t>
            </a:r>
            <a:endParaRPr lang="en-US" sz="3200" b="1" dirty="0">
              <a:solidFill>
                <a:srgbClr val="202124"/>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440B10-9E47-E2F0-2371-4DBF3F7EA3B5}"/>
              </a:ext>
            </a:extLst>
          </p:cNvPr>
          <p:cNvSpPr txBox="1"/>
          <p:nvPr/>
        </p:nvSpPr>
        <p:spPr>
          <a:xfrm>
            <a:off x="2188072" y="4174735"/>
            <a:ext cx="7061194" cy="2062103"/>
          </a:xfrm>
          <a:prstGeom prst="rect">
            <a:avLst/>
          </a:prstGeom>
          <a:solidFill>
            <a:schemeClr val="accent6">
              <a:lumMod val="20000"/>
              <a:lumOff val="80000"/>
            </a:schemeClr>
          </a:solidFill>
        </p:spPr>
        <p:txBody>
          <a:bodyPr wrap="square">
            <a:spAutoFit/>
          </a:bodyPr>
          <a:lstStyle/>
          <a:p>
            <a:pPr algn="just"/>
            <a:r>
              <a:rPr lang="en-US" sz="3200" b="1" dirty="0" err="1" smtClean="0">
                <a:solidFill>
                  <a:srgbClr val="202124"/>
                </a:solidFill>
                <a:latin typeface="Cambria" panose="02040503050406030204" pitchFamily="18" charset="0"/>
                <a:ea typeface="Cambria" panose="02040503050406030204" pitchFamily="18" charset="0"/>
              </a:rPr>
              <a:t>Tiêu</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Chí</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đánh</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giá</a:t>
            </a:r>
            <a:r>
              <a:rPr lang="en-US" sz="3200" b="1" dirty="0" smtClean="0">
                <a:solidFill>
                  <a:srgbClr val="202124"/>
                </a:solidFill>
                <a:latin typeface="Cambria" panose="02040503050406030204" pitchFamily="18" charset="0"/>
                <a:ea typeface="Cambria" panose="02040503050406030204" pitchFamily="18" charset="0"/>
              </a:rPr>
              <a:t>:</a:t>
            </a:r>
          </a:p>
          <a:p>
            <a:pPr marL="514350" indent="-514350" algn="just">
              <a:buAutoNum type="arabicPeriod"/>
            </a:pPr>
            <a:r>
              <a:rPr lang="en-US" sz="3200" b="1" dirty="0" err="1" smtClean="0">
                <a:solidFill>
                  <a:srgbClr val="202124"/>
                </a:solidFill>
                <a:latin typeface="Cambria" panose="02040503050406030204" pitchFamily="18" charset="0"/>
                <a:ea typeface="Cambria" panose="02040503050406030204" pitchFamily="18" charset="0"/>
              </a:rPr>
              <a:t>Giọng</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kể</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phù</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hợp</a:t>
            </a:r>
            <a:r>
              <a:rPr lang="en-US" sz="3200" b="1" dirty="0" smtClean="0">
                <a:solidFill>
                  <a:srgbClr val="202124"/>
                </a:solidFill>
                <a:latin typeface="Cambria" panose="02040503050406030204" pitchFamily="18" charset="0"/>
                <a:ea typeface="Cambria" panose="02040503050406030204" pitchFamily="18" charset="0"/>
              </a:rPr>
              <a:t> </a:t>
            </a:r>
          </a:p>
          <a:p>
            <a:pPr marL="514350" indent="-514350" algn="just">
              <a:buAutoNum type="arabicPeriod"/>
            </a:pPr>
            <a:r>
              <a:rPr lang="en-US" sz="3200" b="1" dirty="0" err="1" smtClean="0">
                <a:solidFill>
                  <a:srgbClr val="202124"/>
                </a:solidFill>
                <a:latin typeface="Cambria" panose="02040503050406030204" pitchFamily="18" charset="0"/>
                <a:ea typeface="Cambria" panose="02040503050406030204" pitchFamily="18" charset="0"/>
              </a:rPr>
              <a:t>Nội</a:t>
            </a:r>
            <a:r>
              <a:rPr lang="en-US" sz="3200" b="1" dirty="0" smtClean="0">
                <a:solidFill>
                  <a:srgbClr val="202124"/>
                </a:solidFill>
                <a:latin typeface="Cambria" panose="02040503050406030204" pitchFamily="18" charset="0"/>
                <a:ea typeface="Cambria" panose="02040503050406030204" pitchFamily="18" charset="0"/>
              </a:rPr>
              <a:t> dung </a:t>
            </a:r>
            <a:r>
              <a:rPr lang="en-US" sz="3200" b="1" dirty="0" err="1" smtClean="0">
                <a:solidFill>
                  <a:srgbClr val="202124"/>
                </a:solidFill>
                <a:latin typeface="Cambria" panose="02040503050406030204" pitchFamily="18" charset="0"/>
                <a:ea typeface="Cambria" panose="02040503050406030204" pitchFamily="18" charset="0"/>
              </a:rPr>
              <a:t>câu</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chuyện</a:t>
            </a:r>
            <a:r>
              <a:rPr lang="en-US" sz="3200" b="1" dirty="0" smtClean="0">
                <a:solidFill>
                  <a:srgbClr val="202124"/>
                </a:solidFill>
                <a:latin typeface="Cambria" panose="02040503050406030204" pitchFamily="18" charset="0"/>
                <a:ea typeface="Cambria" panose="02040503050406030204" pitchFamily="18" charset="0"/>
              </a:rPr>
              <a:t> </a:t>
            </a:r>
          </a:p>
          <a:p>
            <a:pPr marL="514350" indent="-514350" algn="just">
              <a:buAutoNum type="arabicPeriod"/>
            </a:pPr>
            <a:r>
              <a:rPr lang="en-US" sz="3200" b="1" dirty="0" err="1" smtClean="0">
                <a:solidFill>
                  <a:srgbClr val="202124"/>
                </a:solidFill>
                <a:latin typeface="Cambria" panose="02040503050406030204" pitchFamily="18" charset="0"/>
                <a:ea typeface="Cambria" panose="02040503050406030204" pitchFamily="18" charset="0"/>
              </a:rPr>
              <a:t>Giao</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lưu</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với</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bạn</a:t>
            </a:r>
            <a:r>
              <a:rPr lang="en-US" sz="3200" b="1" dirty="0" smtClean="0">
                <a:solidFill>
                  <a:srgbClr val="202124"/>
                </a:solidFill>
                <a:latin typeface="Cambria" panose="02040503050406030204" pitchFamily="18" charset="0"/>
                <a:ea typeface="Cambria" panose="02040503050406030204" pitchFamily="18" charset="0"/>
              </a:rPr>
              <a:t> </a:t>
            </a:r>
            <a:endParaRPr lang="en-US" sz="3200" b="1" dirty="0">
              <a:solidFill>
                <a:srgbClr val="202124"/>
              </a:solidFill>
              <a:latin typeface="Cambria" panose="02040503050406030204" pitchFamily="18" charset="0"/>
              <a:ea typeface="Cambria" panose="02040503050406030204" pitchFamily="18" charset="0"/>
            </a:endParaRPr>
          </a:p>
        </p:txBody>
      </p:sp>
      <p:sp>
        <p:nvSpPr>
          <p:cNvPr id="6" name="AutoShape 2" descr="Hình ảnh đồ họa Ngôi sao PNG, 75000+ nguồn tải về miễn ph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6133162" y="4590853"/>
            <a:ext cx="656341" cy="656341"/>
          </a:xfrm>
          <a:prstGeom prst="rect">
            <a:avLst/>
          </a:prstGeom>
        </p:spPr>
      </p:pic>
      <p:pic>
        <p:nvPicPr>
          <p:cNvPr id="8" name="Picture 7"/>
          <p:cNvPicPr>
            <a:picLocks noChangeAspect="1"/>
          </p:cNvPicPr>
          <p:nvPr/>
        </p:nvPicPr>
        <p:blipFill>
          <a:blip r:embed="rId3"/>
          <a:stretch>
            <a:fillRect/>
          </a:stretch>
        </p:blipFill>
        <p:spPr>
          <a:xfrm>
            <a:off x="7376081" y="5134154"/>
            <a:ext cx="656341" cy="656341"/>
          </a:xfrm>
          <a:prstGeom prst="rect">
            <a:avLst/>
          </a:prstGeom>
        </p:spPr>
      </p:pic>
      <p:pic>
        <p:nvPicPr>
          <p:cNvPr id="9" name="Picture 8"/>
          <p:cNvPicPr>
            <a:picLocks noChangeAspect="1"/>
          </p:cNvPicPr>
          <p:nvPr/>
        </p:nvPicPr>
        <p:blipFill>
          <a:blip r:embed="rId3"/>
          <a:stretch>
            <a:fillRect/>
          </a:stretch>
        </p:blipFill>
        <p:spPr>
          <a:xfrm>
            <a:off x="6763427" y="5134154"/>
            <a:ext cx="656341" cy="656341"/>
          </a:xfrm>
          <a:prstGeom prst="rect">
            <a:avLst/>
          </a:prstGeom>
        </p:spPr>
      </p:pic>
      <p:pic>
        <p:nvPicPr>
          <p:cNvPr id="10" name="Picture 9"/>
          <p:cNvPicPr>
            <a:picLocks noChangeAspect="1"/>
          </p:cNvPicPr>
          <p:nvPr/>
        </p:nvPicPr>
        <p:blipFill>
          <a:blip r:embed="rId3"/>
          <a:stretch>
            <a:fillRect/>
          </a:stretch>
        </p:blipFill>
        <p:spPr>
          <a:xfrm>
            <a:off x="6133162" y="5614725"/>
            <a:ext cx="656341" cy="656341"/>
          </a:xfrm>
          <a:prstGeom prst="rect">
            <a:avLst/>
          </a:prstGeom>
        </p:spPr>
      </p:pic>
    </p:spTree>
    <p:extLst>
      <p:ext uri="{BB962C8B-B14F-4D97-AF65-F5344CB8AC3E}">
        <p14:creationId xmlns:p14="http://schemas.microsoft.com/office/powerpoint/2010/main" val="37135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Description automatically generated">
            <a:extLst>
              <a:ext uri="{FF2B5EF4-FFF2-40B4-BE49-F238E27FC236}">
                <a16:creationId xmlns:a16="http://schemas.microsoft.com/office/drawing/2014/main" id="{C7FC5174-360E-2919-933F-4F60D6E00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88" y="756669"/>
            <a:ext cx="7193903" cy="5791702"/>
          </a:xfrm>
          <a:prstGeom prst="rect">
            <a:avLst/>
          </a:prstGeom>
        </p:spPr>
      </p:pic>
    </p:spTree>
    <p:extLst>
      <p:ext uri="{BB962C8B-B14F-4D97-AF65-F5344CB8AC3E}">
        <p14:creationId xmlns:p14="http://schemas.microsoft.com/office/powerpoint/2010/main" val="27045477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3ED327-922E-4553-B4BA-ACD294918AF2}"/>
              </a:ext>
            </a:extLst>
          </p:cNvPr>
          <p:cNvPicPr>
            <a:picLocks noChangeAspect="1"/>
          </p:cNvPicPr>
          <p:nvPr/>
        </p:nvPicPr>
        <p:blipFill>
          <a:blip r:embed="rId2"/>
          <a:stretch>
            <a:fillRect/>
          </a:stretch>
        </p:blipFill>
        <p:spPr>
          <a:xfrm>
            <a:off x="743607" y="1645033"/>
            <a:ext cx="6648910" cy="3841367"/>
          </a:xfrm>
          <a:prstGeom prst="rect">
            <a:avLst/>
          </a:prstGeom>
        </p:spPr>
      </p:pic>
      <p:pic>
        <p:nvPicPr>
          <p:cNvPr id="10" name="Picture 9" descr="A child holding a camera&#10;&#10;Description automatically generated">
            <a:extLst>
              <a:ext uri="{FF2B5EF4-FFF2-40B4-BE49-F238E27FC236}">
                <a16:creationId xmlns:a16="http://schemas.microsoft.com/office/drawing/2014/main" id="{56460FDB-3EE3-336F-D0EF-FD7E074D4E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33925" y="2705037"/>
            <a:ext cx="2758075" cy="4152963"/>
          </a:xfrm>
          <a:prstGeom prst="rect">
            <a:avLst/>
          </a:prstGeom>
        </p:spPr>
      </p:pic>
      <p:sp>
        <p:nvSpPr>
          <p:cNvPr id="11" name="Speech Bubble: Oval 10">
            <a:extLst>
              <a:ext uri="{FF2B5EF4-FFF2-40B4-BE49-F238E27FC236}">
                <a16:creationId xmlns:a16="http://schemas.microsoft.com/office/drawing/2014/main" id="{F45D46EB-68B5-9A97-4F98-2D1202369D49}"/>
              </a:ext>
            </a:extLst>
          </p:cNvPr>
          <p:cNvSpPr/>
          <p:nvPr/>
        </p:nvSpPr>
        <p:spPr>
          <a:xfrm>
            <a:off x="6113714" y="492636"/>
            <a:ext cx="4627868" cy="2187502"/>
          </a:xfrm>
          <a:prstGeom prst="wedgeEllipseCallout">
            <a:avLst>
              <a:gd name="adj1" fmla="val 46600"/>
              <a:gd name="adj2" fmla="val 47666"/>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ysClr val="windowText" lastClr="000000"/>
                </a:solidFill>
                <a:latin typeface="Arial" panose="020B0604020202020204" pitchFamily="34" charset="0"/>
                <a:cs typeface="Arial" panose="020B0604020202020204" pitchFamily="34" charset="0"/>
              </a:rPr>
              <a:t>Nêu</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tên</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công</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trình</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xuất</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hiện</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trong</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các</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tranh</a:t>
            </a:r>
            <a:r>
              <a:rPr lang="en-US" sz="3200" b="1" dirty="0">
                <a:solidFill>
                  <a:sysClr val="windowText" lastClr="000000"/>
                </a:solidFill>
                <a:latin typeface="Arial" panose="020B0604020202020204" pitchFamily="34" charset="0"/>
                <a:cs typeface="Arial" panose="020B0604020202020204" pitchFamily="34" charset="0"/>
              </a:rPr>
              <a:t> ở </a:t>
            </a:r>
            <a:r>
              <a:rPr lang="en-US" sz="3200" b="1" dirty="0" err="1">
                <a:solidFill>
                  <a:sysClr val="windowText" lastClr="000000"/>
                </a:solidFill>
                <a:latin typeface="Arial" panose="020B0604020202020204" pitchFamily="34" charset="0"/>
                <a:cs typeface="Arial" panose="020B0604020202020204" pitchFamily="34" charset="0"/>
              </a:rPr>
              <a:t>trên</a:t>
            </a:r>
            <a:r>
              <a:rPr lang="en-US" sz="3200" b="1" dirty="0">
                <a:solidFill>
                  <a:sysClr val="windowText" lastClr="000000"/>
                </a:solidFill>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2" name="Speech Bubble: Oval 11">
            <a:extLst>
              <a:ext uri="{FF2B5EF4-FFF2-40B4-BE49-F238E27FC236}">
                <a16:creationId xmlns:a16="http://schemas.microsoft.com/office/drawing/2014/main" id="{42B48875-26D9-46CA-FE14-2CFA058C9535}"/>
              </a:ext>
            </a:extLst>
          </p:cNvPr>
          <p:cNvSpPr/>
          <p:nvPr/>
        </p:nvSpPr>
        <p:spPr>
          <a:xfrm>
            <a:off x="5959366" y="3330429"/>
            <a:ext cx="4183126" cy="2187502"/>
          </a:xfrm>
          <a:prstGeom prst="wedgeEllipseCallout">
            <a:avLst>
              <a:gd name="adj1" fmla="val 46600"/>
              <a:gd name="adj2" fmla="val 47666"/>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ysClr val="windowText" lastClr="000000"/>
                </a:solidFill>
                <a:latin typeface="Arial" panose="020B0604020202020204" pitchFamily="34" charset="0"/>
                <a:cs typeface="Arial" panose="020B0604020202020204" pitchFamily="34" charset="0"/>
              </a:rPr>
              <a:t>Em </a:t>
            </a:r>
            <a:r>
              <a:rPr lang="en-US" sz="2400" b="1" dirty="0" err="1">
                <a:solidFill>
                  <a:sysClr val="windowText" lastClr="000000"/>
                </a:solidFill>
                <a:latin typeface="Arial" panose="020B0604020202020204" pitchFamily="34" charset="0"/>
                <a:cs typeface="Arial" panose="020B0604020202020204" pitchFamily="34" charset="0"/>
              </a:rPr>
              <a:t>nhận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ra</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các</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công</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trình</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nhân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vật</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liên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quan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đến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triều</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đại</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nào</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trong</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lịch</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sử</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Việt</a:t>
            </a:r>
            <a:r>
              <a:rPr lang="en-US" sz="2400" b="1" dirty="0">
                <a:solidFill>
                  <a:sysClr val="windowText" lastClr="000000"/>
                </a:solidFill>
                <a:latin typeface="Arial" panose="020B0604020202020204" pitchFamily="34" charset="0"/>
                <a:cs typeface="Arial" panose="020B0604020202020204" pitchFamily="34" charset="0"/>
              </a:rPr>
              <a:t> Nam? </a:t>
            </a: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265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10;&#10;Description automatically generated">
            <a:extLst>
              <a:ext uri="{FF2B5EF4-FFF2-40B4-BE49-F238E27FC236}">
                <a16:creationId xmlns:a16="http://schemas.microsoft.com/office/drawing/2014/main" id="{6F1FAF10-985B-B926-0164-9B209C95CA17}"/>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3"/>
            <a:ext cx="2904308" cy="5356827"/>
          </a:xfrm>
          <a:prstGeom prst="rect">
            <a:avLst/>
          </a:prstGeom>
        </p:spPr>
      </p:pic>
      <p:pic>
        <p:nvPicPr>
          <p:cNvPr id="6" name="Picture 5" descr="A cartoon of a child pointing&#10;&#10;Description automatically generated">
            <a:extLst>
              <a:ext uri="{FF2B5EF4-FFF2-40B4-BE49-F238E27FC236}">
                <a16:creationId xmlns:a16="http://schemas.microsoft.com/office/drawing/2014/main" id="{36D5C932-80A6-02E4-22C6-DBCB9BBB19C7}"/>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7" y="1811957"/>
            <a:ext cx="2528711" cy="5204183"/>
          </a:xfrm>
          <a:prstGeom prst="rect">
            <a:avLst/>
          </a:prstGeom>
        </p:spPr>
      </p:pic>
      <p:sp>
        <p:nvSpPr>
          <p:cNvPr id="7" name="Rectangle: Rounded Corners 13">
            <a:extLst>
              <a:ext uri="{FF2B5EF4-FFF2-40B4-BE49-F238E27FC236}">
                <a16:creationId xmlns:a16="http://schemas.microsoft.com/office/drawing/2014/main" id="{F773C686-5767-A207-1E62-472AF4DFA57B}"/>
              </a:ext>
            </a:extLst>
          </p:cNvPr>
          <p:cNvSpPr/>
          <p:nvPr/>
        </p:nvSpPr>
        <p:spPr>
          <a:xfrm>
            <a:off x="2275840" y="574094"/>
            <a:ext cx="7863840" cy="2305703"/>
          </a:xfrm>
          <a:custGeom>
            <a:avLst/>
            <a:gdLst>
              <a:gd name="connsiteX0" fmla="*/ 0 w 10346270"/>
              <a:gd name="connsiteY0" fmla="*/ 576437 h 3458555"/>
              <a:gd name="connsiteX1" fmla="*/ 576437 w 10346270"/>
              <a:gd name="connsiteY1" fmla="*/ 0 h 3458555"/>
              <a:gd name="connsiteX2" fmla="*/ 9769833 w 10346270"/>
              <a:gd name="connsiteY2" fmla="*/ 0 h 3458555"/>
              <a:gd name="connsiteX3" fmla="*/ 10346270 w 10346270"/>
              <a:gd name="connsiteY3" fmla="*/ 576437 h 3458555"/>
              <a:gd name="connsiteX4" fmla="*/ 10346270 w 10346270"/>
              <a:gd name="connsiteY4" fmla="*/ 2882118 h 3458555"/>
              <a:gd name="connsiteX5" fmla="*/ 9769833 w 10346270"/>
              <a:gd name="connsiteY5" fmla="*/ 3458555 h 3458555"/>
              <a:gd name="connsiteX6" fmla="*/ 576437 w 10346270"/>
              <a:gd name="connsiteY6" fmla="*/ 3458555 h 3458555"/>
              <a:gd name="connsiteX7" fmla="*/ 0 w 10346270"/>
              <a:gd name="connsiteY7" fmla="*/ 2882118 h 3458555"/>
              <a:gd name="connsiteX8" fmla="*/ 0 w 10346270"/>
              <a:gd name="connsiteY8" fmla="*/ 576437 h 345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6270" h="3458555" fill="none" extrusionOk="0">
                <a:moveTo>
                  <a:pt x="0" y="576437"/>
                </a:moveTo>
                <a:cubicBezTo>
                  <a:pt x="3459" y="194911"/>
                  <a:pt x="259924" y="-55261"/>
                  <a:pt x="576437" y="0"/>
                </a:cubicBezTo>
                <a:cubicBezTo>
                  <a:pt x="3836071" y="143570"/>
                  <a:pt x="5568830" y="87359"/>
                  <a:pt x="9769833" y="0"/>
                </a:cubicBezTo>
                <a:cubicBezTo>
                  <a:pt x="10074362" y="28427"/>
                  <a:pt x="10351685" y="267570"/>
                  <a:pt x="10346270" y="576437"/>
                </a:cubicBezTo>
                <a:cubicBezTo>
                  <a:pt x="10273064" y="1249480"/>
                  <a:pt x="10405087" y="2469169"/>
                  <a:pt x="10346270" y="2882118"/>
                </a:cubicBezTo>
                <a:cubicBezTo>
                  <a:pt x="10343487" y="3219097"/>
                  <a:pt x="10095296" y="3459432"/>
                  <a:pt x="9769833" y="3458555"/>
                </a:cubicBezTo>
                <a:cubicBezTo>
                  <a:pt x="7130109" y="3291638"/>
                  <a:pt x="4262464" y="3471518"/>
                  <a:pt x="576437" y="3458555"/>
                </a:cubicBezTo>
                <a:cubicBezTo>
                  <a:pt x="250272" y="3453163"/>
                  <a:pt x="-19533" y="3187352"/>
                  <a:pt x="0" y="2882118"/>
                </a:cubicBezTo>
                <a:cubicBezTo>
                  <a:pt x="153666" y="1900007"/>
                  <a:pt x="-113080" y="1450813"/>
                  <a:pt x="0" y="576437"/>
                </a:cubicBezTo>
                <a:close/>
              </a:path>
              <a:path w="10346270" h="3458555" stroke="0" extrusionOk="0">
                <a:moveTo>
                  <a:pt x="0" y="576437"/>
                </a:moveTo>
                <a:cubicBezTo>
                  <a:pt x="6449" y="234033"/>
                  <a:pt x="281531" y="1027"/>
                  <a:pt x="576437" y="0"/>
                </a:cubicBezTo>
                <a:cubicBezTo>
                  <a:pt x="5027403" y="54831"/>
                  <a:pt x="6212652" y="90132"/>
                  <a:pt x="9769833" y="0"/>
                </a:cubicBezTo>
                <a:cubicBezTo>
                  <a:pt x="10054481" y="495"/>
                  <a:pt x="10321918" y="233197"/>
                  <a:pt x="10346270" y="576437"/>
                </a:cubicBezTo>
                <a:cubicBezTo>
                  <a:pt x="10468732" y="1095683"/>
                  <a:pt x="10401432" y="1917862"/>
                  <a:pt x="10346270" y="2882118"/>
                </a:cubicBezTo>
                <a:cubicBezTo>
                  <a:pt x="10394457" y="3190032"/>
                  <a:pt x="10105197" y="3416326"/>
                  <a:pt x="9769833" y="3458555"/>
                </a:cubicBezTo>
                <a:cubicBezTo>
                  <a:pt x="6298707" y="3352838"/>
                  <a:pt x="2011716" y="3376287"/>
                  <a:pt x="576437" y="3458555"/>
                </a:cubicBezTo>
                <a:cubicBezTo>
                  <a:pt x="242370" y="3452709"/>
                  <a:pt x="-8676" y="3186962"/>
                  <a:pt x="0" y="2882118"/>
                </a:cubicBezTo>
                <a:cubicBezTo>
                  <a:pt x="-3359" y="2282592"/>
                  <a:pt x="-64795" y="1050830"/>
                  <a:pt x="0" y="576437"/>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1845467952">
                  <a:custGeom>
                    <a:avLst/>
                    <a:gdLst>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3840" h="2305703" fill="none" extrusionOk="0">
                        <a:moveTo>
                          <a:pt x="0" y="384291"/>
                        </a:moveTo>
                        <a:cubicBezTo>
                          <a:pt x="2897" y="125048"/>
                          <a:pt x="198038" y="-51184"/>
                          <a:pt x="438129" y="0"/>
                        </a:cubicBezTo>
                        <a:cubicBezTo>
                          <a:pt x="2818865" y="-31240"/>
                          <a:pt x="4305480" y="14084"/>
                          <a:pt x="7425710" y="0"/>
                        </a:cubicBezTo>
                        <a:cubicBezTo>
                          <a:pt x="7646065" y="41785"/>
                          <a:pt x="7887078" y="211893"/>
                          <a:pt x="7863840" y="384291"/>
                        </a:cubicBezTo>
                        <a:cubicBezTo>
                          <a:pt x="7852198" y="804373"/>
                          <a:pt x="7912438" y="1683285"/>
                          <a:pt x="7863840" y="1921411"/>
                        </a:cubicBezTo>
                        <a:cubicBezTo>
                          <a:pt x="7859374" y="2161790"/>
                          <a:pt x="7698083" y="2309371"/>
                          <a:pt x="7425710" y="2305703"/>
                        </a:cubicBezTo>
                        <a:cubicBezTo>
                          <a:pt x="5416690" y="2241025"/>
                          <a:pt x="3572995" y="2204696"/>
                          <a:pt x="438129" y="2305703"/>
                        </a:cubicBezTo>
                        <a:cubicBezTo>
                          <a:pt x="179782" y="2294898"/>
                          <a:pt x="-18348" y="2122549"/>
                          <a:pt x="0" y="1921411"/>
                        </a:cubicBezTo>
                        <a:cubicBezTo>
                          <a:pt x="96745" y="1330969"/>
                          <a:pt x="-84379" y="1014963"/>
                          <a:pt x="0" y="384291"/>
                        </a:cubicBezTo>
                        <a:close/>
                      </a:path>
                      <a:path w="7863840" h="2305703" stroke="0" extrusionOk="0">
                        <a:moveTo>
                          <a:pt x="0" y="384291"/>
                        </a:moveTo>
                        <a:cubicBezTo>
                          <a:pt x="-27178" y="163759"/>
                          <a:pt x="200813" y="-417"/>
                          <a:pt x="438129" y="0"/>
                        </a:cubicBezTo>
                        <a:cubicBezTo>
                          <a:pt x="3763465" y="99365"/>
                          <a:pt x="4739730" y="201767"/>
                          <a:pt x="7425710" y="0"/>
                        </a:cubicBezTo>
                        <a:cubicBezTo>
                          <a:pt x="7657236" y="-7047"/>
                          <a:pt x="7845794" y="193393"/>
                          <a:pt x="7863840" y="384291"/>
                        </a:cubicBezTo>
                        <a:cubicBezTo>
                          <a:pt x="8006764" y="752175"/>
                          <a:pt x="7898186" y="1245183"/>
                          <a:pt x="7863840" y="1921411"/>
                        </a:cubicBezTo>
                        <a:cubicBezTo>
                          <a:pt x="7895017" y="2177239"/>
                          <a:pt x="7686758" y="2245710"/>
                          <a:pt x="7425710" y="2305703"/>
                        </a:cubicBezTo>
                        <a:cubicBezTo>
                          <a:pt x="4718281" y="2155881"/>
                          <a:pt x="1681570" y="2158090"/>
                          <a:pt x="438129" y="2305703"/>
                        </a:cubicBezTo>
                        <a:cubicBezTo>
                          <a:pt x="190483" y="2329536"/>
                          <a:pt x="-13483" y="2142920"/>
                          <a:pt x="0" y="1921411"/>
                        </a:cubicBezTo>
                        <a:cubicBezTo>
                          <a:pt x="12077" y="1538888"/>
                          <a:pt x="-43125" y="690057"/>
                          <a:pt x="0" y="384291"/>
                        </a:cubicBezTo>
                        <a:close/>
                      </a:path>
                      <a:path w="7863840" h="2305703" fill="none" stroke="0" extrusionOk="0">
                        <a:moveTo>
                          <a:pt x="0" y="384291"/>
                        </a:moveTo>
                        <a:cubicBezTo>
                          <a:pt x="4309" y="123676"/>
                          <a:pt x="239064" y="-35024"/>
                          <a:pt x="438129" y="0"/>
                        </a:cubicBezTo>
                        <a:cubicBezTo>
                          <a:pt x="3091688" y="65308"/>
                          <a:pt x="4241622" y="-80331"/>
                          <a:pt x="7425710" y="0"/>
                        </a:cubicBezTo>
                        <a:cubicBezTo>
                          <a:pt x="7649850" y="19059"/>
                          <a:pt x="7853073" y="163173"/>
                          <a:pt x="7863840" y="384291"/>
                        </a:cubicBezTo>
                        <a:cubicBezTo>
                          <a:pt x="7821665" y="835871"/>
                          <a:pt x="7910073" y="1649364"/>
                          <a:pt x="7863840" y="1921411"/>
                        </a:cubicBezTo>
                        <a:cubicBezTo>
                          <a:pt x="7892525" y="2139389"/>
                          <a:pt x="7690302" y="2263530"/>
                          <a:pt x="7425710" y="2305703"/>
                        </a:cubicBezTo>
                        <a:cubicBezTo>
                          <a:pt x="5236524" y="2222756"/>
                          <a:pt x="3589187" y="2403899"/>
                          <a:pt x="438129" y="2305703"/>
                        </a:cubicBezTo>
                        <a:cubicBezTo>
                          <a:pt x="180945" y="2298655"/>
                          <a:pt x="-31987" y="2098205"/>
                          <a:pt x="0" y="1921411"/>
                        </a:cubicBezTo>
                        <a:cubicBezTo>
                          <a:pt x="113777" y="1275062"/>
                          <a:pt x="-46649" y="923825"/>
                          <a:pt x="0" y="3842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ề nhà</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thu thập một số tư liệu về 2 nhân vật lịch sử bằng tranh hoặc các câu chuyện lịch sử về Lê Lai, Nguyễn Trãi.</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61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hat and straw hat&#10;&#10;Description automatically generated">
            <a:extLst>
              <a:ext uri="{FF2B5EF4-FFF2-40B4-BE49-F238E27FC236}">
                <a16:creationId xmlns:a16="http://schemas.microsoft.com/office/drawing/2014/main" id="{578533B3-3224-7CC4-74AF-A2F8B09F85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4285" y="-34526"/>
            <a:ext cx="6047866" cy="6968615"/>
          </a:xfrm>
          <a:prstGeom prst="rect">
            <a:avLst/>
          </a:prstGeom>
        </p:spPr>
      </p:pic>
      <p:pic>
        <p:nvPicPr>
          <p:cNvPr id="2" name="Picture 1">
            <a:extLst>
              <a:ext uri="{FF2B5EF4-FFF2-40B4-BE49-F238E27FC236}">
                <a16:creationId xmlns:a16="http://schemas.microsoft.com/office/drawing/2014/main" id="{6F2F6E4D-D7C1-5B71-4B6E-3A418FA0FDB3}"/>
              </a:ext>
            </a:extLst>
          </p:cNvPr>
          <p:cNvPicPr>
            <a:picLocks noChangeAspect="1"/>
          </p:cNvPicPr>
          <p:nvPr/>
        </p:nvPicPr>
        <p:blipFill>
          <a:blip r:embed="rId3"/>
          <a:stretch>
            <a:fillRect/>
          </a:stretch>
        </p:blipFill>
        <p:spPr>
          <a:xfrm>
            <a:off x="5017981" y="568960"/>
            <a:ext cx="7418917" cy="6858000"/>
          </a:xfrm>
          <a:prstGeom prst="rect">
            <a:avLst/>
          </a:prstGeom>
        </p:spPr>
      </p:pic>
    </p:spTree>
    <p:extLst>
      <p:ext uri="{BB962C8B-B14F-4D97-AF65-F5344CB8AC3E}">
        <p14:creationId xmlns:p14="http://schemas.microsoft.com/office/powerpoint/2010/main" val="27457960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3ED327-922E-4553-B4BA-ACD294918AF2}"/>
              </a:ext>
            </a:extLst>
          </p:cNvPr>
          <p:cNvPicPr>
            <a:picLocks noChangeAspect="1"/>
          </p:cNvPicPr>
          <p:nvPr/>
        </p:nvPicPr>
        <p:blipFill>
          <a:blip r:embed="rId2"/>
          <a:stretch>
            <a:fillRect/>
          </a:stretch>
        </p:blipFill>
        <p:spPr>
          <a:xfrm>
            <a:off x="478136" y="2107149"/>
            <a:ext cx="5338495" cy="3084283"/>
          </a:xfrm>
          <a:prstGeom prst="rect">
            <a:avLst/>
          </a:prstGeom>
        </p:spPr>
      </p:pic>
      <p:sp>
        <p:nvSpPr>
          <p:cNvPr id="2" name="TextBox 1">
            <a:extLst>
              <a:ext uri="{FF2B5EF4-FFF2-40B4-BE49-F238E27FC236}">
                <a16:creationId xmlns:a16="http://schemas.microsoft.com/office/drawing/2014/main" id="{D9E7D58D-C788-7CD9-BB34-80CCB1EBB92B}"/>
              </a:ext>
            </a:extLst>
          </p:cNvPr>
          <p:cNvSpPr txBox="1"/>
          <p:nvPr/>
        </p:nvSpPr>
        <p:spPr>
          <a:xfrm>
            <a:off x="6007509" y="1910974"/>
            <a:ext cx="5624052" cy="4093428"/>
          </a:xfrm>
          <a:prstGeom prst="rect">
            <a:avLst/>
          </a:prstGeom>
          <a:solidFill>
            <a:schemeClr val="accent3">
              <a:lumMod val="20000"/>
              <a:lumOff val="80000"/>
            </a:schemeClr>
          </a:solidFill>
        </p:spPr>
        <p:txBody>
          <a:bodyPr wrap="square">
            <a:spAutoFit/>
          </a:bodyPr>
          <a:lstStyle/>
          <a:p>
            <a:pPr marL="457200" indent="-457200" algn="just">
              <a:buFont typeface="Arial" panose="020B0604020202020204" pitchFamily="34" charset="0"/>
              <a:buChar char="•"/>
            </a:pPr>
            <a:r>
              <a:rPr lang="vi-VN" sz="2600" b="1" dirty="0">
                <a:solidFill>
                  <a:srgbClr val="202124"/>
                </a:solidFill>
                <a:latin typeface="Cambria" panose="02040503050406030204" pitchFamily="18" charset="0"/>
                <a:ea typeface="Cambria" panose="02040503050406030204" pitchFamily="18" charset="0"/>
              </a:rPr>
              <a:t>Công trình kiến trúc trong tranh 1 là một trong những công trình kiến trúc trong Khu di tích Lam Kinh (Thọ Xuân, Thanh Hóa). </a:t>
            </a:r>
          </a:p>
          <a:p>
            <a:pPr marL="457200" indent="-457200" algn="just">
              <a:buFont typeface="Arial" panose="020B0604020202020204" pitchFamily="34" charset="0"/>
              <a:buChar char="•"/>
            </a:pPr>
            <a:r>
              <a:rPr lang="vi-VN" sz="2600" b="1" dirty="0">
                <a:solidFill>
                  <a:srgbClr val="202124"/>
                </a:solidFill>
                <a:latin typeface="Cambria" panose="02040503050406030204" pitchFamily="18" charset="0"/>
                <a:ea typeface="Cambria" panose="02040503050406030204" pitchFamily="18" charset="0"/>
              </a:rPr>
              <a:t>Các công trình kể trên có liên quan đến Triều đại nhà Hậu Lê trong lịch sử Việt Nam. </a:t>
            </a:r>
          </a:p>
          <a:p>
            <a:pPr marL="457200" indent="-457200" algn="just">
              <a:buFont typeface="Arial" panose="020B0604020202020204" pitchFamily="34" charset="0"/>
              <a:buChar char="•"/>
            </a:pPr>
            <a:r>
              <a:rPr lang="vi-VN" sz="2600" b="1" dirty="0">
                <a:solidFill>
                  <a:srgbClr val="202124"/>
                </a:solidFill>
                <a:latin typeface="Cambria" panose="02040503050406030204" pitchFamily="18" charset="0"/>
                <a:ea typeface="Cambria" panose="02040503050406030204" pitchFamily="18" charset="0"/>
              </a:rPr>
              <a:t>Đây là nơi Lê Lợi dựng cờ khởi nghĩa chống quân Minh giành thắng lợi, lập ra triều Hậu Lê. </a:t>
            </a:r>
          </a:p>
        </p:txBody>
      </p:sp>
    </p:spTree>
    <p:extLst>
      <p:ext uri="{BB962C8B-B14F-4D97-AF65-F5344CB8AC3E}">
        <p14:creationId xmlns:p14="http://schemas.microsoft.com/office/powerpoint/2010/main" val="21075145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in a garment&#10;&#10;Description automatically generated">
            <a:extLst>
              <a:ext uri="{FF2B5EF4-FFF2-40B4-BE49-F238E27FC236}">
                <a16:creationId xmlns:a16="http://schemas.microsoft.com/office/drawing/2014/main" id="{DDA465E4-0CE1-11B5-81D5-D9EE52248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8AF6731-76E2-72BE-0A92-AEBF73103E35}"/>
              </a:ext>
            </a:extLst>
          </p:cNvPr>
          <p:cNvPicPr>
            <a:picLocks noChangeAspect="1"/>
          </p:cNvPicPr>
          <p:nvPr/>
        </p:nvPicPr>
        <p:blipFill>
          <a:blip r:embed="rId4"/>
          <a:stretch>
            <a:fillRect/>
          </a:stretch>
        </p:blipFill>
        <p:spPr>
          <a:xfrm>
            <a:off x="5060569" y="484604"/>
            <a:ext cx="4203199" cy="730392"/>
          </a:xfrm>
          <a:prstGeom prst="rect">
            <a:avLst/>
          </a:prstGeom>
        </p:spPr>
      </p:pic>
      <p:pic>
        <p:nvPicPr>
          <p:cNvPr id="24" name="Picture 23">
            <a:extLst>
              <a:ext uri="{FF2B5EF4-FFF2-40B4-BE49-F238E27FC236}">
                <a16:creationId xmlns:a16="http://schemas.microsoft.com/office/drawing/2014/main" id="{EA6FBAFC-3F5C-4185-67B2-37BA74C5D657}"/>
              </a:ext>
            </a:extLst>
          </p:cNvPr>
          <p:cNvPicPr>
            <a:picLocks noChangeAspect="1"/>
          </p:cNvPicPr>
          <p:nvPr/>
        </p:nvPicPr>
        <p:blipFill>
          <a:blip r:embed="rId5"/>
          <a:stretch>
            <a:fillRect/>
          </a:stretch>
        </p:blipFill>
        <p:spPr>
          <a:xfrm>
            <a:off x="2553389" y="1746392"/>
            <a:ext cx="9638611" cy="2572735"/>
          </a:xfrm>
          <a:prstGeom prst="rect">
            <a:avLst/>
          </a:prstGeom>
        </p:spPr>
      </p:pic>
      <p:pic>
        <p:nvPicPr>
          <p:cNvPr id="25" name="Picture 24" descr="A round pink label with white text and a black background&#10;&#10;Description automatically generated">
            <a:extLst>
              <a:ext uri="{FF2B5EF4-FFF2-40B4-BE49-F238E27FC236}">
                <a16:creationId xmlns:a16="http://schemas.microsoft.com/office/drawing/2014/main" id="{81218014-A412-4F81-825E-2C8C87D15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2413543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green text on a black background&#10;&#10;Description automatically generated">
            <a:extLst>
              <a:ext uri="{FF2B5EF4-FFF2-40B4-BE49-F238E27FC236}">
                <a16:creationId xmlns:a16="http://schemas.microsoft.com/office/drawing/2014/main" id="{7D26604D-9EE3-F41C-4351-B5C98A664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73" y="1273580"/>
            <a:ext cx="7456054" cy="5584420"/>
          </a:xfrm>
          <a:prstGeom prst="rect">
            <a:avLst/>
          </a:prstGeom>
        </p:spPr>
      </p:pic>
    </p:spTree>
    <p:extLst>
      <p:ext uri="{BB962C8B-B14F-4D97-AF65-F5344CB8AC3E}">
        <p14:creationId xmlns:p14="http://schemas.microsoft.com/office/powerpoint/2010/main" val="34312294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EC089B7-A7BB-84CC-FBBD-ACDE167C41C2}"/>
              </a:ext>
            </a:extLst>
          </p:cNvPr>
          <p:cNvSpPr/>
          <p:nvPr/>
        </p:nvSpPr>
        <p:spPr>
          <a:xfrm>
            <a:off x="24333" y="-2465"/>
            <a:ext cx="12192000" cy="68580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PH" sz="1400" kern="0" dirty="0">
              <a:solidFill>
                <a:sysClr val="windowText" lastClr="000000"/>
              </a:solidFill>
              <a:latin typeface="Arial"/>
              <a:sym typeface="Arial"/>
            </a:endParaRPr>
          </a:p>
        </p:txBody>
      </p:sp>
      <p:pic>
        <p:nvPicPr>
          <p:cNvPr id="32" name="Picture 11" descr="trong-dong-3">
            <a:extLst>
              <a:ext uri="{FF2B5EF4-FFF2-40B4-BE49-F238E27FC236}">
                <a16:creationId xmlns:a16="http://schemas.microsoft.com/office/drawing/2014/main" id="{DD1E4AB9-B7FB-0773-7BEC-607271B8A6E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1785" y="69789"/>
            <a:ext cx="6713491" cy="67134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86CB6D39-CD76-2C34-45FE-5362292E90CB}"/>
              </a:ext>
            </a:extLst>
          </p:cNvPr>
          <p:cNvPicPr>
            <a:picLocks noChangeAspect="1"/>
          </p:cNvPicPr>
          <p:nvPr/>
        </p:nvPicPr>
        <p:blipFill rotWithShape="1">
          <a:blip r:embed="rId3"/>
          <a:srcRect b="5242"/>
          <a:stretch/>
        </p:blipFill>
        <p:spPr>
          <a:xfrm>
            <a:off x="1" y="0"/>
            <a:ext cx="4012267" cy="6858000"/>
          </a:xfrm>
          <a:prstGeom prst="rect">
            <a:avLst/>
          </a:prstGeom>
        </p:spPr>
      </p:pic>
      <p:pic>
        <p:nvPicPr>
          <p:cNvPr id="45" name="Picture 44">
            <a:extLst>
              <a:ext uri="{FF2B5EF4-FFF2-40B4-BE49-F238E27FC236}">
                <a16:creationId xmlns:a16="http://schemas.microsoft.com/office/drawing/2014/main" id="{4453A84A-368B-9B91-01E8-4CC933C2DD5C}"/>
              </a:ext>
            </a:extLst>
          </p:cNvPr>
          <p:cNvPicPr>
            <a:picLocks noChangeAspect="1"/>
          </p:cNvPicPr>
          <p:nvPr/>
        </p:nvPicPr>
        <p:blipFill rotWithShape="1">
          <a:blip r:embed="rId4"/>
          <a:srcRect l="48482"/>
          <a:stretch/>
        </p:blipFill>
        <p:spPr>
          <a:xfrm>
            <a:off x="7925497" y="-27130"/>
            <a:ext cx="4321747" cy="6291617"/>
          </a:xfrm>
          <a:prstGeom prst="rect">
            <a:avLst/>
          </a:prstGeom>
        </p:spPr>
      </p:pic>
      <p:pic>
        <p:nvPicPr>
          <p:cNvPr id="46" name="Picture 45">
            <a:extLst>
              <a:ext uri="{FF2B5EF4-FFF2-40B4-BE49-F238E27FC236}">
                <a16:creationId xmlns:a16="http://schemas.microsoft.com/office/drawing/2014/main" id="{E1D28397-34E5-9B0B-5FB8-9979EDFD4137}"/>
              </a:ext>
            </a:extLst>
          </p:cNvPr>
          <p:cNvPicPr>
            <a:picLocks noChangeAspect="1"/>
          </p:cNvPicPr>
          <p:nvPr/>
        </p:nvPicPr>
        <p:blipFill>
          <a:blip r:embed="rId5"/>
          <a:stretch>
            <a:fillRect/>
          </a:stretch>
        </p:blipFill>
        <p:spPr>
          <a:xfrm rot="17186900">
            <a:off x="-1592593" y="-199309"/>
            <a:ext cx="6858000" cy="6858000"/>
          </a:xfrm>
          <a:prstGeom prst="rect">
            <a:avLst/>
          </a:prstGeom>
        </p:spPr>
      </p:pic>
      <p:grpSp>
        <p:nvGrpSpPr>
          <p:cNvPr id="47" name="Group 46">
            <a:extLst>
              <a:ext uri="{FF2B5EF4-FFF2-40B4-BE49-F238E27FC236}">
                <a16:creationId xmlns:a16="http://schemas.microsoft.com/office/drawing/2014/main" id="{583D2DCB-ACB2-F63F-9C34-2D9797398D5D}"/>
              </a:ext>
            </a:extLst>
          </p:cNvPr>
          <p:cNvGrpSpPr/>
          <p:nvPr/>
        </p:nvGrpSpPr>
        <p:grpSpPr>
          <a:xfrm>
            <a:off x="1271941" y="2012578"/>
            <a:ext cx="10185113" cy="4067097"/>
            <a:chOff x="2465700" y="1531823"/>
            <a:chExt cx="7638835" cy="3050323"/>
          </a:xfrm>
        </p:grpSpPr>
        <p:pic>
          <p:nvPicPr>
            <p:cNvPr id="48" name="Picture 47">
              <a:extLst>
                <a:ext uri="{FF2B5EF4-FFF2-40B4-BE49-F238E27FC236}">
                  <a16:creationId xmlns:a16="http://schemas.microsoft.com/office/drawing/2014/main" id="{763F4AFA-B518-37BF-ADE6-4A90D24A239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465700" y="1531823"/>
              <a:ext cx="7050978" cy="3050323"/>
            </a:xfrm>
            <a:prstGeom prst="rect">
              <a:avLst/>
            </a:prstGeom>
            <a:effectLst>
              <a:outerShdw blurRad="25400" dist="38100" dir="10800000" algn="r" rotWithShape="0">
                <a:prstClr val="black">
                  <a:alpha val="65000"/>
                </a:prstClr>
              </a:outerShdw>
            </a:effectLst>
          </p:spPr>
        </p:pic>
        <p:pic>
          <p:nvPicPr>
            <p:cNvPr id="49" name="Picture 48">
              <a:extLst>
                <a:ext uri="{FF2B5EF4-FFF2-40B4-BE49-F238E27FC236}">
                  <a16:creationId xmlns:a16="http://schemas.microsoft.com/office/drawing/2014/main" id="{37CDC20C-5549-B7D5-6A91-036C0B1C087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9714" t="10358" r="18127" b="73393"/>
            <a:stretch/>
          </p:blipFill>
          <p:spPr>
            <a:xfrm rot="2432488">
              <a:off x="8517826" y="2093436"/>
              <a:ext cx="1586709" cy="535926"/>
            </a:xfrm>
            <a:prstGeom prst="rect">
              <a:avLst/>
            </a:prstGeom>
          </p:spPr>
        </p:pic>
      </p:grpSp>
      <p:grpSp>
        <p:nvGrpSpPr>
          <p:cNvPr id="50" name="Group 49">
            <a:extLst>
              <a:ext uri="{FF2B5EF4-FFF2-40B4-BE49-F238E27FC236}">
                <a16:creationId xmlns:a16="http://schemas.microsoft.com/office/drawing/2014/main" id="{E4DB2BF8-744B-234D-231C-0FB0D0451C74}"/>
              </a:ext>
            </a:extLst>
          </p:cNvPr>
          <p:cNvGrpSpPr/>
          <p:nvPr/>
        </p:nvGrpSpPr>
        <p:grpSpPr>
          <a:xfrm>
            <a:off x="24334" y="0"/>
            <a:ext cx="3512223" cy="2059203"/>
            <a:chOff x="2967782" y="3733099"/>
            <a:chExt cx="2634167" cy="1544402"/>
          </a:xfrm>
        </p:grpSpPr>
        <p:pic>
          <p:nvPicPr>
            <p:cNvPr id="51" name="Picture 50" descr="A picture containing text, linedrawing&#10;&#10;Description automatically generated">
              <a:extLst>
                <a:ext uri="{FF2B5EF4-FFF2-40B4-BE49-F238E27FC236}">
                  <a16:creationId xmlns:a16="http://schemas.microsoft.com/office/drawing/2014/main" id="{BB90FEB2-6133-F6D8-9BEC-F29009C7A62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2" name="Picture 51" descr="A picture containing text, linedrawing&#10;&#10;Description automatically generated">
              <a:extLst>
                <a:ext uri="{FF2B5EF4-FFF2-40B4-BE49-F238E27FC236}">
                  <a16:creationId xmlns:a16="http://schemas.microsoft.com/office/drawing/2014/main" id="{C9C1B7F3-68FC-C157-D2B3-DB3CE89978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54" name="TextBox 53">
            <a:extLst>
              <a:ext uri="{FF2B5EF4-FFF2-40B4-BE49-F238E27FC236}">
                <a16:creationId xmlns:a16="http://schemas.microsoft.com/office/drawing/2014/main" id="{C152DE9A-EB3B-21E3-A9AF-70416F316943}"/>
              </a:ext>
            </a:extLst>
          </p:cNvPr>
          <p:cNvSpPr txBox="1"/>
          <p:nvPr/>
        </p:nvSpPr>
        <p:spPr>
          <a:xfrm>
            <a:off x="1940560" y="3068320"/>
            <a:ext cx="8077200" cy="1938992"/>
          </a:xfrm>
          <a:prstGeom prst="rect">
            <a:avLst/>
          </a:prstGeom>
          <a:noFill/>
        </p:spPr>
        <p:txBody>
          <a:bodyPr wrap="square" rtlCol="0">
            <a:spAutoFit/>
          </a:bodyPr>
          <a:lstStyle/>
          <a:p>
            <a:pPr algn="ctr"/>
            <a:r>
              <a:rPr lang="vi-VN" sz="6000" b="1" dirty="0">
                <a:latin typeface="Cambria" panose="02040503050406030204" pitchFamily="18" charset="0"/>
                <a:ea typeface="Cambria" panose="02040503050406030204" pitchFamily="18" charset="0"/>
              </a:rPr>
              <a:t>1. Khởi nghĩa Lam Sơn (1418-1427)</a:t>
            </a:r>
            <a:endParaRPr lang="en-US" sz="6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9279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94111-B94B-FA8B-95EB-4C571AD2A92D}"/>
              </a:ext>
            </a:extLst>
          </p:cNvPr>
          <p:cNvSpPr txBox="1"/>
          <p:nvPr/>
        </p:nvSpPr>
        <p:spPr>
          <a:xfrm>
            <a:off x="243841" y="2858169"/>
            <a:ext cx="5791200" cy="1754326"/>
          </a:xfrm>
          <a:prstGeom prst="rect">
            <a:avLst/>
          </a:prstGeom>
          <a:noFill/>
        </p:spPr>
        <p:txBody>
          <a:bodyPr wrap="square" rtlCol="0">
            <a:spAutoFit/>
          </a:bodyPr>
          <a:lstStyle/>
          <a:p>
            <a:pPr lvl="0" algn="ctr"/>
            <a:r>
              <a:rPr lang="vi-VN" sz="3600" b="1" dirty="0">
                <a:solidFill>
                  <a:srgbClr val="00B050"/>
                </a:solidFill>
                <a:latin typeface="Cambria" panose="02040503050406030204" pitchFamily="18" charset="0"/>
                <a:ea typeface="Cambria" panose="02040503050406030204" pitchFamily="18" charset="0"/>
              </a:rPr>
              <a:t>Đọc thông tin, em hãy:</a:t>
            </a:r>
          </a:p>
          <a:p>
            <a:pPr lvl="0" algn="ctr"/>
            <a:r>
              <a:rPr lang="vi-VN" sz="3600" b="1" dirty="0">
                <a:solidFill>
                  <a:srgbClr val="00B050"/>
                </a:solidFill>
                <a:latin typeface="Cambria" panose="02040503050406030204" pitchFamily="18" charset="0"/>
                <a:ea typeface="Cambria" panose="02040503050406030204" pitchFamily="18" charset="0"/>
              </a:rPr>
              <a:t>- Nêu một số nét chính về khởi nghĩa Lam Sơn.</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B4DDC6B-6C9A-40CE-202F-48C2D1C77EBF}"/>
              </a:ext>
            </a:extLst>
          </p:cNvPr>
          <p:cNvPicPr>
            <a:picLocks noChangeAspect="1"/>
          </p:cNvPicPr>
          <p:nvPr/>
        </p:nvPicPr>
        <p:blipFill>
          <a:blip r:embed="rId2"/>
          <a:stretch>
            <a:fillRect/>
          </a:stretch>
        </p:blipFill>
        <p:spPr>
          <a:xfrm>
            <a:off x="6095382" y="1645920"/>
            <a:ext cx="5759432" cy="4754880"/>
          </a:xfrm>
          <a:prstGeom prst="rect">
            <a:avLst/>
          </a:prstGeom>
        </p:spPr>
      </p:pic>
      <p:grpSp>
        <p:nvGrpSpPr>
          <p:cNvPr id="10" name="Group 9">
            <a:extLst>
              <a:ext uri="{FF2B5EF4-FFF2-40B4-BE49-F238E27FC236}">
                <a16:creationId xmlns:a16="http://schemas.microsoft.com/office/drawing/2014/main" id="{6EBA7E89-5A01-98F9-F4B6-198219915741}"/>
              </a:ext>
            </a:extLst>
          </p:cNvPr>
          <p:cNvGrpSpPr/>
          <p:nvPr/>
        </p:nvGrpSpPr>
        <p:grpSpPr>
          <a:xfrm>
            <a:off x="457200" y="599878"/>
            <a:ext cx="7853681" cy="769039"/>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840048"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a) </a:t>
              </a:r>
              <a:r>
                <a:rPr lang="en-US" sz="3200" b="1" dirty="0" err="1">
                  <a:latin typeface="Cambria" panose="02040503050406030204" pitchFamily="18" charset="0"/>
                  <a:ea typeface="Cambria" panose="02040503050406030204" pitchFamily="18" charset="0"/>
                </a:rPr>
                <a:t>Khái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khởi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nghĩa</a:t>
              </a:r>
              <a:r>
                <a:rPr lang="en-US" sz="3200" b="1" dirty="0">
                  <a:latin typeface="Cambria" panose="02040503050406030204" pitchFamily="18" charset="0"/>
                  <a:ea typeface="Cambria" panose="02040503050406030204" pitchFamily="18" charset="0"/>
                </a:rPr>
                <a:t> Lam </a:t>
              </a:r>
              <a:r>
                <a:rPr lang="en-US" sz="3200" b="1" dirty="0" err="1">
                  <a:latin typeface="Cambria" panose="02040503050406030204" pitchFamily="18" charset="0"/>
                  <a:ea typeface="Cambria" panose="02040503050406030204" pitchFamily="18" charset="0"/>
                </a:rPr>
                <a:t>Sơn</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363374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541396" y="470964"/>
            <a:ext cx="11132444" cy="5632311"/>
          </a:xfrm>
          <a:prstGeom prst="rect">
            <a:avLst/>
          </a:prstGeom>
          <a:solidFill>
            <a:schemeClr val="accent6">
              <a:lumMod val="20000"/>
              <a:lumOff val="80000"/>
            </a:schemeClr>
          </a:solidFill>
        </p:spPr>
        <p:txBody>
          <a:bodyPr wrap="square">
            <a:spAutoFit/>
          </a:bodyPr>
          <a:lstStyle/>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Kh</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ởi nghĩa Lam Sơn do Lê Lợi lãnh đạo, diễn ra tại Lam Sơn (Thanh Hoá).</a:t>
            </a:r>
          </a:p>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Cuộc khởi nghĩa kéo dài 10 năm (1418-1427).</a:t>
            </a:r>
          </a:p>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Một số sự kiện tiêu biểu: </a:t>
            </a:r>
            <a:r>
              <a:rPr lang="vi-VN" sz="3600" dirty="0">
                <a:solidFill>
                  <a:srgbClr val="202124"/>
                </a:solidFill>
                <a:latin typeface="Cambria" panose="02040503050406030204" pitchFamily="18" charset="0"/>
                <a:ea typeface="Cambria" panose="02040503050406030204" pitchFamily="18" charset="0"/>
                <a:cs typeface="Arial" panose="020B0604020202020204" pitchFamily="34" charset="0"/>
              </a:rPr>
              <a:t>Chuyển hướng chiến lược vào Nghệ An (1424), chiến thắng Tốt Động - Chúc Động (1426,) chiến thắng Chi Lăng - Xương Giang (11 - 427), Hội thể Đông Quan (12-1427)</a:t>
            </a:r>
          </a:p>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Nhiều nhân vật tiêu biểu gắn với khởi nghĩa lam sơn như</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 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ê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ợi,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N</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guyễn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T</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rãi,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ê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ai,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T</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rần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N</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guyên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H</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ãn,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N</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guyễn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C</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hích. </a:t>
            </a:r>
            <a:endParaRPr kumimoji="0" lang="en-US" sz="36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96837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posing for a photo&#10;&#10;Description automatically generated with low confidence">
            <a:extLst>
              <a:ext uri="{FF2B5EF4-FFF2-40B4-BE49-F238E27FC236}">
                <a16:creationId xmlns:a16="http://schemas.microsoft.com/office/drawing/2014/main" id="{DA5DB0B1-A8BF-D822-B82D-68D923074A4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46151" y="3031870"/>
            <a:ext cx="3464302" cy="3603922"/>
          </a:xfrm>
          <a:prstGeom prst="rect">
            <a:avLst/>
          </a:prstGeom>
          <a:effectLst>
            <a:outerShdw blurRad="76200" dir="13500000" sy="23000" kx="1200000" algn="br" rotWithShape="0">
              <a:prstClr val="black">
                <a:alpha val="20000"/>
              </a:prstClr>
            </a:outerShdw>
          </a:effectLst>
        </p:spPr>
      </p:pic>
      <p:sp>
        <p:nvSpPr>
          <p:cNvPr id="12" name="TextBox 11">
            <a:extLst>
              <a:ext uri="{FF2B5EF4-FFF2-40B4-BE49-F238E27FC236}">
                <a16:creationId xmlns:a16="http://schemas.microsoft.com/office/drawing/2014/main" id="{E444F200-903B-468A-1AFD-4E28067027D9}"/>
              </a:ext>
            </a:extLst>
          </p:cNvPr>
          <p:cNvSpPr txBox="1"/>
          <p:nvPr/>
        </p:nvSpPr>
        <p:spPr>
          <a:xfrm>
            <a:off x="3996752" y="1769589"/>
            <a:ext cx="7230047" cy="2585323"/>
          </a:xfrm>
          <a:prstGeom prst="rect">
            <a:avLst/>
          </a:prstGeom>
          <a:noFill/>
        </p:spPr>
        <p:txBody>
          <a:bodyPr wrap="square" rtlCol="0">
            <a:spAutoFit/>
          </a:bodyPr>
          <a:lstStyle/>
          <a:p>
            <a:pPr algn="just"/>
            <a:r>
              <a:rPr lang="en-US" sz="5400" i="1" dirty="0">
                <a:latin typeface="Cambria" panose="02040503050406030204" pitchFamily="18" charset="0"/>
                <a:ea typeface="Cambria" panose="02040503050406030204" pitchFamily="18" charset="0"/>
              </a:rPr>
              <a:t>K</a:t>
            </a:r>
            <a:r>
              <a:rPr lang="vi-VN" sz="5400" b="0" i="1" u="none" strike="noStrike" baseline="0" dirty="0">
                <a:latin typeface="Cambria" panose="02040503050406030204" pitchFamily="18" charset="0"/>
                <a:ea typeface="Cambria" panose="02040503050406030204" pitchFamily="18" charset="0"/>
              </a:rPr>
              <a:t>ể câu chuyện về một nhân vật trong khởi nghĩa Lam Sơn.</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60928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766</Words>
  <Application>Microsoft Office PowerPoint</Application>
  <PresentationFormat>Widescreen</PresentationFormat>
  <Paragraphs>57</Paragraphs>
  <Slides>21</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SimSun</vt:lpstr>
      <vt:lpstr>Aptos</vt:lpstr>
      <vt:lpstr>Arial</vt:lpstr>
      <vt:lpstr>Calibri</vt:lpstr>
      <vt:lpstr>Calibri Light</vt:lpstr>
      <vt:lpstr>Cambria</vt:lpstr>
      <vt:lpstr>iCiel Gotham Medium</vt:lpstr>
      <vt:lpstr>Times New Roman</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2024-10-09T07:44:13Z</dcterms:created>
  <dcterms:modified xsi:type="dcterms:W3CDTF">2025-04-12T14:04:03Z</dcterms:modified>
</cp:coreProperties>
</file>