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38" r:id="rId2"/>
  </p:sldMasterIdLst>
  <p:notesMasterIdLst>
    <p:notesMasterId r:id="rId10"/>
  </p:notesMasterIdLst>
  <p:handoutMasterIdLst>
    <p:handoutMasterId r:id="rId11"/>
  </p:handoutMasterIdLst>
  <p:sldIdLst>
    <p:sldId id="3836" r:id="rId3"/>
    <p:sldId id="2007577122" r:id="rId4"/>
    <p:sldId id="3811" r:id="rId5"/>
    <p:sldId id="2007577123" r:id="rId6"/>
    <p:sldId id="2007577124" r:id="rId7"/>
    <p:sldId id="2007577125"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2F"/>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4/12/2025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278130" y="121488"/>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01392"/>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79305"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6116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1507491"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6092" y="4121841"/>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688592" y="3082201"/>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449320" y="2434108"/>
            <a:ext cx="2275840" cy="769441"/>
          </a:xfrm>
          <a:prstGeom prst="rect">
            <a:avLst/>
          </a:prstGeom>
          <a:noFill/>
        </p:spPr>
        <p:txBody>
          <a:bodyPr wrap="square" rtlCol="0">
            <a:spAutoFit/>
          </a:bodyPr>
          <a:lstStyle/>
          <a:p>
            <a:r>
              <a:rPr lang="en-US" sz="4400" dirty="0">
                <a:solidFill>
                  <a:srgbClr val="002060"/>
                </a:solidFill>
              </a:rPr>
              <a:t>72   </a:t>
            </a:r>
            <a:r>
              <a:rPr lang="en-US" sz="4400" dirty="0" smtClean="0">
                <a:solidFill>
                  <a:srgbClr val="002060"/>
                </a:solidFill>
              </a:rPr>
              <a:t> 15</a:t>
            </a:r>
            <a:endParaRPr lang="en-US" sz="4400" dirty="0">
              <a:solidFill>
                <a:srgbClr val="002060"/>
              </a:solidFill>
            </a:endParaRP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75432"/>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1605280" cy="769441"/>
          </a:xfrm>
          <a:prstGeom prst="rect">
            <a:avLst/>
          </a:prstGeom>
          <a:noFill/>
        </p:spPr>
        <p:txBody>
          <a:bodyPr wrap="square" rtlCol="0">
            <a:spAutoFit/>
          </a:bodyPr>
          <a:lstStyle/>
          <a:p>
            <a:r>
              <a:rPr lang="en-US" sz="4400" dirty="0" smtClean="0">
                <a:solidFill>
                  <a:srgbClr val="002060"/>
                </a:solidFill>
              </a:rPr>
              <a:t>120</a:t>
            </a:r>
            <a:endParaRPr lang="en-US" sz="4400" dirty="0">
              <a:solidFill>
                <a:srgbClr val="002060"/>
              </a:solidFill>
            </a:endParaRPr>
          </a:p>
        </p:txBody>
      </p:sp>
      <p:sp>
        <p:nvSpPr>
          <p:cNvPr id="52" name="TextBox 51">
            <a:extLst>
              <a:ext uri="{FF2B5EF4-FFF2-40B4-BE49-F238E27FC236}">
                <a16:creationId xmlns:a16="http://schemas.microsoft.com/office/drawing/2014/main" id="{7EECD14C-969C-33B4-50C7-ED3E7C3D61D6}"/>
              </a:ext>
            </a:extLst>
          </p:cNvPr>
          <p:cNvSpPr txBox="1"/>
          <p:nvPr/>
        </p:nvSpPr>
        <p:spPr>
          <a:xfrm>
            <a:off x="3741785" y="3490976"/>
            <a:ext cx="2042160" cy="769441"/>
          </a:xfrm>
          <a:prstGeom prst="rect">
            <a:avLst/>
          </a:prstGeom>
          <a:noFill/>
        </p:spPr>
        <p:txBody>
          <a:bodyPr wrap="square" rtlCol="0">
            <a:spAutoFit/>
          </a:bodyPr>
          <a:lstStyle/>
          <a:p>
            <a:r>
              <a:rPr lang="en-US" sz="4400" dirty="0" smtClean="0">
                <a:solidFill>
                  <a:srgbClr val="002060"/>
                </a:solidFill>
              </a:rPr>
              <a:t>00</a:t>
            </a:r>
            <a:endParaRPr lang="en-US" sz="4400" dirty="0">
              <a:solidFill>
                <a:srgbClr val="002060"/>
              </a:solidFill>
            </a:endParaRPr>
          </a:p>
        </p:txBody>
      </p:sp>
      <p:sp>
        <p:nvSpPr>
          <p:cNvPr id="54" name="TextBox 53">
            <a:extLst>
              <a:ext uri="{FF2B5EF4-FFF2-40B4-BE49-F238E27FC236}">
                <a16:creationId xmlns:a16="http://schemas.microsoft.com/office/drawing/2014/main" id="{4144E2D1-C7F4-182A-1333-1D2B86A89258}"/>
              </a:ext>
            </a:extLst>
          </p:cNvPr>
          <p:cNvSpPr txBox="1"/>
          <p:nvPr/>
        </p:nvSpPr>
        <p:spPr>
          <a:xfrm>
            <a:off x="4517135" y="2952481"/>
            <a:ext cx="1282193" cy="769441"/>
          </a:xfrm>
          <a:prstGeom prst="rect">
            <a:avLst/>
          </a:prstGeom>
          <a:noFill/>
        </p:spPr>
        <p:txBody>
          <a:bodyPr wrap="square" rtlCol="0">
            <a:spAutoFit/>
          </a:bodyPr>
          <a:lstStyle/>
          <a:p>
            <a:r>
              <a:rPr lang="en-US" sz="4400" dirty="0">
                <a:solidFill>
                  <a:srgbClr val="002060"/>
                </a:solidFill>
              </a:rPr>
              <a:t>4</a:t>
            </a:r>
            <a:r>
              <a:rPr lang="en-US" sz="4400" dirty="0" smtClean="0">
                <a:solidFill>
                  <a:srgbClr val="002060"/>
                </a:solidFill>
              </a:rPr>
              <a:t>,8</a:t>
            </a:r>
            <a:endParaRPr lang="en-US" sz="4400" dirty="0">
              <a:solidFill>
                <a:srgbClr val="002060"/>
              </a:solidFill>
            </a:endParaRP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smtClean="0">
                <a:solidFill>
                  <a:srgbClr val="002060"/>
                </a:solidFill>
              </a:rPr>
              <a:t>2,5 2   </a:t>
            </a:r>
            <a:r>
              <a:rPr lang="en-US" sz="4400" dirty="0">
                <a:solidFill>
                  <a:srgbClr val="002060"/>
                </a:solidFill>
              </a:rPr>
              <a:t>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585456"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592568"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639560" y="2936240"/>
            <a:ext cx="890017"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651751" y="3525520"/>
            <a:ext cx="898145" cy="769441"/>
          </a:xfrm>
          <a:prstGeom prst="rect">
            <a:avLst/>
          </a:prstGeom>
          <a:noFill/>
        </p:spPr>
        <p:txBody>
          <a:bodyPr wrap="square" rtlCol="0">
            <a:spAutoFit/>
          </a:bodyPr>
          <a:lstStyle/>
          <a:p>
            <a:r>
              <a:rPr lang="en-US" sz="4400" dirty="0" smtClean="0">
                <a:solidFill>
                  <a:srgbClr val="002060"/>
                </a:solidFill>
              </a:rPr>
              <a:t>0 0</a:t>
            </a:r>
            <a:endParaRPr lang="en-US" sz="4400" dirty="0">
              <a:solidFill>
                <a:srgbClr val="002060"/>
              </a:solidFill>
            </a:endParaRPr>
          </a:p>
        </p:txBody>
      </p:sp>
      <p:sp>
        <p:nvSpPr>
          <p:cNvPr id="76" name="TextBox 75">
            <a:extLst>
              <a:ext uri="{FF2B5EF4-FFF2-40B4-BE49-F238E27FC236}">
                <a16:creationId xmlns:a16="http://schemas.microsoft.com/office/drawing/2014/main" id="{E67C84BE-D0E1-0088-4EC7-F2644CEE8340}"/>
              </a:ext>
            </a:extLst>
          </p:cNvPr>
          <p:cNvSpPr txBox="1"/>
          <p:nvPr/>
        </p:nvSpPr>
        <p:spPr>
          <a:xfrm>
            <a:off x="7701280" y="3002038"/>
            <a:ext cx="103632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a:t>
            </a:r>
            <a:r>
              <a:rPr lang="en-US" sz="4400" dirty="0">
                <a:solidFill>
                  <a:srgbClr val="FF0000"/>
                </a:solidFill>
              </a:rPr>
              <a:t>0</a:t>
            </a:r>
            <a:r>
              <a:rPr lang="en-US" sz="4400" dirty="0">
                <a:solidFill>
                  <a:srgbClr val="002060"/>
                </a:solidFill>
              </a:rPr>
              <a:t>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390888" y="2946400"/>
            <a:ext cx="2499360" cy="769441"/>
          </a:xfrm>
          <a:prstGeom prst="rect">
            <a:avLst/>
          </a:prstGeom>
          <a:noFill/>
        </p:spPr>
        <p:txBody>
          <a:bodyPr wrap="square" rtlCol="0">
            <a:spAutoFit/>
          </a:bodyPr>
          <a:lstStyle/>
          <a:p>
            <a:r>
              <a:rPr lang="en-US" sz="4400" dirty="0" smtClean="0">
                <a:solidFill>
                  <a:srgbClr val="002060"/>
                </a:solidFill>
              </a:rPr>
              <a:t>000</a:t>
            </a:r>
            <a:endParaRPr lang="en-US" sz="4400" dirty="0">
              <a:solidFill>
                <a:srgbClr val="002060"/>
              </a:solidFill>
            </a:endParaRP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8063992"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31153" y="2346959"/>
            <a:ext cx="355600" cy="769441"/>
          </a:xfrm>
          <a:prstGeom prst="rect">
            <a:avLst/>
          </a:prstGeom>
          <a:noFill/>
        </p:spPr>
        <p:txBody>
          <a:bodyPr wrap="square" rtlCol="0">
            <a:spAutoFit/>
          </a:bodyPr>
          <a:lstStyle/>
          <a:p>
            <a:r>
              <a:rPr lang="en-US" sz="4400" dirty="0" smtClean="0">
                <a:solidFill>
                  <a:srgbClr val="00222F"/>
                </a:solidFill>
              </a:rPr>
              <a:t>,</a:t>
            </a:r>
            <a:endParaRPr lang="en-US" sz="4400" dirty="0">
              <a:solidFill>
                <a:srgbClr val="00222F"/>
              </a:solidFill>
            </a:endParaRPr>
          </a:p>
        </p:txBody>
      </p: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heel(1)">
                                      <p:cBhvr>
                                        <p:cTn id="61" dur="2000"/>
                                        <p:tgtEl>
                                          <p:spTgt spid="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down)">
                                      <p:cBhvr>
                                        <p:cTn id="67" dur="500"/>
                                        <p:tgtEl>
                                          <p:spTgt spid="76"/>
                                        </p:tgtEl>
                                      </p:cBhvr>
                                    </p:animEffect>
                                  </p:childTnLst>
                                </p:cTn>
                              </p:par>
                              <p:par>
                                <p:cTn id="68" presetID="22" presetClass="entr" presetSubtype="4"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down)">
                                      <p:cBhvr>
                                        <p:cTn id="70" dur="500"/>
                                        <p:tgtEl>
                                          <p:spTgt spid="86"/>
                                        </p:tgtEl>
                                      </p:cBhvr>
                                    </p:animEffect>
                                  </p:childTnLst>
                                </p:cTn>
                              </p:par>
                              <p:par>
                                <p:cTn id="71" presetID="22" presetClass="entr" presetSubtype="4"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down)">
                                      <p:cBhvr>
                                        <p:cTn id="73" dur="500"/>
                                        <p:tgtEl>
                                          <p:spTgt spid="8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down)">
                                      <p:cBhvr>
                                        <p:cTn id="78" dur="500"/>
                                        <p:tgtEl>
                                          <p:spTgt spid="77"/>
                                        </p:tgtEl>
                                      </p:cBhvr>
                                    </p:animEffect>
                                  </p:childTnLst>
                                </p:cTn>
                              </p:par>
                              <p:par>
                                <p:cTn id="79" presetID="22" presetClass="entr" presetSubtype="4"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wipe(down)">
                                      <p:cBhvr>
                                        <p:cTn id="81" dur="500"/>
                                        <p:tgtEl>
                                          <p:spTgt spid="78"/>
                                        </p:tgtEl>
                                      </p:cBhvr>
                                    </p:animEffect>
                                  </p:childTnLst>
                                </p:cTn>
                              </p:par>
                              <p:par>
                                <p:cTn id="82" presetID="22" presetClass="entr" presetSubtype="4" fill="hold" nodeType="with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down)">
                                      <p:cBhvr>
                                        <p:cTn id="84" dur="500"/>
                                        <p:tgtEl>
                                          <p:spTgt spid="7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down)">
                                      <p:cBhvr>
                                        <p:cTn id="87" dur="500"/>
                                        <p:tgtEl>
                                          <p:spTgt spid="8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down)">
                                      <p:cBhvr>
                                        <p:cTn id="90" dur="500"/>
                                        <p:tgtEl>
                                          <p:spTgt spid="82"/>
                                        </p:tgtEl>
                                      </p:cBhvr>
                                    </p:animEffect>
                                  </p:childTnLst>
                                </p:cTn>
                              </p:par>
                              <p:par>
                                <p:cTn id="91" presetID="22" presetClass="entr" presetSubtype="4"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down)">
                                      <p:cBhvr>
                                        <p:cTn id="9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46131" y="72390"/>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304800" y="245079"/>
            <a:ext cx="11368594" cy="1384995"/>
          </a:xfrm>
          <a:prstGeom prst="rect">
            <a:avLst/>
          </a:prstGeom>
          <a:noFill/>
        </p:spPr>
        <p:txBody>
          <a:bodyPr wrap="square" rtlCol="0">
            <a:spAutoFit/>
          </a:bodyPr>
          <a:lstStyle/>
          <a:p>
            <a:pPr algn="just"/>
            <a:r>
              <a:rPr lang="en-US" sz="2800" b="0" i="0" dirty="0" smtClean="0">
                <a:solidFill>
                  <a:srgbClr val="000000"/>
                </a:solidFill>
                <a:effectLst/>
                <a:latin typeface="Cambria" panose="02040503050406030204" pitchFamily="18" charset="0"/>
                <a:ea typeface="Cambria" panose="02040503050406030204" pitchFamily="18" charset="0"/>
              </a:rPr>
              <a:t>      </a:t>
            </a:r>
            <a:r>
              <a:rPr lang="vi-VN" sz="2800" b="0" i="0" dirty="0" smtClean="0">
                <a:solidFill>
                  <a:srgbClr val="000000"/>
                </a:solidFill>
                <a:effectLst/>
                <a:latin typeface="Cambria" panose="02040503050406030204" pitchFamily="18" charset="0"/>
                <a:ea typeface="Cambria" panose="02040503050406030204" pitchFamily="18" charset="0"/>
              </a:rPr>
              <a:t>Để </a:t>
            </a:r>
            <a:r>
              <a:rPr lang="vi-VN" sz="2800" b="0" i="0" dirty="0">
                <a:solidFill>
                  <a:srgbClr val="000000"/>
                </a:solidFill>
                <a:effectLst/>
                <a:latin typeface="Cambria" panose="02040503050406030204" pitchFamily="18" charset="0"/>
                <a:ea typeface="Cambria" panose="02040503050406030204" pitchFamily="18" charset="0"/>
              </a:rPr>
              <a:t>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7122160" y="2011680"/>
            <a:ext cx="4685346"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237744" y="2367280"/>
            <a:ext cx="6884416"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smtClean="0">
                <a:solidFill>
                  <a:srgbClr val="FF0000"/>
                </a:solidFill>
                <a:effectLst/>
                <a:latin typeface="Cambria" panose="02040503050406030204" pitchFamily="18" charset="0"/>
                <a:ea typeface="Cambria" panose="02040503050406030204" pitchFamily="18" charset="0"/>
              </a:rPr>
              <a:t>Ta </a:t>
            </a:r>
            <a:r>
              <a:rPr lang="en-US" sz="3200" b="0" i="0" dirty="0" err="1" smtClean="0">
                <a:solidFill>
                  <a:srgbClr val="FF0000"/>
                </a:solidFill>
                <a:effectLst/>
                <a:latin typeface="Cambria" panose="02040503050406030204" pitchFamily="18" charset="0"/>
                <a:ea typeface="Cambria" panose="02040503050406030204" pitchFamily="18" charset="0"/>
              </a:rPr>
              <a:t>có</a:t>
            </a:r>
            <a:r>
              <a:rPr lang="vi-VN" sz="3200" b="0" i="0" dirty="0" smtClean="0">
                <a:solidFill>
                  <a:srgbClr val="FF0000"/>
                </a:solidFill>
                <a:effectLst/>
                <a:latin typeface="Cambria" panose="02040503050406030204" pitchFamily="18" charset="0"/>
                <a:ea typeface="Cambria" panose="02040503050406030204" pitchFamily="18" charset="0"/>
              </a:rPr>
              <a:t>:</a:t>
            </a: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Cambria" panose="02040503050406030204" pitchFamily="18" charset="0"/>
                <a:ea typeface="Cambria" panose="02040503050406030204" pitchFamily="18" charset="0"/>
              </a:rPr>
              <a:t>  </a:t>
            </a:r>
            <a:r>
              <a:rPr lang="vi-VN" sz="3200" b="0" i="0" dirty="0" smtClean="0">
                <a:solidFill>
                  <a:srgbClr val="FF0000"/>
                </a:solidFill>
                <a:effectLst/>
                <a:latin typeface="Cambria" panose="02040503050406030204" pitchFamily="18" charset="0"/>
                <a:ea typeface="Cambria" panose="02040503050406030204" pitchFamily="18" charset="0"/>
              </a:rPr>
              <a:t>12,6 </a:t>
            </a:r>
            <a:r>
              <a:rPr lang="vi-VN" sz="3200" b="0" i="0" dirty="0">
                <a:solidFill>
                  <a:srgbClr val="FF0000"/>
                </a:solidFill>
                <a:effectLst/>
                <a:latin typeface="Cambria" panose="02040503050406030204" pitchFamily="18" charset="0"/>
                <a:ea typeface="Cambria" panose="02040503050406030204" pitchFamily="18" charset="0"/>
              </a:rPr>
              <a:t>: 1,2 = 10,5 </a:t>
            </a:r>
          </a:p>
          <a:p>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1" i="1" dirty="0">
                <a:solidFill>
                  <a:srgbClr val="FF0000"/>
                </a:solidFill>
                <a:effectLst/>
                <a:latin typeface="Cambria" panose="02040503050406030204" pitchFamily="18" charset="0"/>
                <a:ea typeface="Cambria" panose="02040503050406030204" pitchFamily="18" charset="0"/>
              </a:rPr>
              <a:t>Đáp số: 10 sợi </a:t>
            </a:r>
            <a:r>
              <a:rPr lang="vi-VN" sz="3200" b="1" i="1" dirty="0" smtClean="0">
                <a:solidFill>
                  <a:srgbClr val="FF0000"/>
                </a:solidFill>
                <a:effectLst/>
                <a:latin typeface="Cambria" panose="02040503050406030204" pitchFamily="18" charset="0"/>
                <a:ea typeface="Cambria" panose="02040503050406030204" pitchFamily="18" charset="0"/>
              </a:rPr>
              <a:t>dây</a:t>
            </a:r>
            <a:endParaRPr lang="en-US" sz="3200" b="1" i="1" dirty="0" smtClean="0">
              <a:solidFill>
                <a:srgbClr val="FF0000"/>
              </a:solidFill>
              <a:effectLst/>
              <a:latin typeface="Cambria" panose="02040503050406030204" pitchFamily="18" charset="0"/>
              <a:ea typeface="Cambria" panose="02040503050406030204" pitchFamily="18" charset="0"/>
            </a:endParaRPr>
          </a:p>
          <a:p>
            <a:endParaRPr lang="vi-VN" sz="3200" b="0" i="0" dirty="0">
              <a:solidFill>
                <a:srgbClr val="FF0000"/>
              </a:solidFill>
              <a:effectLst/>
              <a:latin typeface="Cambria" panose="02040503050406030204" pitchFamily="18" charset="0"/>
              <a:ea typeface="Cambria" panose="02040503050406030204" pitchFamily="18" charset="0"/>
            </a:endParaRPr>
          </a:p>
        </p:txBody>
      </p:sp>
      <p:cxnSp>
        <p:nvCxnSpPr>
          <p:cNvPr id="7" name="Straight Connector 6"/>
          <p:cNvCxnSpPr/>
          <p:nvPr/>
        </p:nvCxnSpPr>
        <p:spPr>
          <a:xfrm flipV="1">
            <a:off x="420624" y="1115568"/>
            <a:ext cx="4160520" cy="101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88024" y="1093815"/>
            <a:ext cx="4629912" cy="11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00884" y="1542741"/>
            <a:ext cx="56829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465522"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304800" y="416749"/>
            <a:ext cx="11639549" cy="1569660"/>
          </a:xfrm>
          <a:prstGeom prst="rect">
            <a:avLst/>
          </a:prstGeom>
          <a:noFill/>
        </p:spPr>
        <p:txBody>
          <a:bodyPr wrap="square" rtlCol="0">
            <a:spAutoFit/>
          </a:bodyPr>
          <a:lstStyle/>
          <a:p>
            <a:pPr lvl="0" algn="just"/>
            <a:r>
              <a:rPr lang="en-US" sz="3200" dirty="0" smtClean="0">
                <a:solidFill>
                  <a:srgbClr val="000000"/>
                </a:solidFill>
                <a:latin typeface="Cambria" panose="02040503050406030204" pitchFamily="18" charset="0"/>
                <a:ea typeface="Cambria" panose="02040503050406030204" pitchFamily="18" charset="0"/>
              </a:rPr>
              <a:t>            </a:t>
            </a:r>
            <a:r>
              <a:rPr lang="vi-VN" sz="3200" dirty="0" smtClean="0">
                <a:solidFill>
                  <a:srgbClr val="000000"/>
                </a:solidFill>
                <a:latin typeface="Cambria" panose="02040503050406030204" pitchFamily="18" charset="0"/>
                <a:ea typeface="Cambria" panose="02040503050406030204" pitchFamily="18" charset="0"/>
              </a:rPr>
              <a:t>Bác </a:t>
            </a:r>
            <a:r>
              <a:rPr lang="vi-VN" sz="3200" dirty="0">
                <a:solidFill>
                  <a:srgbClr val="000000"/>
                </a:solidFill>
                <a:latin typeface="Cambria" panose="02040503050406030204" pitchFamily="18" charset="0"/>
                <a:ea typeface="Cambria" panose="02040503050406030204" pitchFamily="18" charset="0"/>
              </a:rPr>
              <a:t>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6311722" y="3924624"/>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076094" y="2034527"/>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cxnSp>
        <p:nvCxnSpPr>
          <p:cNvPr id="5" name="Straight Connector 4"/>
          <p:cNvCxnSpPr/>
          <p:nvPr/>
        </p:nvCxnSpPr>
        <p:spPr>
          <a:xfrm>
            <a:off x="3611880" y="905256"/>
            <a:ext cx="3493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58568" y="1405128"/>
            <a:ext cx="2886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48832" y="1405128"/>
            <a:ext cx="56634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227</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Cambria</vt:lpstr>
      <vt:lpstr>Public Sans</vt:lpstr>
      <vt:lpstr>Satisfy</vt:lpstr>
      <vt:lpstr>1_Castaway in a Desert Island by Slidesgo</vt:lpstr>
      <vt:lpstr>2_Castaway in a Desert Island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51</cp:revision>
  <dcterms:created xsi:type="dcterms:W3CDTF">2021-07-24T01:07:49Z</dcterms:created>
  <dcterms:modified xsi:type="dcterms:W3CDTF">2025-04-12T14:05:00Z</dcterms:modified>
</cp:coreProperties>
</file>