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1" r:id="rId1"/>
    <p:sldMasterId id="2147483827" r:id="rId2"/>
  </p:sldMasterIdLst>
  <p:notesMasterIdLst>
    <p:notesMasterId r:id="rId22"/>
  </p:notesMasterIdLst>
  <p:sldIdLst>
    <p:sldId id="2649" r:id="rId3"/>
    <p:sldId id="511" r:id="rId4"/>
    <p:sldId id="512" r:id="rId5"/>
    <p:sldId id="513" r:id="rId6"/>
    <p:sldId id="514" r:id="rId7"/>
    <p:sldId id="515" r:id="rId8"/>
    <p:sldId id="474" r:id="rId9"/>
    <p:sldId id="3400" r:id="rId10"/>
    <p:sldId id="3401" r:id="rId11"/>
    <p:sldId id="2674" r:id="rId12"/>
    <p:sldId id="2671" r:id="rId13"/>
    <p:sldId id="2667" r:id="rId14"/>
    <p:sldId id="3402" r:id="rId15"/>
    <p:sldId id="308" r:id="rId16"/>
    <p:sldId id="2673" r:id="rId17"/>
    <p:sldId id="3403" r:id="rId18"/>
    <p:sldId id="350" r:id="rId19"/>
    <p:sldId id="351" r:id="rId20"/>
    <p:sldId id="2685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817" autoAdjust="0"/>
    <p:restoredTop sz="94660"/>
  </p:normalViewPr>
  <p:slideViewPr>
    <p:cSldViewPr snapToGrid="0">
      <p:cViewPr varScale="1">
        <p:scale>
          <a:sx n="65" d="100"/>
          <a:sy n="65" d="100"/>
        </p:scale>
        <p:origin x="82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5/26/2025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Nhấn chọn món ăn để hiện câu hỏi. Bấm bạn nhỏ để kết thúc</a:t>
            </a:r>
          </a:p>
          <a:p>
            <a:r>
              <a:rPr lang="en-US"/>
              <a:t>Đố em: Những món ăn này là đặc sản của thành phố nào trên đất nước ta?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4587B58-B642-4148-BBC5-3A933E01BF8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74722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Nhấn vào đứa bé để trở về slide đầu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4587B58-B642-4148-BBC5-3A933E01BF8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17830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Nhấn vào đứa bé để trở về slide đầu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4587B58-B642-4148-BBC5-3A933E01BF8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281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Nhấn vào đứa bé để trở về slide đầu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4587B58-B642-4148-BBC5-3A933E01BF8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64677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Nhấn vào đứa bé để trở về slide đầu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4587B58-B642-4148-BBC5-3A933E01BF8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0991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</a:t>
            </a:r>
            <a:r>
              <a:rPr lang="en-US" altLang="zh-CN" dirty="0" err="1"/>
              <a:t>Zalo</a:t>
            </a:r>
            <a:r>
              <a:rPr lang="en-US" altLang="zh-CN" dirty="0"/>
              <a:t>: 0972.115.126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D6E3A8-1D60-4C21-BAA9-190633A9B9E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33714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2025/5/26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6996127"/>
      </p:ext>
    </p:extLst>
  </p:cSld>
  <p:clrMapOvr>
    <a:masterClrMapping/>
  </p:clrMapOvr>
  <p:transition spd="med">
    <p:dissolv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2025/5/26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573369"/>
      </p:ext>
    </p:extLst>
  </p:cSld>
  <p:clrMapOvr>
    <a:masterClrMapping/>
  </p:clrMapOvr>
  <p:transition spd="med">
    <p:dissolv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2025/5/26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749373"/>
      </p:ext>
    </p:extLst>
  </p:cSld>
  <p:clrMapOvr>
    <a:masterClrMapping/>
  </p:clrMapOvr>
  <p:transition spd="med">
    <p:dissolv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pplication&#10;&#10;Description automatically generated with medium confidence">
            <a:extLst>
              <a:ext uri="{FF2B5EF4-FFF2-40B4-BE49-F238E27FC236}">
                <a16:creationId xmlns:a16="http://schemas.microsoft.com/office/drawing/2014/main" id="{5A2D1774-CAD2-4A31-8A51-421FEC5DFC4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42"/>
          <a:stretch/>
        </p:blipFill>
        <p:spPr>
          <a:xfrm>
            <a:off x="0" y="-774700"/>
            <a:ext cx="12192000" cy="8582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43438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3000">
        <p159:morph option="byObject"/>
      </p:transition>
    </mc:Choice>
    <mc:Fallback xmlns="">
      <p:transition spd="slow" advClick="0" advTm="300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2025/5/26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3942183"/>
      </p:ext>
    </p:extLst>
  </p:cSld>
  <p:clrMapOvr>
    <a:masterClrMapping/>
  </p:clrMapOvr>
  <p:transition spd="med">
    <p:dissolv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2025/5/26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5461916"/>
      </p:ext>
    </p:extLst>
  </p:cSld>
  <p:clrMapOvr>
    <a:masterClrMapping/>
  </p:clrMapOvr>
  <p:transition spd="med">
    <p:dissolv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2025/5/26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8495873"/>
      </p:ext>
    </p:extLst>
  </p:cSld>
  <p:clrMapOvr>
    <a:masterClrMapping/>
  </p:clrMapOvr>
  <p:transition spd="med">
    <p:dissolv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2025/5/26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17955"/>
      </p:ext>
    </p:extLst>
  </p:cSld>
  <p:clrMapOvr>
    <a:masterClrMapping/>
  </p:clrMapOvr>
  <p:transition spd="med">
    <p:dissolv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2025/5/26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592080"/>
      </p:ext>
    </p:extLst>
  </p:cSld>
  <p:clrMapOvr>
    <a:masterClrMapping/>
  </p:clrMapOvr>
  <p:transition spd="med">
    <p:dissolv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2025/5/26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1788098"/>
      </p:ext>
    </p:extLst>
  </p:cSld>
  <p:clrMapOvr>
    <a:masterClrMapping/>
  </p:clrMapOvr>
  <p:transition spd="med">
    <p:dissolv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2025/5/26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8780463"/>
      </p:ext>
    </p:extLst>
  </p:cSld>
  <p:clrMapOvr>
    <a:masterClrMapping/>
  </p:clrMapOvr>
  <p:transition spd="med">
    <p:dissolv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2025/5/26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388376"/>
      </p:ext>
    </p:extLst>
  </p:cSld>
  <p:clrMapOvr>
    <a:masterClrMapping/>
  </p:clrMapOvr>
  <p:transition spd="med">
    <p:dissolv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2025/5/26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2857616"/>
      </p:ext>
    </p:extLst>
  </p:cSld>
  <p:clrMapOvr>
    <a:masterClrMapping/>
  </p:clrMapOvr>
  <p:transition spd="med">
    <p:dissolv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2025/5/26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2173989"/>
      </p:ext>
    </p:extLst>
  </p:cSld>
  <p:clrMapOvr>
    <a:masterClrMapping/>
  </p:clrMapOvr>
  <p:transition spd="med">
    <p:dissolv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2025/5/26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8320248"/>
      </p:ext>
    </p:extLst>
  </p:cSld>
  <p:clrMapOvr>
    <a:masterClrMapping/>
  </p:clrMapOvr>
  <p:transition spd="med">
    <p:dissolv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2025/5/26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5683074"/>
      </p:ext>
    </p:extLst>
  </p:cSld>
  <p:clrMapOvr>
    <a:masterClrMapping/>
  </p:clrMapOvr>
  <p:transition spd="med">
    <p:dissolv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2025/5/26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273898"/>
      </p:ext>
    </p:extLst>
  </p:cSld>
  <p:clrMapOvr>
    <a:masterClrMapping/>
  </p:clrMapOvr>
  <p:transition spd="med">
    <p:dissolv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2025/5/26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8645940"/>
      </p:ext>
    </p:extLst>
  </p:cSld>
  <p:clrMapOvr>
    <a:masterClrMapping/>
  </p:clrMapOvr>
  <p:transition spd="med">
    <p:dissolv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2025/5/26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0347584"/>
      </p:ext>
    </p:extLst>
  </p:cSld>
  <p:clrMapOvr>
    <a:masterClrMapping/>
  </p:clrMapOvr>
  <p:transition spd="med">
    <p:dissolv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2025/5/26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0062019"/>
      </p:ext>
    </p:extLst>
  </p:cSld>
  <p:clrMapOvr>
    <a:masterClrMapping/>
  </p:clrMapOvr>
  <p:transition spd="med">
    <p:dissolv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2025/5/26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7791913"/>
      </p:ext>
    </p:extLst>
  </p:cSld>
  <p:clrMapOvr>
    <a:masterClrMapping/>
  </p:clrMapOvr>
  <p:transition spd="med">
    <p:dissolv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2025/5/26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946664"/>
      </p:ext>
    </p:extLst>
  </p:cSld>
  <p:clrMapOvr>
    <a:masterClrMapping/>
  </p:clrMapOvr>
  <p:transition spd="med">
    <p:dissolv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2025/5/26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411088"/>
      </p:ext>
    </p:extLst>
  </p:cSld>
  <p:clrMapOvr>
    <a:masterClrMapping/>
  </p:clrMapOvr>
  <p:transition spd="med">
    <p:dissolv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2025/5/26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0467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  <p:sldLayoutId id="2147483839" r:id="rId12"/>
  </p:sldLayoutIdLst>
  <p:transition spd="med">
    <p:dissolv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A63A4E-F370-4E43-88DF-FF35117A42C8}" type="datetimeFigureOut">
              <a:rPr lang="zh-CN" altLang="en-US" smtClean="0"/>
              <a:t>2025/5/26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5198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</p:sldLayoutIdLst>
  <p:transition spd="med">
    <p:dissolv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microsoft.com/office/2007/relationships/hdphoto" Target="../media/hdphoto1.wdp"/><Relationship Id="rId7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4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1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microsoft.com/office/2007/relationships/hdphoto" Target="../media/hdphoto1.wdp"/><Relationship Id="rId7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2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audio" Target="../media/audio2.wav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10" Type="http://schemas.openxmlformats.org/officeDocument/2006/relationships/audio" Target="../media/audio2.wav"/><Relationship Id="rId4" Type="http://schemas.openxmlformats.org/officeDocument/2006/relationships/image" Target="../media/image4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51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microsoft.com/office/2007/relationships/hdphoto" Target="../media/hdphoto12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microsoft.com/office/2007/relationships/hdphoto" Target="../media/hdphoto1.wdp"/><Relationship Id="rId7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3.png"/><Relationship Id="rId7" Type="http://schemas.microsoft.com/office/2007/relationships/hdphoto" Target="../media/hdphoto13.wdp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Relationship Id="rId9" Type="http://schemas.openxmlformats.org/officeDocument/2006/relationships/image" Target="../media/image58.pn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15.wdp"/><Relationship Id="rId3" Type="http://schemas.openxmlformats.org/officeDocument/2006/relationships/image" Target="../media/image53.png"/><Relationship Id="rId7" Type="http://schemas.openxmlformats.org/officeDocument/2006/relationships/image" Target="../media/image60.png"/><Relationship Id="rId12" Type="http://schemas.openxmlformats.org/officeDocument/2006/relationships/image" Target="../media/image63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14.wdp"/><Relationship Id="rId11" Type="http://schemas.microsoft.com/office/2007/relationships/hdphoto" Target="../media/hdphoto16.wdp"/><Relationship Id="rId5" Type="http://schemas.openxmlformats.org/officeDocument/2006/relationships/image" Target="../media/image59.png"/><Relationship Id="rId10" Type="http://schemas.openxmlformats.org/officeDocument/2006/relationships/image" Target="../media/image62.png"/><Relationship Id="rId4" Type="http://schemas.openxmlformats.org/officeDocument/2006/relationships/image" Target="../media/image54.png"/><Relationship Id="rId9" Type="http://schemas.openxmlformats.org/officeDocument/2006/relationships/image" Target="../media/image6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microsoft.com/office/2007/relationships/hdphoto" Target="../media/hdphoto3.wdp"/><Relationship Id="rId3" Type="http://schemas.openxmlformats.org/officeDocument/2006/relationships/image" Target="../media/image9.jpeg"/><Relationship Id="rId7" Type="http://schemas.openxmlformats.org/officeDocument/2006/relationships/image" Target="../media/image11.png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6" Type="http://schemas.microsoft.com/office/2007/relationships/hdphoto" Target="../media/hdphoto4.wdp"/><Relationship Id="rId1" Type="http://schemas.openxmlformats.org/officeDocument/2006/relationships/slideLayout" Target="../slideLayouts/slideLayout12.xml"/><Relationship Id="rId6" Type="http://schemas.openxmlformats.org/officeDocument/2006/relationships/slide" Target="slide5.xml"/><Relationship Id="rId11" Type="http://schemas.openxmlformats.org/officeDocument/2006/relationships/slide" Target="slide3.xml"/><Relationship Id="rId5" Type="http://schemas.openxmlformats.org/officeDocument/2006/relationships/image" Target="../media/image10.png"/><Relationship Id="rId15" Type="http://schemas.openxmlformats.org/officeDocument/2006/relationships/image" Target="../media/image14.png"/><Relationship Id="rId10" Type="http://schemas.openxmlformats.org/officeDocument/2006/relationships/image" Target="../media/image12.png"/><Relationship Id="rId4" Type="http://schemas.openxmlformats.org/officeDocument/2006/relationships/slide" Target="slide6.xml"/><Relationship Id="rId9" Type="http://schemas.openxmlformats.org/officeDocument/2006/relationships/slide" Target="slide4.xml"/><Relationship Id="rId14" Type="http://schemas.openxmlformats.org/officeDocument/2006/relationships/slide" Target="slide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audio" Target="../media/audio1.wav"/><Relationship Id="rId7" Type="http://schemas.openxmlformats.org/officeDocument/2006/relationships/slide" Target="slide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3.wdp"/><Relationship Id="rId5" Type="http://schemas.openxmlformats.org/officeDocument/2006/relationships/image" Target="../media/image13.png"/><Relationship Id="rId10" Type="http://schemas.openxmlformats.org/officeDocument/2006/relationships/image" Target="../media/image16.jpeg"/><Relationship Id="rId4" Type="http://schemas.openxmlformats.org/officeDocument/2006/relationships/image" Target="../media/image9.jpeg"/><Relationship Id="rId9" Type="http://schemas.microsoft.com/office/2007/relationships/hdphoto" Target="../media/hdphoto5.wdp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audio" Target="../media/audio1.wav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slide" Target="slide2.xml"/><Relationship Id="rId5" Type="http://schemas.openxmlformats.org/officeDocument/2006/relationships/image" Target="../media/image12.png"/><Relationship Id="rId4" Type="http://schemas.openxmlformats.org/officeDocument/2006/relationships/image" Target="../media/image9.jpeg"/><Relationship Id="rId9" Type="http://schemas.openxmlformats.org/officeDocument/2006/relationships/image" Target="../media/image18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../media/audio1.wav"/><Relationship Id="rId7" Type="http://schemas.microsoft.com/office/2007/relationships/hdphoto" Target="../media/hdphoto5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.png"/><Relationship Id="rId5" Type="http://schemas.openxmlformats.org/officeDocument/2006/relationships/slide" Target="slide2.xml"/><Relationship Id="rId10" Type="http://schemas.openxmlformats.org/officeDocument/2006/relationships/image" Target="../media/image19.png"/><Relationship Id="rId4" Type="http://schemas.openxmlformats.org/officeDocument/2006/relationships/image" Target="../media/image9.jpeg"/><Relationship Id="rId9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audio" Target="../media/audio1.wav"/><Relationship Id="rId7" Type="http://schemas.microsoft.com/office/2007/relationships/hdphoto" Target="../media/hdphoto6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7.png"/><Relationship Id="rId5" Type="http://schemas.openxmlformats.org/officeDocument/2006/relationships/slide" Target="slide2.xml"/><Relationship Id="rId4" Type="http://schemas.openxmlformats.org/officeDocument/2006/relationships/image" Target="../media/image9.jpeg"/><Relationship Id="rId9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0.png"/><Relationship Id="rId18" Type="http://schemas.openxmlformats.org/officeDocument/2006/relationships/image" Target="../media/image33.png"/><Relationship Id="rId3" Type="http://schemas.openxmlformats.org/officeDocument/2006/relationships/image" Target="../media/image22.png"/><Relationship Id="rId21" Type="http://schemas.openxmlformats.org/officeDocument/2006/relationships/image" Target="../media/image36.png"/><Relationship Id="rId7" Type="http://schemas.openxmlformats.org/officeDocument/2006/relationships/image" Target="../media/image25.png"/><Relationship Id="rId12" Type="http://schemas.openxmlformats.org/officeDocument/2006/relationships/image" Target="../media/image29.png"/><Relationship Id="rId17" Type="http://schemas.openxmlformats.org/officeDocument/2006/relationships/image" Target="../media/image32.png"/><Relationship Id="rId2" Type="http://schemas.openxmlformats.org/officeDocument/2006/relationships/image" Target="../media/image21.jpeg"/><Relationship Id="rId16" Type="http://schemas.microsoft.com/office/2007/relationships/hdphoto" Target="../media/hdphoto10.wdp"/><Relationship Id="rId20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microsoft.com/office/2007/relationships/hdphoto" Target="../media/hdphoto7.wdp"/><Relationship Id="rId11" Type="http://schemas.microsoft.com/office/2007/relationships/hdphoto" Target="../media/hdphoto8.wdp"/><Relationship Id="rId5" Type="http://schemas.openxmlformats.org/officeDocument/2006/relationships/image" Target="../media/image24.png"/><Relationship Id="rId15" Type="http://schemas.openxmlformats.org/officeDocument/2006/relationships/image" Target="../media/image31.png"/><Relationship Id="rId10" Type="http://schemas.openxmlformats.org/officeDocument/2006/relationships/image" Target="../media/image28.png"/><Relationship Id="rId19" Type="http://schemas.openxmlformats.org/officeDocument/2006/relationships/image" Target="../media/image34.png"/><Relationship Id="rId4" Type="http://schemas.openxmlformats.org/officeDocument/2006/relationships/image" Target="../media/image23.png"/><Relationship Id="rId9" Type="http://schemas.openxmlformats.org/officeDocument/2006/relationships/image" Target="../media/image27.png"/><Relationship Id="rId14" Type="http://schemas.microsoft.com/office/2007/relationships/hdphoto" Target="../media/hdphoto9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microsoft.com/office/2007/relationships/hdphoto" Target="../media/hdphoto1.wdp"/><Relationship Id="rId7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Giải Tiếng Việt 1 trang 154, 155 Bài 4: Ruộng bậc thang ở Sa Pa - Kết nối  tri thức với cuộc sống - VnDoc.com">
            <a:extLst>
              <a:ext uri="{FF2B5EF4-FFF2-40B4-BE49-F238E27FC236}">
                <a16:creationId xmlns:a16="http://schemas.microsoft.com/office/drawing/2014/main" id="{F8E43A49-A141-4186-BE00-1C17393937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9"/>
            <a:ext cx="12192000" cy="685753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57" t="50934" b="8278"/>
          <a:stretch/>
        </p:blipFill>
        <p:spPr>
          <a:xfrm>
            <a:off x="180381" y="-2729345"/>
            <a:ext cx="12033195" cy="9586877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9918" y="182249"/>
            <a:ext cx="3468255" cy="1567616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11" r="51852" b="38636"/>
          <a:stretch/>
        </p:blipFill>
        <p:spPr>
          <a:xfrm>
            <a:off x="3427657" y="139652"/>
            <a:ext cx="1337843" cy="761611"/>
          </a:xfrm>
          <a:prstGeom prst="rect">
            <a:avLst/>
          </a:prstGeom>
        </p:spPr>
      </p:pic>
      <p:pic>
        <p:nvPicPr>
          <p:cNvPr id="18" name="图片 13">
            <a:extLst>
              <a:ext uri="{FF2B5EF4-FFF2-40B4-BE49-F238E27FC236}">
                <a16:creationId xmlns:a16="http://schemas.microsoft.com/office/drawing/2014/main" id="{2327259E-4E9F-4E14-9DB3-F0D3338993C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239"/>
          <a:stretch/>
        </p:blipFill>
        <p:spPr>
          <a:xfrm flipH="1">
            <a:off x="4366695" y="2546134"/>
            <a:ext cx="1408291" cy="917132"/>
          </a:xfrm>
          <a:prstGeom prst="rect">
            <a:avLst/>
          </a:prstGeom>
        </p:spPr>
      </p:pic>
      <p:sp>
        <p:nvSpPr>
          <p:cNvPr id="8" name="文本框 12">
            <a:extLst>
              <a:ext uri="{FF2B5EF4-FFF2-40B4-BE49-F238E27FC236}">
                <a16:creationId xmlns:a16="http://schemas.microsoft.com/office/drawing/2014/main" id="{8D19E487-94EF-400F-8DD2-65EED13135D7}"/>
              </a:ext>
            </a:extLst>
          </p:cNvPr>
          <p:cNvSpPr txBox="1"/>
          <p:nvPr/>
        </p:nvSpPr>
        <p:spPr>
          <a:xfrm>
            <a:off x="643929" y="8081181"/>
            <a:ext cx="8853819" cy="1938992"/>
          </a:xfrm>
          <a:prstGeom prst="rect">
            <a:avLst/>
          </a:prstGeom>
          <a:noFill/>
        </p:spPr>
        <p:txBody>
          <a:bodyPr vert="horz" wrap="square" rtlCol="0">
            <a:spAutoFit/>
            <a:scene3d>
              <a:camera prst="orthographicFront"/>
              <a:lightRig rig="threePt" dir="t"/>
            </a:scene3d>
            <a:sp3d extrusionH="57150">
              <a:bevelT w="57150" h="38100" prst="artDeco"/>
            </a:sp3d>
          </a:bodyPr>
          <a:lstStyle/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0" b="1" i="0" u="none" strike="noStrike" kern="1200" cap="none" spc="300" normalizeH="0" baseline="0" noProof="0">
                <a:ln w="28575">
                  <a:solidFill>
                    <a:prstClr val="white"/>
                  </a:solidFill>
                </a:ln>
                <a:gradFill>
                  <a:gsLst>
                    <a:gs pos="0">
                      <a:srgbClr val="C00000"/>
                    </a:gs>
                    <a:gs pos="50000">
                      <a:srgbClr val="CE3553"/>
                    </a:gs>
                    <a:gs pos="100000">
                      <a:srgbClr val="9BBB59">
                        <a:lumMod val="20000"/>
                        <a:lumOff val="80000"/>
                      </a:srgbClr>
                    </a:gs>
                  </a:gsLst>
                  <a:lin ang="5400000" scaled="1"/>
                </a:gradFill>
                <a:effectLst/>
                <a:uLnTx/>
                <a:uFillTx/>
                <a:latin typeface="UVF Mussica Swash" panose="04000000000000000000" pitchFamily="82" charset="0"/>
                <a:ea typeface="方正姚体" panose="02010601030101010101" pitchFamily="2" charset="-122"/>
                <a:cs typeface="Arial"/>
                <a:sym typeface="Arial"/>
              </a:rPr>
              <a:t>KHỞI ĐỘNG</a:t>
            </a:r>
            <a:endParaRPr kumimoji="0" lang="zh-CN" altLang="en-US" sz="12000" b="1" i="0" u="none" strike="noStrike" kern="1200" cap="none" spc="300" normalizeH="0" baseline="0" noProof="0" dirty="0">
              <a:ln w="28575">
                <a:solidFill>
                  <a:prstClr val="white"/>
                </a:solidFill>
              </a:ln>
              <a:gradFill>
                <a:gsLst>
                  <a:gs pos="0">
                    <a:srgbClr val="C00000"/>
                  </a:gs>
                  <a:gs pos="50000">
                    <a:srgbClr val="CE3553"/>
                  </a:gs>
                  <a:gs pos="100000">
                    <a:srgbClr val="9BBB59">
                      <a:lumMod val="20000"/>
                      <a:lumOff val="80000"/>
                    </a:srgbClr>
                  </a:gs>
                </a:gsLst>
                <a:lin ang="5400000" scaled="1"/>
              </a:gradFill>
              <a:effectLst/>
              <a:uLnTx/>
              <a:uFillTx/>
              <a:latin typeface="UVF Mussica Swash" panose="04000000000000000000" pitchFamily="82" charset="0"/>
              <a:ea typeface="方正姚体" panose="02010601030101010101" pitchFamily="2" charset="-122"/>
              <a:cs typeface="Arial"/>
              <a:sym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18CC389-3A7E-4681-AE62-AB903BD11FD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01886" y="566089"/>
            <a:ext cx="8852159" cy="4877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6692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Giải Tiếng Việt 1 trang 154, 155 Bài 4: Ruộng bậc thang ở Sa Pa - Kết nối  tri thức với cuộc sống - VnDoc.com">
            <a:extLst>
              <a:ext uri="{FF2B5EF4-FFF2-40B4-BE49-F238E27FC236}">
                <a16:creationId xmlns:a16="http://schemas.microsoft.com/office/drawing/2014/main" id="{F8E43A49-A141-4186-BE00-1C17393937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9"/>
            <a:ext cx="12192000" cy="685753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57" t="50934" b="8278"/>
          <a:stretch/>
        </p:blipFill>
        <p:spPr>
          <a:xfrm>
            <a:off x="180381" y="-2729345"/>
            <a:ext cx="12033195" cy="9586877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9918" y="182249"/>
            <a:ext cx="3468255" cy="1567616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11" r="51852" b="38636"/>
          <a:stretch/>
        </p:blipFill>
        <p:spPr>
          <a:xfrm>
            <a:off x="3427657" y="139652"/>
            <a:ext cx="1337843" cy="761611"/>
          </a:xfrm>
          <a:prstGeom prst="rect">
            <a:avLst/>
          </a:prstGeom>
        </p:spPr>
      </p:pic>
      <p:pic>
        <p:nvPicPr>
          <p:cNvPr id="18" name="图片 13">
            <a:extLst>
              <a:ext uri="{FF2B5EF4-FFF2-40B4-BE49-F238E27FC236}">
                <a16:creationId xmlns:a16="http://schemas.microsoft.com/office/drawing/2014/main" id="{2327259E-4E9F-4E14-9DB3-F0D3338993C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239"/>
          <a:stretch/>
        </p:blipFill>
        <p:spPr>
          <a:xfrm flipH="1">
            <a:off x="4366695" y="2546134"/>
            <a:ext cx="1408291" cy="917132"/>
          </a:xfrm>
          <a:prstGeom prst="rect">
            <a:avLst/>
          </a:prstGeom>
        </p:spPr>
      </p:pic>
      <p:sp>
        <p:nvSpPr>
          <p:cNvPr id="8" name="文本框 12">
            <a:extLst>
              <a:ext uri="{FF2B5EF4-FFF2-40B4-BE49-F238E27FC236}">
                <a16:creationId xmlns:a16="http://schemas.microsoft.com/office/drawing/2014/main" id="{8D19E487-94EF-400F-8DD2-65EED13135D7}"/>
              </a:ext>
            </a:extLst>
          </p:cNvPr>
          <p:cNvSpPr txBox="1"/>
          <p:nvPr/>
        </p:nvSpPr>
        <p:spPr>
          <a:xfrm>
            <a:off x="643929" y="8081181"/>
            <a:ext cx="8853819" cy="1938992"/>
          </a:xfrm>
          <a:prstGeom prst="rect">
            <a:avLst/>
          </a:prstGeom>
          <a:noFill/>
        </p:spPr>
        <p:txBody>
          <a:bodyPr vert="horz" wrap="square" rtlCol="0">
            <a:spAutoFit/>
            <a:scene3d>
              <a:camera prst="orthographicFront"/>
              <a:lightRig rig="threePt" dir="t"/>
            </a:scene3d>
            <a:sp3d extrusionH="57150">
              <a:bevelT w="57150" h="38100" prst="artDeco"/>
            </a:sp3d>
          </a:bodyPr>
          <a:lstStyle/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0" b="1" i="0" u="none" strike="noStrike" kern="1200" cap="none" spc="300" normalizeH="0" baseline="0" noProof="0">
                <a:ln w="28575">
                  <a:solidFill>
                    <a:prstClr val="white"/>
                  </a:solidFill>
                </a:ln>
                <a:gradFill>
                  <a:gsLst>
                    <a:gs pos="0">
                      <a:srgbClr val="C00000"/>
                    </a:gs>
                    <a:gs pos="50000">
                      <a:srgbClr val="CE3553"/>
                    </a:gs>
                    <a:gs pos="100000">
                      <a:srgbClr val="9BBB59">
                        <a:lumMod val="20000"/>
                        <a:lumOff val="80000"/>
                      </a:srgbClr>
                    </a:gs>
                  </a:gsLst>
                  <a:lin ang="5400000" scaled="1"/>
                </a:gradFill>
                <a:effectLst/>
                <a:uLnTx/>
                <a:uFillTx/>
                <a:latin typeface="UVF Mussica Swash" panose="04000000000000000000" pitchFamily="82" charset="0"/>
                <a:ea typeface="方正姚体" panose="02010601030101010101" pitchFamily="2" charset="-122"/>
                <a:cs typeface="Arial"/>
                <a:sym typeface="Arial"/>
              </a:rPr>
              <a:t>KHỞI ĐỘNG</a:t>
            </a:r>
            <a:endParaRPr kumimoji="0" lang="zh-CN" altLang="en-US" sz="12000" b="1" i="0" u="none" strike="noStrike" kern="1200" cap="none" spc="300" normalizeH="0" baseline="0" noProof="0" dirty="0">
              <a:ln w="28575">
                <a:solidFill>
                  <a:prstClr val="white"/>
                </a:solidFill>
              </a:ln>
              <a:gradFill>
                <a:gsLst>
                  <a:gs pos="0">
                    <a:srgbClr val="C00000"/>
                  </a:gs>
                  <a:gs pos="50000">
                    <a:srgbClr val="CE3553"/>
                  </a:gs>
                  <a:gs pos="100000">
                    <a:srgbClr val="9BBB59">
                      <a:lumMod val="20000"/>
                      <a:lumOff val="80000"/>
                    </a:srgbClr>
                  </a:gs>
                </a:gsLst>
                <a:lin ang="5400000" scaled="1"/>
              </a:gradFill>
              <a:effectLst/>
              <a:uLnTx/>
              <a:uFillTx/>
              <a:latin typeface="UVF Mussica Swash" panose="04000000000000000000" pitchFamily="82" charset="0"/>
              <a:ea typeface="方正姚体" panose="02010601030101010101" pitchFamily="2" charset="-122"/>
              <a:cs typeface="Arial"/>
              <a:sym typeface="Arial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3FCA05C-50FE-4CC3-A1A2-98BFDB8C06D6}"/>
              </a:ext>
            </a:extLst>
          </p:cNvPr>
          <p:cNvSpPr/>
          <p:nvPr/>
        </p:nvSpPr>
        <p:spPr>
          <a:xfrm>
            <a:off x="267002" y="916813"/>
            <a:ext cx="11760645" cy="5582132"/>
          </a:xfrm>
          <a:prstGeom prst="rect">
            <a:avLst/>
          </a:prstGeom>
          <a:solidFill>
            <a:schemeClr val="bg1"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pic>
        <p:nvPicPr>
          <p:cNvPr id="10" name="Picture 2" descr="フトゥーロ恒例行事！「フェスティバル」を行いました。 | 特定非営利活動法人フトゥーロ">
            <a:extLst>
              <a:ext uri="{FF2B5EF4-FFF2-40B4-BE49-F238E27FC236}">
                <a16:creationId xmlns:a16="http://schemas.microsoft.com/office/drawing/2014/main" id="{0C2682F1-9BDE-47C4-BFA5-BA67209F3A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6522" y="2629576"/>
            <a:ext cx="3773399" cy="3837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23C1B0A-2AD7-45FE-B9A0-1181B8ECAD4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24022" y="606786"/>
            <a:ext cx="6142943" cy="228615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0FCE6F3-87B0-4227-AD4A-9B04E6E4429A}"/>
              </a:ext>
            </a:extLst>
          </p:cNvPr>
          <p:cNvSpPr txBox="1"/>
          <p:nvPr/>
        </p:nvSpPr>
        <p:spPr>
          <a:xfrm>
            <a:off x="3150264" y="1383068"/>
            <a:ext cx="4422111" cy="12412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733" b="1" i="0" u="none" strike="noStrike" kern="0" cap="none" spc="0" normalizeH="0" baseline="0" noProof="0" dirty="0" err="1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Arial"/>
                <a:ea typeface="+mn-ea"/>
                <a:cs typeface="Arial-SGK-TV" pitchFamily="2" charset="0"/>
                <a:sym typeface="Arial"/>
              </a:rPr>
              <a:t>Thảo</a:t>
            </a:r>
            <a:r>
              <a:rPr kumimoji="0" lang="en-US" sz="3733" b="1" i="0" u="none" strike="noStrike" kern="0" cap="none" spc="0" normalizeH="0" baseline="0" noProof="0" dirty="0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Arial"/>
                <a:ea typeface="+mn-ea"/>
                <a:cs typeface="Arial-SGK-TV" pitchFamily="2" charset="0"/>
                <a:sym typeface="Arial"/>
              </a:rPr>
              <a:t> </a:t>
            </a:r>
            <a:r>
              <a:rPr kumimoji="0" lang="en-US" sz="3733" b="1" i="0" u="none" strike="noStrike" kern="0" cap="none" spc="0" normalizeH="0" baseline="0" noProof="0" dirty="0" err="1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Arial"/>
                <a:ea typeface="+mn-ea"/>
                <a:cs typeface="Arial-SGK-TV" pitchFamily="2" charset="0"/>
                <a:sym typeface="Arial"/>
              </a:rPr>
              <a:t>luận</a:t>
            </a:r>
            <a:r>
              <a:rPr kumimoji="0" lang="en-US" sz="3733" b="1" i="0" u="none" strike="noStrike" kern="0" cap="none" spc="0" normalizeH="0" baseline="0" noProof="0" dirty="0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Arial"/>
                <a:ea typeface="+mn-ea"/>
                <a:cs typeface="Arial-SGK-TV" pitchFamily="2" charset="0"/>
                <a:sym typeface="Arial"/>
              </a:rPr>
              <a:t> </a:t>
            </a:r>
            <a:r>
              <a:rPr kumimoji="0" lang="en-US" sz="3733" b="1" i="0" u="none" strike="noStrike" kern="0" cap="none" spc="0" normalizeH="0" baseline="0" noProof="0" dirty="0" err="1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Arial"/>
                <a:ea typeface="+mn-ea"/>
                <a:cs typeface="Arial-SGK-TV" pitchFamily="2" charset="0"/>
                <a:sym typeface="Arial"/>
              </a:rPr>
              <a:t>nhóm</a:t>
            </a:r>
            <a:r>
              <a:rPr kumimoji="0" lang="en-US" sz="3733" b="1" i="0" u="none" strike="noStrike" kern="0" cap="none" spc="0" normalizeH="0" baseline="0" noProof="0" dirty="0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Arial"/>
                <a:ea typeface="+mn-ea"/>
                <a:cs typeface="Arial-SGK-TV" pitchFamily="2" charset="0"/>
                <a:sym typeface="Arial"/>
              </a:rPr>
              <a:t> </a:t>
            </a:r>
            <a:r>
              <a:rPr kumimoji="0" lang="en-US" sz="3733" b="1" i="0" u="none" strike="noStrike" kern="0" cap="none" spc="0" normalizeH="0" baseline="0" noProof="0" dirty="0" err="1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Arial"/>
                <a:ea typeface="+mn-ea"/>
                <a:cs typeface="Arial-SGK-TV" pitchFamily="2" charset="0"/>
                <a:sym typeface="Arial"/>
              </a:rPr>
              <a:t>bốn</a:t>
            </a:r>
            <a:endParaRPr kumimoji="0" lang="en-US" sz="3733" b="1" i="0" u="none" strike="noStrike" kern="0" cap="none" spc="0" normalizeH="0" baseline="0" noProof="0" dirty="0">
              <a:ln>
                <a:noFill/>
              </a:ln>
              <a:solidFill>
                <a:srgbClr val="FF2727"/>
              </a:solidFill>
              <a:effectLst/>
              <a:uLnTx/>
              <a:uFillTx/>
              <a:latin typeface="Arial"/>
              <a:ea typeface="+mn-ea"/>
              <a:cs typeface="Arial-SGK-TV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11728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 descr="图片1">
            <a:extLst>
              <a:ext uri="{FF2B5EF4-FFF2-40B4-BE49-F238E27FC236}">
                <a16:creationId xmlns:a16="http://schemas.microsoft.com/office/drawing/2014/main" id="{3AD18771-468B-4B32-B78F-E28FBBEF7F3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837" r="2655"/>
          <a:stretch>
            <a:fillRect/>
          </a:stretch>
        </p:blipFill>
        <p:spPr>
          <a:xfrm>
            <a:off x="-55418" y="-53326"/>
            <a:ext cx="12302836" cy="6964652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C47C7DD-A040-44B3-8184-2BDC37067CCF}"/>
              </a:ext>
            </a:extLst>
          </p:cNvPr>
          <p:cNvSpPr/>
          <p:nvPr/>
        </p:nvSpPr>
        <p:spPr>
          <a:xfrm>
            <a:off x="224529" y="447503"/>
            <a:ext cx="11537236" cy="626152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3" name="等腰三角形 93">
            <a:extLst>
              <a:ext uri="{FF2B5EF4-FFF2-40B4-BE49-F238E27FC236}">
                <a16:creationId xmlns:a16="http://schemas.microsoft.com/office/drawing/2014/main" id="{BE3C0AF2-FEAE-4659-A26F-256DB8A8DCF6}"/>
              </a:ext>
            </a:extLst>
          </p:cNvPr>
          <p:cNvSpPr/>
          <p:nvPr/>
        </p:nvSpPr>
        <p:spPr>
          <a:xfrm flipV="1">
            <a:off x="8035741" y="0"/>
            <a:ext cx="346259" cy="647700"/>
          </a:xfrm>
          <a:prstGeom prst="triangle">
            <a:avLst>
              <a:gd name="adj" fmla="val 0"/>
            </a:avLst>
          </a:prstGeom>
          <a:solidFill>
            <a:srgbClr val="00BBD6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34" name="等腰三角形 94">
            <a:extLst>
              <a:ext uri="{FF2B5EF4-FFF2-40B4-BE49-F238E27FC236}">
                <a16:creationId xmlns:a16="http://schemas.microsoft.com/office/drawing/2014/main" id="{AEC61115-0EDC-40A2-906E-75E37C6E22E5}"/>
              </a:ext>
            </a:extLst>
          </p:cNvPr>
          <p:cNvSpPr/>
          <p:nvPr/>
        </p:nvSpPr>
        <p:spPr>
          <a:xfrm flipH="1" flipV="1">
            <a:off x="3795395" y="0"/>
            <a:ext cx="346259" cy="647700"/>
          </a:xfrm>
          <a:prstGeom prst="triangle">
            <a:avLst>
              <a:gd name="adj" fmla="val 0"/>
            </a:avLst>
          </a:prstGeom>
          <a:solidFill>
            <a:srgbClr val="00BBD6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3A8BFAE1-68EE-4DEF-8235-3E90F6B048C8}"/>
              </a:ext>
            </a:extLst>
          </p:cNvPr>
          <p:cNvSpPr/>
          <p:nvPr/>
        </p:nvSpPr>
        <p:spPr>
          <a:xfrm>
            <a:off x="1003469" y="647700"/>
            <a:ext cx="1017069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vi-VN" sz="2800" b="1" kern="0" dirty="0">
                <a:solidFill>
                  <a:srgbClr val="FF0000"/>
                </a:solidFill>
                <a:latin typeface="Arial-Rounded"/>
                <a:ea typeface="Arial-Rounded"/>
              </a:rPr>
              <a:t>1. Tìm từ ngữ chỉ sự vật tương ứng với mỗi lời giải thích dưới đây: 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6919CEFF-2A0A-4827-B5E2-C1B6EC227335}"/>
              </a:ext>
            </a:extLst>
          </p:cNvPr>
          <p:cNvSpPr/>
          <p:nvPr/>
        </p:nvSpPr>
        <p:spPr>
          <a:xfrm>
            <a:off x="1143839" y="1285443"/>
            <a:ext cx="9889958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indent="-457189" algn="just">
              <a:buFontTx/>
              <a:buAutoNum type="alphaLcPeriod"/>
              <a:defRPr/>
            </a:pPr>
            <a:r>
              <a:rPr lang="vi-VN" sz="3200" kern="0" dirty="0">
                <a:solidFill>
                  <a:prstClr val="black"/>
                </a:solidFill>
                <a:latin typeface="Arial-Rounded"/>
                <a:ea typeface="Arial-Rounded"/>
              </a:rPr>
              <a:t>Món ăn gồm bánh phở và thịt, chan nước dùng.</a:t>
            </a:r>
          </a:p>
          <a:p>
            <a:pPr marL="457189" indent="-457189" algn="just">
              <a:buFontTx/>
              <a:buAutoNum type="alphaLcPeriod"/>
              <a:defRPr/>
            </a:pPr>
            <a:r>
              <a:rPr lang="vi-VN" sz="3200" kern="0" dirty="0">
                <a:solidFill>
                  <a:prstClr val="black"/>
                </a:solidFill>
                <a:latin typeface="Arial-Rounded"/>
                <a:ea typeface="Arial-Rounded"/>
              </a:rPr>
              <a:t>Vật dùng để đội đầu, che mưa nắng, thường làm bằng lá có hình chóp.</a:t>
            </a:r>
          </a:p>
          <a:p>
            <a:pPr marL="457189" indent="-457189" algn="just">
              <a:buFontTx/>
              <a:buAutoNum type="alphaLcPeriod"/>
              <a:defRPr/>
            </a:pPr>
            <a:r>
              <a:rPr lang="vi-VN" sz="3200" kern="0" dirty="0">
                <a:solidFill>
                  <a:prstClr val="black"/>
                </a:solidFill>
                <a:latin typeface="Arial-Rounded"/>
                <a:ea typeface="Arial-Rounded"/>
              </a:rPr>
              <a:t>Trang phục truyền thống của người Việt Nam.</a:t>
            </a:r>
          </a:p>
          <a:p>
            <a:pPr marL="457189" indent="-457189" algn="just">
              <a:buFontTx/>
              <a:buAutoNum type="alphaLcPeriod"/>
              <a:defRPr/>
            </a:pPr>
            <a:r>
              <a:rPr lang="vi-VN" sz="3200" kern="0" dirty="0">
                <a:solidFill>
                  <a:prstClr val="black"/>
                </a:solidFill>
                <a:latin typeface="Arial-Rounded"/>
                <a:ea typeface="Arial-Rounded"/>
              </a:rPr>
              <a:t>Đồ chơi dân gian được nặn bằng bột màu hấp chín, thường có hình con vật.</a:t>
            </a: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F53EA3A5-8B29-490B-A295-08D3EDE220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31841" y="4236179"/>
            <a:ext cx="7743929" cy="1694235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27B069F9-DEE1-41A4-8CD9-22324A56AB75}"/>
              </a:ext>
            </a:extLst>
          </p:cNvPr>
          <p:cNvSpPr txBox="1"/>
          <p:nvPr/>
        </p:nvSpPr>
        <p:spPr>
          <a:xfrm>
            <a:off x="8657560" y="5946691"/>
            <a:ext cx="421105" cy="584775"/>
          </a:xfrm>
          <a:prstGeom prst="rect">
            <a:avLst/>
          </a:prstGeom>
          <a:solidFill>
            <a:srgbClr val="5B9BD5">
              <a:lumMod val="40000"/>
              <a:lumOff val="60000"/>
            </a:srgbClr>
          </a:solidFill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3200" kern="0" dirty="0">
                <a:solidFill>
                  <a:srgbClr val="FF0000"/>
                </a:solidFill>
                <a:latin typeface="Arial-Rounded"/>
                <a:ea typeface="Arial-Rounded"/>
              </a:rPr>
              <a:t>a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BF9CA518-712C-4BBD-A74D-D70D52C19D53}"/>
              </a:ext>
            </a:extLst>
          </p:cNvPr>
          <p:cNvSpPr txBox="1"/>
          <p:nvPr/>
        </p:nvSpPr>
        <p:spPr>
          <a:xfrm>
            <a:off x="6588128" y="5946691"/>
            <a:ext cx="421105" cy="584775"/>
          </a:xfrm>
          <a:prstGeom prst="rect">
            <a:avLst/>
          </a:prstGeom>
          <a:solidFill>
            <a:srgbClr val="5B9BD5">
              <a:lumMod val="40000"/>
              <a:lumOff val="60000"/>
            </a:srgbClr>
          </a:solidFill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3200" kern="0" dirty="0">
                <a:solidFill>
                  <a:srgbClr val="FF0000"/>
                </a:solidFill>
                <a:latin typeface="Arial-Rounded"/>
                <a:ea typeface="Arial-Rounded"/>
              </a:rPr>
              <a:t>d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6749CF90-50D4-4352-8B08-2B244617FD80}"/>
              </a:ext>
            </a:extLst>
          </p:cNvPr>
          <p:cNvSpPr txBox="1"/>
          <p:nvPr/>
        </p:nvSpPr>
        <p:spPr>
          <a:xfrm>
            <a:off x="4518696" y="5946691"/>
            <a:ext cx="421105" cy="584775"/>
          </a:xfrm>
          <a:prstGeom prst="rect">
            <a:avLst/>
          </a:prstGeom>
          <a:solidFill>
            <a:srgbClr val="5B9BD5">
              <a:lumMod val="40000"/>
              <a:lumOff val="60000"/>
            </a:srgbClr>
          </a:solidFill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3200" kern="0" dirty="0">
                <a:solidFill>
                  <a:srgbClr val="FF0000"/>
                </a:solidFill>
                <a:latin typeface="Arial-Rounded"/>
                <a:ea typeface="Arial-Rounded"/>
              </a:rPr>
              <a:t>c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E0694227-0DC7-4464-9641-12F1B90C747F}"/>
              </a:ext>
            </a:extLst>
          </p:cNvPr>
          <p:cNvSpPr txBox="1"/>
          <p:nvPr/>
        </p:nvSpPr>
        <p:spPr>
          <a:xfrm>
            <a:off x="2551734" y="5946691"/>
            <a:ext cx="421105" cy="584775"/>
          </a:xfrm>
          <a:prstGeom prst="rect">
            <a:avLst/>
          </a:prstGeom>
          <a:solidFill>
            <a:srgbClr val="5B9BD5">
              <a:lumMod val="40000"/>
              <a:lumOff val="60000"/>
            </a:srgbClr>
          </a:solidFill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3200" kern="0" dirty="0">
                <a:solidFill>
                  <a:srgbClr val="FF0000"/>
                </a:solidFill>
                <a:latin typeface="Arial-Rounded"/>
                <a:ea typeface="Arial-Rounded"/>
              </a:rPr>
              <a:t>b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14336EA7-08AF-453B-8BE1-281804E6F69A}"/>
              </a:ext>
            </a:extLst>
          </p:cNvPr>
          <p:cNvSpPr txBox="1"/>
          <p:nvPr/>
        </p:nvSpPr>
        <p:spPr>
          <a:xfrm>
            <a:off x="1926761" y="4209487"/>
            <a:ext cx="1671049" cy="523220"/>
          </a:xfrm>
          <a:prstGeom prst="rect">
            <a:avLst/>
          </a:prstGeom>
          <a:solidFill>
            <a:srgbClr val="70AD47">
              <a:lumMod val="20000"/>
              <a:lumOff val="80000"/>
            </a:srgbClr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vi-VN" sz="2800" kern="0" dirty="0">
                <a:solidFill>
                  <a:srgbClr val="0070C0"/>
                </a:solidFill>
                <a:latin typeface="Arial-Rounded"/>
                <a:ea typeface="Arial-Rounded"/>
              </a:rPr>
              <a:t>Nón lá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36FE9E14-4C14-4C47-AEF9-7337EFF7CB2A}"/>
              </a:ext>
            </a:extLst>
          </p:cNvPr>
          <p:cNvSpPr txBox="1"/>
          <p:nvPr/>
        </p:nvSpPr>
        <p:spPr>
          <a:xfrm>
            <a:off x="3921971" y="4185344"/>
            <a:ext cx="1655005" cy="523220"/>
          </a:xfrm>
          <a:prstGeom prst="rect">
            <a:avLst/>
          </a:prstGeom>
          <a:solidFill>
            <a:srgbClr val="70AD47">
              <a:lumMod val="20000"/>
              <a:lumOff val="80000"/>
            </a:srgbClr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vi-VN" sz="2800" kern="0" dirty="0">
                <a:solidFill>
                  <a:srgbClr val="0070C0"/>
                </a:solidFill>
                <a:latin typeface="Arial-Rounded"/>
                <a:ea typeface="Arial-Rounded"/>
              </a:rPr>
              <a:t>Áo dài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64DB797A-4FA3-48BC-A4CA-2DD0F51F6695}"/>
              </a:ext>
            </a:extLst>
          </p:cNvPr>
          <p:cNvSpPr txBox="1"/>
          <p:nvPr/>
        </p:nvSpPr>
        <p:spPr>
          <a:xfrm>
            <a:off x="5965193" y="4185344"/>
            <a:ext cx="1421262" cy="523220"/>
          </a:xfrm>
          <a:prstGeom prst="rect">
            <a:avLst/>
          </a:prstGeom>
          <a:solidFill>
            <a:srgbClr val="70AD47">
              <a:lumMod val="20000"/>
              <a:lumOff val="80000"/>
            </a:srgbClr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vi-VN" sz="2800" kern="0" dirty="0">
                <a:solidFill>
                  <a:srgbClr val="0070C0"/>
                </a:solidFill>
                <a:latin typeface="Arial-Rounded"/>
                <a:ea typeface="Arial-Rounded"/>
              </a:rPr>
              <a:t>Tò he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581B90D5-CE6F-43C0-B1CD-40BB3026C07A}"/>
              </a:ext>
            </a:extLst>
          </p:cNvPr>
          <p:cNvSpPr txBox="1"/>
          <p:nvPr/>
        </p:nvSpPr>
        <p:spPr>
          <a:xfrm>
            <a:off x="7774672" y="4209487"/>
            <a:ext cx="1765003" cy="523220"/>
          </a:xfrm>
          <a:prstGeom prst="rect">
            <a:avLst/>
          </a:prstGeom>
          <a:solidFill>
            <a:srgbClr val="70AD47">
              <a:lumMod val="20000"/>
              <a:lumOff val="80000"/>
            </a:srgbClr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vi-VN" sz="2800" kern="0" dirty="0">
                <a:solidFill>
                  <a:srgbClr val="0070C0"/>
                </a:solidFill>
                <a:latin typeface="Arial-Rounded"/>
                <a:ea typeface="Arial-Rounded"/>
              </a:rPr>
              <a:t>Phở bò</a:t>
            </a:r>
          </a:p>
        </p:txBody>
      </p:sp>
    </p:spTree>
    <p:extLst>
      <p:ext uri="{BB962C8B-B14F-4D97-AF65-F5344CB8AC3E}">
        <p14:creationId xmlns:p14="http://schemas.microsoft.com/office/powerpoint/2010/main" val="3676243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3" grpId="0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Giải Tiếng Việt 1 trang 154, 155 Bài 4: Ruộng bậc thang ở Sa Pa - Kết nối  tri thức với cuộc sống - VnDoc.com">
            <a:extLst>
              <a:ext uri="{FF2B5EF4-FFF2-40B4-BE49-F238E27FC236}">
                <a16:creationId xmlns:a16="http://schemas.microsoft.com/office/drawing/2014/main" id="{C325F0C6-41EA-48EE-824E-21BDC8974B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7906"/>
            <a:ext cx="12192000" cy="695381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图片 3">
            <a:extLst>
              <a:ext uri="{FF2B5EF4-FFF2-40B4-BE49-F238E27FC236}">
                <a16:creationId xmlns:a16="http://schemas.microsoft.com/office/drawing/2014/main" id="{FAEA5494-8351-42CD-966C-7183E8CCAFF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57" t="62546" b="8278"/>
          <a:stretch/>
        </p:blipFill>
        <p:spPr>
          <a:xfrm>
            <a:off x="0" y="1422636"/>
            <a:ext cx="12192000" cy="5435365"/>
          </a:xfrm>
          <a:prstGeom prst="rect">
            <a:avLst/>
          </a:prstGeom>
        </p:spPr>
      </p:pic>
      <p:pic>
        <p:nvPicPr>
          <p:cNvPr id="7" name="图片 13">
            <a:extLst>
              <a:ext uri="{FF2B5EF4-FFF2-40B4-BE49-F238E27FC236}">
                <a16:creationId xmlns:a16="http://schemas.microsoft.com/office/drawing/2014/main" id="{0900AA11-92D6-491B-91B6-C65641E21CC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239"/>
          <a:stretch/>
        </p:blipFill>
        <p:spPr>
          <a:xfrm flipH="1">
            <a:off x="5315785" y="1549526"/>
            <a:ext cx="3489771" cy="2643959"/>
          </a:xfrm>
          <a:prstGeom prst="rect">
            <a:avLst/>
          </a:prstGeom>
        </p:spPr>
      </p:pic>
      <p:pic>
        <p:nvPicPr>
          <p:cNvPr id="8" name="图片 11">
            <a:extLst>
              <a:ext uri="{FF2B5EF4-FFF2-40B4-BE49-F238E27FC236}">
                <a16:creationId xmlns:a16="http://schemas.microsoft.com/office/drawing/2014/main" id="{E111E625-CA2F-4ED9-8AAD-409400AA044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4739" y="1238305"/>
            <a:ext cx="3468255" cy="1567616"/>
          </a:xfrm>
          <a:prstGeom prst="rect">
            <a:avLst/>
          </a:prstGeom>
        </p:spPr>
      </p:pic>
      <p:pic>
        <p:nvPicPr>
          <p:cNvPr id="9" name="图片 12">
            <a:extLst>
              <a:ext uri="{FF2B5EF4-FFF2-40B4-BE49-F238E27FC236}">
                <a16:creationId xmlns:a16="http://schemas.microsoft.com/office/drawing/2014/main" id="{F9FA49D4-D9C1-457D-8768-D53ACF6DED8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11" r="51852" b="38636"/>
          <a:stretch/>
        </p:blipFill>
        <p:spPr>
          <a:xfrm>
            <a:off x="1642401" y="966057"/>
            <a:ext cx="1337843" cy="761611"/>
          </a:xfrm>
          <a:prstGeom prst="rect">
            <a:avLst/>
          </a:prstGeom>
        </p:spPr>
      </p:pic>
      <p:pic>
        <p:nvPicPr>
          <p:cNvPr id="10" name="图片 2">
            <a:extLst>
              <a:ext uri="{FF2B5EF4-FFF2-40B4-BE49-F238E27FC236}">
                <a16:creationId xmlns:a16="http://schemas.microsoft.com/office/drawing/2014/main" id="{76F3566D-DA37-44C4-A885-019E40DFEB4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239"/>
          <a:stretch/>
        </p:blipFill>
        <p:spPr>
          <a:xfrm>
            <a:off x="9961308" y="1784573"/>
            <a:ext cx="2092769" cy="1027369"/>
          </a:xfrm>
          <a:prstGeom prst="rect">
            <a:avLst/>
          </a:prstGeom>
        </p:spPr>
      </p:pic>
      <p:pic>
        <p:nvPicPr>
          <p:cNvPr id="11" name="图片 13">
            <a:extLst>
              <a:ext uri="{FF2B5EF4-FFF2-40B4-BE49-F238E27FC236}">
                <a16:creationId xmlns:a16="http://schemas.microsoft.com/office/drawing/2014/main" id="{A2B4154E-B930-4B03-8422-7933D243CCA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239"/>
          <a:stretch/>
        </p:blipFill>
        <p:spPr>
          <a:xfrm flipH="1">
            <a:off x="-380172" y="4261949"/>
            <a:ext cx="3489771" cy="2643959"/>
          </a:xfrm>
          <a:prstGeom prst="rect">
            <a:avLst/>
          </a:prstGeom>
        </p:spPr>
      </p:pic>
      <p:pic>
        <p:nvPicPr>
          <p:cNvPr id="15" name="图片 11">
            <a:extLst>
              <a:ext uri="{FF2B5EF4-FFF2-40B4-BE49-F238E27FC236}">
                <a16:creationId xmlns:a16="http://schemas.microsoft.com/office/drawing/2014/main" id="{97704A3C-8F80-4BC9-8722-6D8A7C6638A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2988" y="982197"/>
            <a:ext cx="3913051" cy="1768659"/>
          </a:xfrm>
          <a:prstGeom prst="rect">
            <a:avLst/>
          </a:prstGeom>
        </p:spPr>
      </p:pic>
      <p:sp>
        <p:nvSpPr>
          <p:cNvPr id="18" name="Google Shape;2277;p57">
            <a:extLst>
              <a:ext uri="{FF2B5EF4-FFF2-40B4-BE49-F238E27FC236}">
                <a16:creationId xmlns:a16="http://schemas.microsoft.com/office/drawing/2014/main" id="{BC0D56D9-945E-4E38-9239-0970A9AB8B92}"/>
              </a:ext>
            </a:extLst>
          </p:cNvPr>
          <p:cNvSpPr/>
          <p:nvPr/>
        </p:nvSpPr>
        <p:spPr>
          <a:xfrm>
            <a:off x="1301900" y="966057"/>
            <a:ext cx="9375227" cy="4788011"/>
          </a:xfrm>
          <a:prstGeom prst="cloud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D989768-9B68-45BE-B2AF-40A25635239A}"/>
              </a:ext>
            </a:extLst>
          </p:cNvPr>
          <p:cNvSpPr txBox="1"/>
          <p:nvPr/>
        </p:nvSpPr>
        <p:spPr>
          <a:xfrm>
            <a:off x="2197023" y="2250477"/>
            <a:ext cx="802576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1219140">
              <a:buClr>
                <a:srgbClr val="000000"/>
              </a:buClr>
              <a:defRPr/>
            </a:pPr>
            <a:r>
              <a:rPr lang="vi-VN" sz="4400" b="1" kern="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Em đã được nhìn thấy/ăn/chơi những sự vật (nón, áo dài, phở, tò he) chưa?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42378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 descr="图片1">
            <a:extLst>
              <a:ext uri="{FF2B5EF4-FFF2-40B4-BE49-F238E27FC236}">
                <a16:creationId xmlns:a16="http://schemas.microsoft.com/office/drawing/2014/main" id="{3AD18771-468B-4B32-B78F-E28FBBEF7F3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837" r="2655"/>
          <a:stretch>
            <a:fillRect/>
          </a:stretch>
        </p:blipFill>
        <p:spPr>
          <a:xfrm>
            <a:off x="-55418" y="-53326"/>
            <a:ext cx="12302836" cy="6964652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C47C7DD-A040-44B3-8184-2BDC37067CCF}"/>
              </a:ext>
            </a:extLst>
          </p:cNvPr>
          <p:cNvSpPr/>
          <p:nvPr/>
        </p:nvSpPr>
        <p:spPr>
          <a:xfrm>
            <a:off x="224529" y="447503"/>
            <a:ext cx="11537236" cy="60102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8" name="矩形 11">
            <a:extLst>
              <a:ext uri="{FF2B5EF4-FFF2-40B4-BE49-F238E27FC236}">
                <a16:creationId xmlns:a16="http://schemas.microsoft.com/office/drawing/2014/main" id="{E124A9CD-BFE2-4581-99F2-1C8183337990}"/>
              </a:ext>
            </a:extLst>
          </p:cNvPr>
          <p:cNvSpPr/>
          <p:nvPr/>
        </p:nvSpPr>
        <p:spPr>
          <a:xfrm>
            <a:off x="704637" y="539042"/>
            <a:ext cx="11487363" cy="673309"/>
          </a:xfrm>
          <a:prstGeom prst="rect">
            <a:avLst/>
          </a:prstGeom>
          <a:solidFill>
            <a:schemeClr val="tx2"/>
          </a:soli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86683" tIns="43341" rIns="86683" bIns="43341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399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20F0502020204030204"/>
              <a:ea typeface="Arial-Rounded"/>
              <a:cs typeface="Arial-Rounded"/>
              <a:sym typeface="+mn-lt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0661DDC4-A1A9-4D71-A6BA-AB3B5FAEA6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03886" y="1654106"/>
            <a:ext cx="8650762" cy="2828796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5B50CDDE-227A-44A1-B364-4276DF13AB61}"/>
              </a:ext>
            </a:extLst>
          </p:cNvPr>
          <p:cNvSpPr/>
          <p:nvPr/>
        </p:nvSpPr>
        <p:spPr>
          <a:xfrm>
            <a:off x="1019614" y="620283"/>
            <a:ext cx="1085740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2. Kết hợp từ ngữ ở cột A với từ ngữ ở cột B để tạo câu giới thiệu.</a:t>
            </a:r>
          </a:p>
        </p:txBody>
      </p:sp>
    </p:spTree>
    <p:extLst>
      <p:ext uri="{BB962C8B-B14F-4D97-AF65-F5344CB8AC3E}">
        <p14:creationId xmlns:p14="http://schemas.microsoft.com/office/powerpoint/2010/main" val="3563924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: 圆角 3">
            <a:extLst>
              <a:ext uri="{FF2B5EF4-FFF2-40B4-BE49-F238E27FC236}">
                <a16:creationId xmlns:a16="http://schemas.microsoft.com/office/drawing/2014/main" id="{1D6005EA-EED2-4E53-8443-3BFC037FFDB2}"/>
              </a:ext>
            </a:extLst>
          </p:cNvPr>
          <p:cNvSpPr/>
          <p:nvPr/>
        </p:nvSpPr>
        <p:spPr>
          <a:xfrm>
            <a:off x="432122" y="341453"/>
            <a:ext cx="11327756" cy="6175094"/>
          </a:xfrm>
          <a:prstGeom prst="roundRect">
            <a:avLst/>
          </a:prstGeom>
          <a:solidFill>
            <a:schemeClr val="bg1">
              <a:alpha val="80000"/>
            </a:schemeClr>
          </a:solidFill>
          <a:ln>
            <a:solidFill>
              <a:srgbClr val="F4D3D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9" name="图片 15">
            <a:extLst>
              <a:ext uri="{FF2B5EF4-FFF2-40B4-BE49-F238E27FC236}">
                <a16:creationId xmlns:a16="http://schemas.microsoft.com/office/drawing/2014/main" id="{F179A538-E49F-42A4-94CA-CB2302B93AC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80" t="22534" r="-695" b="67097"/>
          <a:stretch/>
        </p:blipFill>
        <p:spPr>
          <a:xfrm flipH="1">
            <a:off x="0" y="0"/>
            <a:ext cx="1642620" cy="219456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4D2AD45-9D67-41EB-A155-210146C7CAC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677"/>
          <a:stretch/>
        </p:blipFill>
        <p:spPr>
          <a:xfrm rot="10800000">
            <a:off x="7619995" y="-1"/>
            <a:ext cx="4572000" cy="184354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0A233FF-2B23-47B2-B94E-78554903697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5167" y="4151921"/>
            <a:ext cx="4639141" cy="2659380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EAB29764-25EC-46D1-A2EB-734EF8A6A884}"/>
              </a:ext>
            </a:extLst>
          </p:cNvPr>
          <p:cNvGrpSpPr/>
          <p:nvPr/>
        </p:nvGrpSpPr>
        <p:grpSpPr>
          <a:xfrm>
            <a:off x="119626" y="1501979"/>
            <a:ext cx="11771978" cy="3171492"/>
            <a:chOff x="-36376" y="1297443"/>
            <a:chExt cx="11771978" cy="3171492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DA5E9123-26FD-4FE9-8A27-52890C03EAB3}"/>
                </a:ext>
              </a:extLst>
            </p:cNvPr>
            <p:cNvSpPr/>
            <p:nvPr/>
          </p:nvSpPr>
          <p:spPr>
            <a:xfrm>
              <a:off x="1311442" y="1639013"/>
              <a:ext cx="10424160" cy="2829922"/>
            </a:xfrm>
            <a:custGeom>
              <a:avLst/>
              <a:gdLst>
                <a:gd name="connsiteX0" fmla="*/ 0 w 10424160"/>
                <a:gd name="connsiteY0" fmla="*/ 471663 h 2829922"/>
                <a:gd name="connsiteX1" fmla="*/ 471663 w 10424160"/>
                <a:gd name="connsiteY1" fmla="*/ 0 h 2829922"/>
                <a:gd name="connsiteX2" fmla="*/ 9952497 w 10424160"/>
                <a:gd name="connsiteY2" fmla="*/ 0 h 2829922"/>
                <a:gd name="connsiteX3" fmla="*/ 10424160 w 10424160"/>
                <a:gd name="connsiteY3" fmla="*/ 471663 h 2829922"/>
                <a:gd name="connsiteX4" fmla="*/ 10424160 w 10424160"/>
                <a:gd name="connsiteY4" fmla="*/ 2358259 h 2829922"/>
                <a:gd name="connsiteX5" fmla="*/ 9952497 w 10424160"/>
                <a:gd name="connsiteY5" fmla="*/ 2829922 h 2829922"/>
                <a:gd name="connsiteX6" fmla="*/ 471663 w 10424160"/>
                <a:gd name="connsiteY6" fmla="*/ 2829922 h 2829922"/>
                <a:gd name="connsiteX7" fmla="*/ 0 w 10424160"/>
                <a:gd name="connsiteY7" fmla="*/ 2358259 h 2829922"/>
                <a:gd name="connsiteX8" fmla="*/ 0 w 10424160"/>
                <a:gd name="connsiteY8" fmla="*/ 471663 h 2829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424160" h="2829922" fill="none" extrusionOk="0">
                  <a:moveTo>
                    <a:pt x="0" y="471663"/>
                  </a:moveTo>
                  <a:cubicBezTo>
                    <a:pt x="-11806" y="212571"/>
                    <a:pt x="238667" y="24599"/>
                    <a:pt x="471663" y="0"/>
                  </a:cubicBezTo>
                  <a:cubicBezTo>
                    <a:pt x="4172670" y="60018"/>
                    <a:pt x="6083246" y="-77971"/>
                    <a:pt x="9952497" y="0"/>
                  </a:cubicBezTo>
                  <a:cubicBezTo>
                    <a:pt x="10227072" y="-10053"/>
                    <a:pt x="10392343" y="176716"/>
                    <a:pt x="10424160" y="471663"/>
                  </a:cubicBezTo>
                  <a:cubicBezTo>
                    <a:pt x="10380846" y="1224686"/>
                    <a:pt x="10278910" y="1733430"/>
                    <a:pt x="10424160" y="2358259"/>
                  </a:cubicBezTo>
                  <a:cubicBezTo>
                    <a:pt x="10438302" y="2617306"/>
                    <a:pt x="10214743" y="2823415"/>
                    <a:pt x="9952497" y="2829922"/>
                  </a:cubicBezTo>
                  <a:cubicBezTo>
                    <a:pt x="7132943" y="2942789"/>
                    <a:pt x="2343751" y="2735549"/>
                    <a:pt x="471663" y="2829922"/>
                  </a:cubicBezTo>
                  <a:cubicBezTo>
                    <a:pt x="220046" y="2831908"/>
                    <a:pt x="28582" y="2619535"/>
                    <a:pt x="0" y="2358259"/>
                  </a:cubicBezTo>
                  <a:cubicBezTo>
                    <a:pt x="-23346" y="1592782"/>
                    <a:pt x="-13388" y="1297723"/>
                    <a:pt x="0" y="471663"/>
                  </a:cubicBezTo>
                  <a:close/>
                </a:path>
                <a:path w="10424160" h="2829922" stroke="0" extrusionOk="0">
                  <a:moveTo>
                    <a:pt x="0" y="471663"/>
                  </a:moveTo>
                  <a:cubicBezTo>
                    <a:pt x="-47654" y="224623"/>
                    <a:pt x="189357" y="-134"/>
                    <a:pt x="471663" y="0"/>
                  </a:cubicBezTo>
                  <a:cubicBezTo>
                    <a:pt x="1866626" y="39249"/>
                    <a:pt x="8855447" y="1994"/>
                    <a:pt x="9952497" y="0"/>
                  </a:cubicBezTo>
                  <a:cubicBezTo>
                    <a:pt x="10209221" y="14046"/>
                    <a:pt x="10474167" y="222768"/>
                    <a:pt x="10424160" y="471663"/>
                  </a:cubicBezTo>
                  <a:cubicBezTo>
                    <a:pt x="10324189" y="1079463"/>
                    <a:pt x="10425151" y="1519959"/>
                    <a:pt x="10424160" y="2358259"/>
                  </a:cubicBezTo>
                  <a:cubicBezTo>
                    <a:pt x="10435913" y="2617153"/>
                    <a:pt x="10234337" y="2799983"/>
                    <a:pt x="9952497" y="2829922"/>
                  </a:cubicBezTo>
                  <a:cubicBezTo>
                    <a:pt x="7461205" y="2897918"/>
                    <a:pt x="2714373" y="2846097"/>
                    <a:pt x="471663" y="2829922"/>
                  </a:cubicBezTo>
                  <a:cubicBezTo>
                    <a:pt x="231628" y="2826488"/>
                    <a:pt x="8487" y="2616940"/>
                    <a:pt x="0" y="2358259"/>
                  </a:cubicBezTo>
                  <a:cubicBezTo>
                    <a:pt x="-45860" y="1426706"/>
                    <a:pt x="-11069" y="1111811"/>
                    <a:pt x="0" y="471663"/>
                  </a:cubicBezTo>
                  <a:close/>
                </a:path>
              </a:pathLst>
            </a:custGeom>
            <a:solidFill>
              <a:srgbClr val="FFFF66"/>
            </a:solidFill>
            <a:ln w="38100" cap="flat" cmpd="thickThin" algn="ctr">
              <a:solidFill>
                <a:srgbClr val="FFC000"/>
              </a:solidFill>
              <a:prstDash val="sysDash"/>
              <a:miter lim="800000"/>
              <a:extLst>
                <a:ext uri="{C807C97D-BFC1-408E-A445-0C87EB9F89A2}">
                  <ask:lineSketchStyleProps xmlns:ask="http://schemas.microsoft.com/office/drawing/2018/sketchyshapes" sd="1192132449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innerShdw blurRad="63500" dist="50800" dir="27000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pic>
          <p:nvPicPr>
            <p:cNvPr id="14" name="Picture 13" descr="A picture containing dark, doll&#10;&#10;Description automatically generated">
              <a:extLst>
                <a:ext uri="{FF2B5EF4-FFF2-40B4-BE49-F238E27FC236}">
                  <a16:creationId xmlns:a16="http://schemas.microsoft.com/office/drawing/2014/main" id="{C70BCACF-0AD6-4FF3-BD20-67FCAA5F5EB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6376" y="1297443"/>
              <a:ext cx="1818410" cy="2926080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22FBE335-D99D-4C22-A9B7-780C1C6D2DD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09162" y="454032"/>
            <a:ext cx="10607959" cy="118272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EC3E190-ECBC-4DB0-A64C-69D38984C3EE}"/>
              </a:ext>
            </a:extLst>
          </p:cNvPr>
          <p:cNvSpPr txBox="1"/>
          <p:nvPr/>
        </p:nvSpPr>
        <p:spPr>
          <a:xfrm>
            <a:off x="2044557" y="2311685"/>
            <a:ext cx="865084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GV v</a:t>
            </a:r>
            <a:r>
              <a:rPr lang="vi-VN" sz="3200" b="1" dirty="0">
                <a:latin typeface="Calibri" panose="020F0502020204030204" pitchFamily="34" charset="0"/>
                <a:cs typeface="Calibri" panose="020F0502020204030204" pitchFamily="34" charset="0"/>
              </a:rPr>
              <a:t>iết từ ngữ vào các tấm thẻ</a:t>
            </a:r>
            <a:endParaRPr lang="en-US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M</a:t>
            </a:r>
            <a:r>
              <a:rPr lang="vi-VN" sz="3200" b="1" dirty="0">
                <a:latin typeface="Calibri" panose="020F0502020204030204" pitchFamily="34" charset="0"/>
                <a:cs typeface="Calibri" panose="020F0502020204030204" pitchFamily="34" charset="0"/>
              </a:rPr>
              <a:t>ỗi nhóm sẽ có 6 tấm thẻ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, c</a:t>
            </a:r>
            <a:r>
              <a:rPr lang="vi-VN" sz="3200" b="1" dirty="0">
                <a:latin typeface="Calibri" panose="020F0502020204030204" pitchFamily="34" charset="0"/>
                <a:cs typeface="Calibri" panose="020F0502020204030204" pitchFamily="34" charset="0"/>
              </a:rPr>
              <a:t>ùng thi ghép câu</a:t>
            </a:r>
            <a:endParaRPr lang="en-US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lang="vi-VN" sz="3200" b="1" dirty="0">
                <a:latin typeface="Calibri" panose="020F0502020204030204" pitchFamily="34" charset="0"/>
                <a:cs typeface="Calibri" panose="020F0502020204030204" pitchFamily="34" charset="0"/>
              </a:rPr>
              <a:t>hóm nào ghép xong trước và đúng sẽ thắng.</a:t>
            </a:r>
            <a:endParaRPr lang="en-US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33956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0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1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6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1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6" dur="500"/>
                                            <p:tgtEl>
                                              <p:spTgt spid="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1" dur="500"/>
                                            <p:tgtEl>
                                              <p:spTgt spid="3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6" dur="500"/>
                                            <p:tgtEl>
                                              <p:spTgt spid="3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6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1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6" dur="500"/>
                                            <p:tgtEl>
                                              <p:spTgt spid="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1" dur="500"/>
                                            <p:tgtEl>
                                              <p:spTgt spid="3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6" dur="500"/>
                                            <p:tgtEl>
                                              <p:spTgt spid="3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 descr="图片1">
            <a:extLst>
              <a:ext uri="{FF2B5EF4-FFF2-40B4-BE49-F238E27FC236}">
                <a16:creationId xmlns:a16="http://schemas.microsoft.com/office/drawing/2014/main" id="{3AD18771-468B-4B32-B78F-E28FBBEF7F3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837" r="2655"/>
          <a:stretch>
            <a:fillRect/>
          </a:stretch>
        </p:blipFill>
        <p:spPr>
          <a:xfrm>
            <a:off x="-55418" y="-53326"/>
            <a:ext cx="12302836" cy="6964652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C47C7DD-A040-44B3-8184-2BDC37067CCF}"/>
              </a:ext>
            </a:extLst>
          </p:cNvPr>
          <p:cNvSpPr/>
          <p:nvPr/>
        </p:nvSpPr>
        <p:spPr>
          <a:xfrm>
            <a:off x="224529" y="447503"/>
            <a:ext cx="11537236" cy="60102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8" name="矩形 11">
            <a:extLst>
              <a:ext uri="{FF2B5EF4-FFF2-40B4-BE49-F238E27FC236}">
                <a16:creationId xmlns:a16="http://schemas.microsoft.com/office/drawing/2014/main" id="{E124A9CD-BFE2-4581-99F2-1C8183337990}"/>
              </a:ext>
            </a:extLst>
          </p:cNvPr>
          <p:cNvSpPr/>
          <p:nvPr/>
        </p:nvSpPr>
        <p:spPr>
          <a:xfrm>
            <a:off x="704637" y="539042"/>
            <a:ext cx="11487363" cy="673309"/>
          </a:xfrm>
          <a:prstGeom prst="rect">
            <a:avLst/>
          </a:prstGeom>
          <a:solidFill>
            <a:schemeClr val="tx2"/>
          </a:soli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86683" tIns="43341" rIns="86683" bIns="43341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399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20F0502020204030204"/>
              <a:ea typeface="Arial-Rounded"/>
              <a:cs typeface="Arial-Rounded"/>
              <a:sym typeface="+mn-lt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B6869BB-43C8-47D4-B03F-C66575FA2D5B}"/>
              </a:ext>
            </a:extLst>
          </p:cNvPr>
          <p:cNvSpPr/>
          <p:nvPr/>
        </p:nvSpPr>
        <p:spPr>
          <a:xfrm>
            <a:off x="1782509" y="4582905"/>
            <a:ext cx="865076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b="1" dirty="0">
                <a:solidFill>
                  <a:prstClr val="white">
                    <a:lumMod val="50000"/>
                  </a:prstClr>
                </a:solidFill>
                <a:latin typeface="Arial-Rounded"/>
                <a:ea typeface="Arial-Rounded"/>
              </a:rPr>
              <a:t>3. Đặt một câu giới thiệu về quê em hoặc nơi em ở.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0661DDC4-A1A9-4D71-A6BA-AB3B5FAEA6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03886" y="1654106"/>
            <a:ext cx="8650762" cy="2828796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5B50CDDE-227A-44A1-B364-4276DF13AB61}"/>
              </a:ext>
            </a:extLst>
          </p:cNvPr>
          <p:cNvSpPr/>
          <p:nvPr/>
        </p:nvSpPr>
        <p:spPr>
          <a:xfrm>
            <a:off x="1019614" y="620283"/>
            <a:ext cx="1085740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b="1" dirty="0">
                <a:solidFill>
                  <a:prstClr val="black"/>
                </a:solidFill>
                <a:latin typeface="Arial-Rounded"/>
                <a:ea typeface="Arial-Rounded"/>
              </a:rPr>
              <a:t>2. Kết hợp từ ngữ ở cột A với từ ngữ ở cột B để tạo câu giới thiệu.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ACFBFF5D-EF5B-454B-93B3-2FB35DDBFB4B}"/>
              </a:ext>
            </a:extLst>
          </p:cNvPr>
          <p:cNvCxnSpPr>
            <a:cxnSpLocks/>
          </p:cNvCxnSpPr>
          <p:nvPr/>
        </p:nvCxnSpPr>
        <p:spPr>
          <a:xfrm>
            <a:off x="4765692" y="2601333"/>
            <a:ext cx="1470504" cy="941013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7F853497-E699-4B07-AF9A-EE97A15CE968}"/>
              </a:ext>
            </a:extLst>
          </p:cNvPr>
          <p:cNvCxnSpPr>
            <a:cxnSpLocks/>
          </p:cNvCxnSpPr>
          <p:nvPr/>
        </p:nvCxnSpPr>
        <p:spPr>
          <a:xfrm>
            <a:off x="4765693" y="3381033"/>
            <a:ext cx="1393993" cy="777613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13F383C2-1CB0-4C7C-8966-F823C8EE9293}"/>
              </a:ext>
            </a:extLst>
          </p:cNvPr>
          <p:cNvCxnSpPr>
            <a:cxnSpLocks/>
          </p:cNvCxnSpPr>
          <p:nvPr/>
        </p:nvCxnSpPr>
        <p:spPr>
          <a:xfrm flipV="1">
            <a:off x="4765693" y="2679698"/>
            <a:ext cx="1393993" cy="1481037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pic>
        <p:nvPicPr>
          <p:cNvPr id="26" name="Picture 2" descr="Hồ Ba Bể: Điểm đến hấp dẫn trên cung đường Đông Bắc">
            <a:extLst>
              <a:ext uri="{FF2B5EF4-FFF2-40B4-BE49-F238E27FC236}">
                <a16:creationId xmlns:a16="http://schemas.microsoft.com/office/drawing/2014/main" id="{DEEEAE69-4B22-4524-A46E-77FC5BED51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818" y="1359013"/>
            <a:ext cx="8028519" cy="5116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tour thám hiểm hang sơn Đoòng 6 ngày 5 đêm hấp dẫn Du lịch mạo hiểm">
            <a:extLst>
              <a:ext uri="{FF2B5EF4-FFF2-40B4-BE49-F238E27FC236}">
                <a16:creationId xmlns:a16="http://schemas.microsoft.com/office/drawing/2014/main" id="{43A47D34-C8A1-475B-9D66-6FAE69651E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5007" y="1359013"/>
            <a:ext cx="8028519" cy="5064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6" descr="Đà Lạt - Thành Phố Ngàn Hoa Hút Hồn Du Khách">
            <a:extLst>
              <a:ext uri="{FF2B5EF4-FFF2-40B4-BE49-F238E27FC236}">
                <a16:creationId xmlns:a16="http://schemas.microsoft.com/office/drawing/2014/main" id="{8150EB9C-FFB5-4C48-8DC2-4C2CC4F42A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7663" y="1361101"/>
            <a:ext cx="8599535" cy="4817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9612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0" grpId="0"/>
      <p:bldP spid="2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Giải Tiếng Việt 1 trang 154, 155 Bài 4: Ruộng bậc thang ở Sa Pa - Kết nối  tri thức với cuộc sống - VnDoc.com">
            <a:extLst>
              <a:ext uri="{FF2B5EF4-FFF2-40B4-BE49-F238E27FC236}">
                <a16:creationId xmlns:a16="http://schemas.microsoft.com/office/drawing/2014/main" id="{C325F0C6-41EA-48EE-824E-21BDC8974B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7906"/>
            <a:ext cx="12192000" cy="695381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图片 3">
            <a:extLst>
              <a:ext uri="{FF2B5EF4-FFF2-40B4-BE49-F238E27FC236}">
                <a16:creationId xmlns:a16="http://schemas.microsoft.com/office/drawing/2014/main" id="{FAEA5494-8351-42CD-966C-7183E8CCAFF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57" t="62546" b="8278"/>
          <a:stretch/>
        </p:blipFill>
        <p:spPr>
          <a:xfrm>
            <a:off x="0" y="1422636"/>
            <a:ext cx="12192000" cy="5435365"/>
          </a:xfrm>
          <a:prstGeom prst="rect">
            <a:avLst/>
          </a:prstGeom>
        </p:spPr>
      </p:pic>
      <p:pic>
        <p:nvPicPr>
          <p:cNvPr id="7" name="图片 13">
            <a:extLst>
              <a:ext uri="{FF2B5EF4-FFF2-40B4-BE49-F238E27FC236}">
                <a16:creationId xmlns:a16="http://schemas.microsoft.com/office/drawing/2014/main" id="{0900AA11-92D6-491B-91B6-C65641E21CC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239"/>
          <a:stretch/>
        </p:blipFill>
        <p:spPr>
          <a:xfrm flipH="1">
            <a:off x="5315785" y="1549526"/>
            <a:ext cx="3489771" cy="2643959"/>
          </a:xfrm>
          <a:prstGeom prst="rect">
            <a:avLst/>
          </a:prstGeom>
        </p:spPr>
      </p:pic>
      <p:pic>
        <p:nvPicPr>
          <p:cNvPr id="8" name="图片 11">
            <a:extLst>
              <a:ext uri="{FF2B5EF4-FFF2-40B4-BE49-F238E27FC236}">
                <a16:creationId xmlns:a16="http://schemas.microsoft.com/office/drawing/2014/main" id="{E111E625-CA2F-4ED9-8AAD-409400AA044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4739" y="1238305"/>
            <a:ext cx="3468255" cy="1567616"/>
          </a:xfrm>
          <a:prstGeom prst="rect">
            <a:avLst/>
          </a:prstGeom>
        </p:spPr>
      </p:pic>
      <p:pic>
        <p:nvPicPr>
          <p:cNvPr id="9" name="图片 12">
            <a:extLst>
              <a:ext uri="{FF2B5EF4-FFF2-40B4-BE49-F238E27FC236}">
                <a16:creationId xmlns:a16="http://schemas.microsoft.com/office/drawing/2014/main" id="{F9FA49D4-D9C1-457D-8768-D53ACF6DED8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11" r="51852" b="38636"/>
          <a:stretch/>
        </p:blipFill>
        <p:spPr>
          <a:xfrm>
            <a:off x="1642401" y="966057"/>
            <a:ext cx="1337843" cy="761611"/>
          </a:xfrm>
          <a:prstGeom prst="rect">
            <a:avLst/>
          </a:prstGeom>
        </p:spPr>
      </p:pic>
      <p:pic>
        <p:nvPicPr>
          <p:cNvPr id="10" name="图片 2">
            <a:extLst>
              <a:ext uri="{FF2B5EF4-FFF2-40B4-BE49-F238E27FC236}">
                <a16:creationId xmlns:a16="http://schemas.microsoft.com/office/drawing/2014/main" id="{76F3566D-DA37-44C4-A885-019E40DFEB4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239"/>
          <a:stretch/>
        </p:blipFill>
        <p:spPr>
          <a:xfrm>
            <a:off x="9961308" y="1784573"/>
            <a:ext cx="2092769" cy="1027369"/>
          </a:xfrm>
          <a:prstGeom prst="rect">
            <a:avLst/>
          </a:prstGeom>
        </p:spPr>
      </p:pic>
      <p:pic>
        <p:nvPicPr>
          <p:cNvPr id="11" name="图片 13">
            <a:extLst>
              <a:ext uri="{FF2B5EF4-FFF2-40B4-BE49-F238E27FC236}">
                <a16:creationId xmlns:a16="http://schemas.microsoft.com/office/drawing/2014/main" id="{A2B4154E-B930-4B03-8422-7933D243CCA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239"/>
          <a:stretch/>
        </p:blipFill>
        <p:spPr>
          <a:xfrm flipH="1">
            <a:off x="-380172" y="4261949"/>
            <a:ext cx="3489771" cy="2643959"/>
          </a:xfrm>
          <a:prstGeom prst="rect">
            <a:avLst/>
          </a:prstGeom>
        </p:spPr>
      </p:pic>
      <p:pic>
        <p:nvPicPr>
          <p:cNvPr id="15" name="图片 11">
            <a:extLst>
              <a:ext uri="{FF2B5EF4-FFF2-40B4-BE49-F238E27FC236}">
                <a16:creationId xmlns:a16="http://schemas.microsoft.com/office/drawing/2014/main" id="{97704A3C-8F80-4BC9-8722-6D8A7C6638A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2988" y="982197"/>
            <a:ext cx="3913051" cy="1768659"/>
          </a:xfrm>
          <a:prstGeom prst="rect">
            <a:avLst/>
          </a:prstGeom>
        </p:spPr>
      </p:pic>
      <p:sp>
        <p:nvSpPr>
          <p:cNvPr id="18" name="Google Shape;2277;p57">
            <a:extLst>
              <a:ext uri="{FF2B5EF4-FFF2-40B4-BE49-F238E27FC236}">
                <a16:creationId xmlns:a16="http://schemas.microsoft.com/office/drawing/2014/main" id="{BC0D56D9-945E-4E38-9239-0970A9AB8B92}"/>
              </a:ext>
            </a:extLst>
          </p:cNvPr>
          <p:cNvSpPr/>
          <p:nvPr/>
        </p:nvSpPr>
        <p:spPr>
          <a:xfrm>
            <a:off x="1301900" y="966057"/>
            <a:ext cx="9375227" cy="4788011"/>
          </a:xfrm>
          <a:prstGeom prst="cloud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D989768-9B68-45BE-B2AF-40A25635239A}"/>
              </a:ext>
            </a:extLst>
          </p:cNvPr>
          <p:cNvSpPr txBox="1"/>
          <p:nvPr/>
        </p:nvSpPr>
        <p:spPr>
          <a:xfrm>
            <a:off x="2268942" y="2312122"/>
            <a:ext cx="802576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1219140">
              <a:buClr>
                <a:srgbClr val="000000"/>
              </a:buClr>
              <a:defRPr/>
            </a:pPr>
            <a:r>
              <a:rPr lang="vi-VN" sz="4400" b="1" kern="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Những câu trên thuộc loại câu nào em đã học?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55330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610654865b9c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-635"/>
            <a:ext cx="12192635" cy="694563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63027"/>
            <a:ext cx="12192000" cy="4181968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820225" y="709287"/>
            <a:ext cx="10860708" cy="5525785"/>
            <a:chOff x="756891" y="721391"/>
            <a:chExt cx="10860708" cy="5525785"/>
          </a:xfrm>
        </p:grpSpPr>
        <p:sp>
          <p:nvSpPr>
            <p:cNvPr id="8" name="矩形 7"/>
            <p:cNvSpPr/>
            <p:nvPr/>
          </p:nvSpPr>
          <p:spPr>
            <a:xfrm rot="206665">
              <a:off x="953671" y="745599"/>
              <a:ext cx="10663928" cy="5501577"/>
            </a:xfrm>
            <a:prstGeom prst="rect">
              <a:avLst/>
            </a:prstGeom>
            <a:solidFill>
              <a:srgbClr val="FE8E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756891" y="721391"/>
              <a:ext cx="10678218" cy="55015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pic>
        <p:nvPicPr>
          <p:cNvPr id="24" name="图片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33173" y="3015255"/>
            <a:ext cx="1958827" cy="3914339"/>
          </a:xfrm>
          <a:prstGeom prst="rect">
            <a:avLst/>
          </a:prstGeom>
        </p:spPr>
      </p:pic>
      <p:sp>
        <p:nvSpPr>
          <p:cNvPr id="10" name="文本框 12">
            <a:extLst>
              <a:ext uri="{FF2B5EF4-FFF2-40B4-BE49-F238E27FC236}">
                <a16:creationId xmlns:a16="http://schemas.microsoft.com/office/drawing/2014/main" id="{5036BBC4-B0FD-4CFA-B205-5DED2E4CB040}"/>
              </a:ext>
            </a:extLst>
          </p:cNvPr>
          <p:cNvSpPr txBox="1"/>
          <p:nvPr/>
        </p:nvSpPr>
        <p:spPr>
          <a:xfrm>
            <a:off x="1617943" y="3937005"/>
            <a:ext cx="3456212" cy="1663212"/>
          </a:xfrm>
          <a:custGeom>
            <a:avLst/>
            <a:gdLst>
              <a:gd name="connsiteX0" fmla="*/ 0 w 3456212"/>
              <a:gd name="connsiteY0" fmla="*/ 0 h 1663212"/>
              <a:gd name="connsiteX1" fmla="*/ 3456212 w 3456212"/>
              <a:gd name="connsiteY1" fmla="*/ 0 h 1663212"/>
              <a:gd name="connsiteX2" fmla="*/ 3456212 w 3456212"/>
              <a:gd name="connsiteY2" fmla="*/ 1663212 h 1663212"/>
              <a:gd name="connsiteX3" fmla="*/ 0 w 3456212"/>
              <a:gd name="connsiteY3" fmla="*/ 1663212 h 1663212"/>
              <a:gd name="connsiteX4" fmla="*/ 0 w 3456212"/>
              <a:gd name="connsiteY4" fmla="*/ 0 h 1663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6212" h="1663212" extrusionOk="0">
                <a:moveTo>
                  <a:pt x="0" y="0"/>
                </a:moveTo>
                <a:cubicBezTo>
                  <a:pt x="686795" y="-8517"/>
                  <a:pt x="2761957" y="37691"/>
                  <a:pt x="3456212" y="0"/>
                </a:cubicBezTo>
                <a:cubicBezTo>
                  <a:pt x="3363404" y="453433"/>
                  <a:pt x="3386574" y="867508"/>
                  <a:pt x="3456212" y="1663212"/>
                </a:cubicBezTo>
                <a:cubicBezTo>
                  <a:pt x="2132472" y="1725271"/>
                  <a:pt x="360711" y="1660236"/>
                  <a:pt x="0" y="1663212"/>
                </a:cubicBezTo>
                <a:cubicBezTo>
                  <a:pt x="-148680" y="908489"/>
                  <a:pt x="-51538" y="461064"/>
                  <a:pt x="0" y="0"/>
                </a:cubicBezTo>
                <a:close/>
              </a:path>
            </a:pathLst>
          </a:custGeom>
          <a:noFill/>
          <a:ln w="38100">
            <a:solidFill>
              <a:srgbClr val="FF6699"/>
            </a:solidFill>
            <a:extLst>
              <a:ext uri="{C807C97D-BFC1-408E-A445-0C87EB9F89A2}">
                <ask:lineSketchStyleProps xmlns:ask="http://schemas.microsoft.com/office/drawing/2018/sketchyshapes" sd="3086559991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 rtlCol="0">
            <a:spAutoFit/>
            <a:scene3d>
              <a:camera prst="obliqueTopLeft"/>
              <a:lightRig rig="flat" dir="t"/>
            </a:scene3d>
            <a:sp3d extrusionH="127000" prstMaterial="plastic"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0" i="0" u="none" strike="noStrike" kern="1200" cap="none" spc="0" normalizeH="0" baseline="0" noProof="0" dirty="0">
                <a:ln w="19050">
                  <a:solidFill>
                    <a:srgbClr val="FF2F64"/>
                  </a:solidFill>
                </a:ln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/>
                <a:uLnTx/>
                <a:uFillTx/>
                <a:latin typeface="SVN-SAF" panose="02040603050506020204" pitchFamily="18" charset="0"/>
                <a:ea typeface="字魂105号-简雅黑" panose="00000500000000000000" pitchFamily="2" charset="-122"/>
                <a:cs typeface="+mn-cs"/>
              </a:rPr>
              <a:t>THẢO </a:t>
            </a:r>
            <a:r>
              <a:rPr kumimoji="0" lang="en-US" altLang="zh-CN" sz="4400" b="0" i="0" u="none" strike="noStrike" kern="1200" cap="none" spc="0" normalizeH="0" baseline="0" noProof="0">
                <a:ln w="19050">
                  <a:solidFill>
                    <a:srgbClr val="FF2F64"/>
                  </a:solidFill>
                </a:ln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/>
                <a:uLnTx/>
                <a:uFillTx/>
                <a:latin typeface="SVN-SAF" panose="02040603050506020204" pitchFamily="18" charset="0"/>
                <a:ea typeface="字魂105号-简雅黑" panose="00000500000000000000" pitchFamily="2" charset="-122"/>
                <a:cs typeface="+mn-cs"/>
              </a:rPr>
              <a:t>LUẬN NHÓM 4</a:t>
            </a:r>
            <a:endParaRPr kumimoji="0" lang="zh-CN" altLang="en-US" sz="4400" b="0" i="0" u="none" strike="noStrike" kern="1200" cap="none" spc="0" normalizeH="0" baseline="0" noProof="0" dirty="0">
              <a:ln w="19050">
                <a:solidFill>
                  <a:srgbClr val="FF2F64"/>
                </a:solidFill>
              </a:ln>
              <a:blipFill dpi="0" rotWithShape="1"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effectLst/>
              <a:uLnTx/>
              <a:uFillTx/>
              <a:latin typeface="SVN-SAF" panose="02040603050506020204" pitchFamily="18" charset="0"/>
              <a:ea typeface="字魂105号-简雅黑" panose="00000500000000000000" pitchFamily="2" charset="-122"/>
              <a:cs typeface="+mn-cs"/>
            </a:endParaRPr>
          </a:p>
        </p:txBody>
      </p:sp>
      <p:sp>
        <p:nvSpPr>
          <p:cNvPr id="11" name="文本框 13">
            <a:extLst>
              <a:ext uri="{FF2B5EF4-FFF2-40B4-BE49-F238E27FC236}">
                <a16:creationId xmlns:a16="http://schemas.microsoft.com/office/drawing/2014/main" id="{36A31133-15EC-472D-B198-453EFB620B2D}"/>
              </a:ext>
            </a:extLst>
          </p:cNvPr>
          <p:cNvSpPr txBox="1"/>
          <p:nvPr/>
        </p:nvSpPr>
        <p:spPr>
          <a:xfrm>
            <a:off x="6727267" y="4035168"/>
            <a:ext cx="450816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字魂105号-简雅黑" panose="00000500000000000000" pitchFamily="2" charset="-122"/>
                <a:cs typeface="Calibri" panose="020F0502020204030204" pitchFamily="34" charset="0"/>
              </a:rPr>
              <a:t>Trao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字魂105号-简雅黑" panose="00000500000000000000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字魂105号-简雅黑" panose="00000500000000000000" pitchFamily="2" charset="-122"/>
                <a:cs typeface="Calibri" panose="020F0502020204030204" pitchFamily="34" charset="0"/>
              </a:rPr>
              <a:t>đổi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字魂105号-简雅黑" panose="00000500000000000000" pitchFamily="2" charset="-122"/>
                <a:cs typeface="Calibri" panose="020F0502020204030204" pitchFamily="34" charset="0"/>
              </a:rPr>
              <a:t>,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字魂105号-简雅黑" panose="00000500000000000000" pitchFamily="2" charset="-122"/>
                <a:cs typeface="Calibri" panose="020F0502020204030204" pitchFamily="34" charset="0"/>
              </a:rPr>
              <a:t>thống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字魂105号-简雅黑" panose="00000500000000000000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字魂105号-简雅黑" panose="00000500000000000000" pitchFamily="2" charset="-122"/>
                <a:cs typeface="Calibri" panose="020F0502020204030204" pitchFamily="34" charset="0"/>
              </a:rPr>
              <a:t>nhất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字魂105号-简雅黑" panose="00000500000000000000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字魂105号-简雅黑" panose="00000500000000000000" pitchFamily="2" charset="-122"/>
                <a:cs typeface="Calibri" panose="020F0502020204030204" pitchFamily="34" charset="0"/>
              </a:rPr>
              <a:t>các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字魂105号-简雅黑" panose="00000500000000000000" pitchFamily="2" charset="-122"/>
                <a:cs typeface="Calibri" panose="020F0502020204030204" pitchFamily="34" charset="0"/>
              </a:rPr>
              <a:t> ý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字魂105号-简雅黑" panose="00000500000000000000" pitchFamily="2" charset="-122"/>
                <a:cs typeface="Calibri" panose="020F0502020204030204" pitchFamily="34" charset="0"/>
              </a:rPr>
              <a:t>kiến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字魂105号-简雅黑" panose="00000500000000000000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字魂105号-简雅黑" panose="00000500000000000000" pitchFamily="2" charset="-122"/>
                <a:cs typeface="Calibri" panose="020F0502020204030204" pitchFamily="34" charset="0"/>
              </a:rPr>
              <a:t>trong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字魂105号-简雅黑" panose="00000500000000000000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字魂105号-简雅黑" panose="00000500000000000000" pitchFamily="2" charset="-122"/>
                <a:cs typeface="Calibri" panose="020F0502020204030204" pitchFamily="34" charset="0"/>
              </a:rPr>
              <a:t>nhóm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字魂105号-简雅黑" panose="00000500000000000000" pitchFamily="2" charset="-122"/>
              <a:cs typeface="Calibri" panose="020F0502020204030204" pitchFamily="34" charset="0"/>
            </a:endParaRPr>
          </a:p>
        </p:txBody>
      </p:sp>
      <p:sp>
        <p:nvSpPr>
          <p:cNvPr id="12" name="文本框 14">
            <a:extLst>
              <a:ext uri="{FF2B5EF4-FFF2-40B4-BE49-F238E27FC236}">
                <a16:creationId xmlns:a16="http://schemas.microsoft.com/office/drawing/2014/main" id="{F26EB9F3-7738-4799-812E-4C23A07EBCAF}"/>
              </a:ext>
            </a:extLst>
          </p:cNvPr>
          <p:cNvSpPr txBox="1"/>
          <p:nvPr/>
        </p:nvSpPr>
        <p:spPr>
          <a:xfrm>
            <a:off x="6727267" y="2467755"/>
            <a:ext cx="449068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3200" dirty="0" err="1">
                <a:solidFill>
                  <a:prstClr val="black"/>
                </a:solidFill>
                <a:latin typeface="Calibri"/>
                <a:cs typeface="Calibri" panose="020F0502020204030204" pitchFamily="34" charset="0"/>
              </a:rPr>
              <a:t>Các</a:t>
            </a:r>
            <a:r>
              <a:rPr lang="en-US" sz="3200" dirty="0">
                <a:solidFill>
                  <a:prstClr val="black"/>
                </a:solidFill>
                <a:latin typeface="Calibri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/>
                <a:cs typeface="Calibri" panose="020F0502020204030204" pitchFamily="34" charset="0"/>
              </a:rPr>
              <a:t>nhóm</a:t>
            </a:r>
            <a:r>
              <a:rPr lang="en-US" sz="3200" dirty="0">
                <a:solidFill>
                  <a:prstClr val="black"/>
                </a:solidFill>
                <a:latin typeface="Calibri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/>
                <a:cs typeface="Calibri" panose="020F0502020204030204" pitchFamily="34" charset="0"/>
              </a:rPr>
              <a:t>thảo</a:t>
            </a:r>
            <a:r>
              <a:rPr lang="en-US" sz="3200" dirty="0">
                <a:solidFill>
                  <a:prstClr val="black"/>
                </a:solidFill>
                <a:latin typeface="Calibri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/>
                <a:cs typeface="Calibri" panose="020F0502020204030204" pitchFamily="34" charset="0"/>
              </a:rPr>
              <a:t>luận</a:t>
            </a:r>
            <a:r>
              <a:rPr lang="en-US" sz="3200" dirty="0">
                <a:solidFill>
                  <a:prstClr val="black"/>
                </a:solidFill>
                <a:latin typeface="Calibri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/>
                <a:cs typeface="Calibri" panose="020F0502020204030204" pitchFamily="34" charset="0"/>
              </a:rPr>
              <a:t>về</a:t>
            </a:r>
            <a:r>
              <a:rPr lang="en-US" sz="3200" dirty="0">
                <a:solidFill>
                  <a:prstClr val="black"/>
                </a:solidFill>
                <a:latin typeface="Calibri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/>
                <a:cs typeface="Calibri" panose="020F0502020204030204" pitchFamily="34" charset="0"/>
              </a:rPr>
              <a:t>các</a:t>
            </a:r>
            <a:r>
              <a:rPr lang="en-US" sz="3200" dirty="0">
                <a:solidFill>
                  <a:prstClr val="black"/>
                </a:solidFill>
                <a:latin typeface="Calibri"/>
                <a:cs typeface="Calibri" panose="020F0502020204030204" pitchFamily="34" charset="0"/>
              </a:rPr>
              <a:t> </a:t>
            </a:r>
            <a:r>
              <a:rPr lang="vi-VN" sz="3200" dirty="0">
                <a:solidFill>
                  <a:prstClr val="black"/>
                </a:solidFill>
                <a:latin typeface="Calibri"/>
                <a:cs typeface="Calibri" panose="020F0502020204030204" pitchFamily="34" charset="0"/>
              </a:rPr>
              <a:t>câu giới thiệu về quê em hoặc nơi em ở.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 panose="020F050202020403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7E0F5F2-367E-4D5D-A26E-88FCC8624359}"/>
              </a:ext>
            </a:extLst>
          </p:cNvPr>
          <p:cNvSpPr txBox="1"/>
          <p:nvPr/>
        </p:nvSpPr>
        <p:spPr>
          <a:xfrm>
            <a:off x="6727267" y="5130879"/>
            <a:ext cx="448741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029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Times New Roman" panose="02020603050405020304" pitchFamily="18" charset="0"/>
                <a:cs typeface="Calibri" panose="020F0502020204030204" pitchFamily="34" charset="0"/>
              </a:rPr>
              <a:t>Chia </a:t>
            </a:r>
            <a:r>
              <a:rPr kumimoji="0" lang="en-029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Times New Roman" panose="02020603050405020304" pitchFamily="18" charset="0"/>
                <a:cs typeface="Calibri" panose="020F0502020204030204" pitchFamily="34" charset="0"/>
              </a:rPr>
              <a:t>sẻ</a:t>
            </a:r>
            <a:r>
              <a:rPr kumimoji="0" lang="en-029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029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Times New Roman" panose="02020603050405020304" pitchFamily="18" charset="0"/>
                <a:cs typeface="Calibri" panose="020F0502020204030204" pitchFamily="34" charset="0"/>
              </a:rPr>
              <a:t>trước</a:t>
            </a:r>
            <a:r>
              <a:rPr kumimoji="0" lang="en-029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029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Times New Roman" panose="02020603050405020304" pitchFamily="18" charset="0"/>
                <a:cs typeface="Calibri" panose="020F0502020204030204" pitchFamily="34" charset="0"/>
              </a:rPr>
              <a:t>lớp</a:t>
            </a:r>
            <a:r>
              <a:rPr kumimoji="0" lang="en-029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Times New Roman" panose="02020603050405020304" pitchFamily="18" charset="0"/>
                <a:cs typeface="Calibri" panose="020F0502020204030204" pitchFamily="34" charset="0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12EB4826-FCC2-47F6-A4FD-6B434B56CD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38" b="89752" l="7638" r="93250">
                        <a14:foregroundMark x1="7638" y1="44410" x2="11368" y2="32298"/>
                        <a14:foregroundMark x1="47957" y1="50932" x2="47957" y2="50932"/>
                        <a14:foregroundMark x1="46359" y1="44410" x2="46359" y2="44410"/>
                        <a14:foregroundMark x1="90586" y1="32298" x2="90586" y2="32298"/>
                        <a14:foregroundMark x1="86856" y1="70497" x2="86856" y2="70497"/>
                        <a14:foregroundMark x1="84902" y1="82298" x2="84902" y2="82298"/>
                        <a14:foregroundMark x1="84902" y1="72981" x2="84902" y2="72981"/>
                        <a14:foregroundMark x1="87034" y1="73292" x2="87034" y2="73292"/>
                        <a14:foregroundMark x1="92185" y1="62733" x2="92185" y2="62733"/>
                        <a14:foregroundMark x1="93250" y1="41615" x2="93250" y2="41615"/>
                        <a14:foregroundMark x1="86856" y1="48137" x2="86856" y2="48137"/>
                        <a14:foregroundMark x1="85790" y1="48758" x2="85790" y2="48758"/>
                        <a14:foregroundMark x1="39964" y1="45342" x2="39964" y2="45342"/>
                        <a14:foregroundMark x1="42274" y1="45031" x2="42274" y2="45031"/>
                        <a14:foregroundMark x1="79396" y1="78882" x2="79396" y2="78882"/>
                        <a14:foregroundMark x1="71403" y1="78882" x2="71403" y2="78882"/>
                        <a14:foregroundMark x1="84902" y1="73913" x2="84902" y2="73913"/>
                        <a14:foregroundMark x1="84902" y1="77019" x2="84902" y2="77019"/>
                        <a14:backgroundMark x1="44938" y1="49689" x2="44938" y2="49689"/>
                        <a14:backgroundMark x1="39076" y1="42236" x2="39076" y2="42236"/>
                        <a14:backgroundMark x1="73002" y1="59006" x2="73002" y2="59006"/>
                        <a14:backgroundMark x1="81705" y1="71429" x2="81705" y2="714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890" y="1344009"/>
            <a:ext cx="4705350" cy="2691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7FB087FE-1CD0-4327-B06C-46893819F6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5576" y="2532653"/>
            <a:ext cx="657239" cy="657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>
            <a:extLst>
              <a:ext uri="{FF2B5EF4-FFF2-40B4-BE49-F238E27FC236}">
                <a16:creationId xmlns:a16="http://schemas.microsoft.com/office/drawing/2014/main" id="{7E17202B-62FA-421E-B5E6-DA20735FA5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2463" y="4037823"/>
            <a:ext cx="657239" cy="657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>
            <a:extLst>
              <a:ext uri="{FF2B5EF4-FFF2-40B4-BE49-F238E27FC236}">
                <a16:creationId xmlns:a16="http://schemas.microsoft.com/office/drawing/2014/main" id="{807C8457-1E4C-4C2A-B64D-4E1F527EB8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5640" y="5102911"/>
            <a:ext cx="657239" cy="657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19B718D-B6E8-4C46-B368-88025EBDA33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92822" y="904626"/>
            <a:ext cx="10443353" cy="1103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1958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50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 tmFilter="0,0; .5, 1; 1, 1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12" grpId="0"/>
      <p:bldP spid="1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610654865b9c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-635"/>
            <a:ext cx="12192635" cy="694563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63027"/>
            <a:ext cx="12192000" cy="4181968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33173" y="3015255"/>
            <a:ext cx="1958827" cy="3914339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D4998F62-38A4-410F-B35C-CAAB9E2722DC}"/>
              </a:ext>
            </a:extLst>
          </p:cNvPr>
          <p:cNvGrpSpPr/>
          <p:nvPr/>
        </p:nvGrpSpPr>
        <p:grpSpPr>
          <a:xfrm>
            <a:off x="2199774" y="1053706"/>
            <a:ext cx="3316277" cy="3030087"/>
            <a:chOff x="4453323" y="1312800"/>
            <a:chExt cx="3316277" cy="3030087"/>
          </a:xfrm>
        </p:grpSpPr>
        <p:sp>
          <p:nvSpPr>
            <p:cNvPr id="10" name="!!2">
              <a:extLst>
                <a:ext uri="{FF2B5EF4-FFF2-40B4-BE49-F238E27FC236}">
                  <a16:creationId xmlns:a16="http://schemas.microsoft.com/office/drawing/2014/main" id="{6DB5402F-B1A2-4D71-B0FA-219E5AE2E5A3}"/>
                </a:ext>
              </a:extLst>
            </p:cNvPr>
            <p:cNvSpPr/>
            <p:nvPr/>
          </p:nvSpPr>
          <p:spPr>
            <a:xfrm rot="10800000">
              <a:off x="4453323" y="1312800"/>
              <a:ext cx="3271640" cy="3030087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FF6699"/>
              </a:solidFill>
            </a:ln>
            <a:effectLst>
              <a:outerShdw blurRad="25400" algn="ctr" rotWithShape="0">
                <a:prstClr val="black">
                  <a:alpha val="7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5124" name="Picture 4" descr="Cô gái dễ thương hạnh phúc với logo văn phòng phẩm minh họa nhân vật hoạt hình Các vector miễn phí">
              <a:extLst>
                <a:ext uri="{FF2B5EF4-FFF2-40B4-BE49-F238E27FC236}">
                  <a16:creationId xmlns:a16="http://schemas.microsoft.com/office/drawing/2014/main" id="{81A9A02D-E1F8-4D5E-8DB0-941ACF5A710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>
                          <a14:foregroundMark x1="37700" y1="78800" x2="57987" y2="89600"/>
                          <a14:backgroundMark x1="36262" y1="72800" x2="36262" y2="728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982" t="26409" r="25058" b="5197"/>
            <a:stretch/>
          </p:blipFill>
          <p:spPr bwMode="auto">
            <a:xfrm>
              <a:off x="5123086" y="1906573"/>
              <a:ext cx="2155957" cy="23574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文本框 12">
              <a:extLst>
                <a:ext uri="{FF2B5EF4-FFF2-40B4-BE49-F238E27FC236}">
                  <a16:creationId xmlns:a16="http://schemas.microsoft.com/office/drawing/2014/main" id="{DC18EAF8-6B01-4681-AEA8-4A0048F97F3D}"/>
                </a:ext>
              </a:extLst>
            </p:cNvPr>
            <p:cNvSpPr txBox="1">
              <a:spLocks/>
            </p:cNvSpPr>
            <p:nvPr/>
          </p:nvSpPr>
          <p:spPr>
            <a:xfrm>
              <a:off x="4632527" y="1626914"/>
              <a:ext cx="313707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0" i="0" u="none" strike="noStrike" kern="1200" cap="none" spc="0" normalizeH="0" baseline="0" noProof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UVN Gia Dinh" panose="02020702060506020304" pitchFamily="18" charset="0"/>
                  <a:ea typeface="字魂115号-刀刀体" panose="00000500000000000000" pitchFamily="2" charset="-122"/>
                  <a:cs typeface="+mn-cs"/>
                </a:rPr>
                <a:t>Trình bày</a:t>
              </a:r>
              <a:endPara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UVN Gia Dinh" panose="02020702060506020304" pitchFamily="18" charset="0"/>
                <a:ea typeface="字魂115号-刀刀体" panose="00000500000000000000" pitchFamily="2" charset="-122"/>
                <a:cs typeface="+mn-cs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D4D41864-9C76-4481-9D7B-6B03E3140095}"/>
              </a:ext>
            </a:extLst>
          </p:cNvPr>
          <p:cNvGrpSpPr/>
          <p:nvPr/>
        </p:nvGrpSpPr>
        <p:grpSpPr>
          <a:xfrm>
            <a:off x="6594120" y="1020668"/>
            <a:ext cx="3188834" cy="3108960"/>
            <a:chOff x="7921269" y="2763027"/>
            <a:chExt cx="3188834" cy="3108960"/>
          </a:xfrm>
        </p:grpSpPr>
        <p:sp>
          <p:nvSpPr>
            <p:cNvPr id="14" name="!!1">
              <a:extLst>
                <a:ext uri="{FF2B5EF4-FFF2-40B4-BE49-F238E27FC236}">
                  <a16:creationId xmlns:a16="http://schemas.microsoft.com/office/drawing/2014/main" id="{9984F87C-B17A-4604-9172-4E33A1C75811}"/>
                </a:ext>
              </a:extLst>
            </p:cNvPr>
            <p:cNvSpPr/>
            <p:nvPr/>
          </p:nvSpPr>
          <p:spPr>
            <a:xfrm rot="10800000">
              <a:off x="7921269" y="2763027"/>
              <a:ext cx="3108960" cy="3108960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FF6699"/>
              </a:solidFill>
            </a:ln>
            <a:effectLst>
              <a:outerShdw blurRad="25400" algn="ctr" rotWithShape="0">
                <a:prstClr val="black">
                  <a:alpha val="7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5126" name="Picture 6" descr="Cô gái dễ thương cầm bút chì vẽ minh họa cho nhân vật hoạt hình Miễn phí Vector">
              <a:extLst>
                <a:ext uri="{FF2B5EF4-FFF2-40B4-BE49-F238E27FC236}">
                  <a16:creationId xmlns:a16="http://schemas.microsoft.com/office/drawing/2014/main" id="{A1110ADC-74C7-41F3-A30C-E32E12A7306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6600" b="91200" l="8946" r="90895">
                          <a14:foregroundMark x1="35463" y1="9000" x2="48562" y2="6600"/>
                          <a14:foregroundMark x1="48562" y1="6600" x2="51278" y2="6600"/>
                          <a14:foregroundMark x1="24281" y1="14600" x2="24281" y2="14600"/>
                          <a14:foregroundMark x1="54153" y1="30600" x2="50799" y2="63000"/>
                          <a14:foregroundMark x1="46805" y1="63800" x2="58466" y2="54600"/>
                          <a14:foregroundMark x1="53994" y1="52400" x2="57348" y2="54800"/>
                          <a14:foregroundMark x1="72684" y1="17000" x2="85942" y2="30600"/>
                          <a14:foregroundMark x1="85942" y1="30600" x2="90895" y2="40400"/>
                          <a14:foregroundMark x1="85144" y1="21200" x2="51597" y2="50000"/>
                          <a14:foregroundMark x1="51597" y1="50000" x2="51597" y2="50000"/>
                          <a14:foregroundMark x1="70927" y1="20000" x2="76198" y2="25400"/>
                          <a14:foregroundMark x1="50639" y1="91200" x2="56070" y2="90800"/>
                          <a14:foregroundMark x1="70927" y1="27000" x2="83227" y2="20400"/>
                          <a14:foregroundMark x1="8946" y1="54600" x2="8946" y2="54600"/>
                          <a14:foregroundMark x1="22524" y1="63800" x2="23323" y2="64200"/>
                          <a14:foregroundMark x1="13419" y1="42600" x2="13419" y2="42600"/>
                          <a14:foregroundMark x1="27796" y1="78800" x2="27796" y2="78800"/>
                          <a14:foregroundMark x1="18051" y1="75000" x2="18051" y2="75000"/>
                          <a14:backgroundMark x1="60383" y1="6600" x2="60383" y2="6600"/>
                          <a14:backgroundMark x1="25719" y1="56600" x2="25719" y2="56600"/>
                          <a14:backgroundMark x1="73802" y1="81000" x2="73802" y2="810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77061" y="3724709"/>
              <a:ext cx="2681954" cy="21421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文本框 12">
              <a:extLst>
                <a:ext uri="{FF2B5EF4-FFF2-40B4-BE49-F238E27FC236}">
                  <a16:creationId xmlns:a16="http://schemas.microsoft.com/office/drawing/2014/main" id="{CA5584DC-4E71-4D13-A640-DE531B4DAA8C}"/>
                </a:ext>
              </a:extLst>
            </p:cNvPr>
            <p:cNvSpPr txBox="1">
              <a:spLocks/>
            </p:cNvSpPr>
            <p:nvPr/>
          </p:nvSpPr>
          <p:spPr>
            <a:xfrm>
              <a:off x="7973030" y="3016823"/>
              <a:ext cx="313707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0" i="0" u="none" strike="noStrike" kern="1200" cap="none" spc="0" normalizeH="0" baseline="0" noProof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UVN Gia Dinh" panose="02020702060506020304" pitchFamily="18" charset="0"/>
                  <a:ea typeface="字魂115号-刀刀体" panose="00000500000000000000" pitchFamily="2" charset="-122"/>
                  <a:cs typeface="+mn-cs"/>
                </a:rPr>
                <a:t>Nhận xét</a:t>
              </a:r>
              <a:endPara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UVN Gia Dinh" panose="02020702060506020304" pitchFamily="18" charset="0"/>
                <a:ea typeface="字魂115号-刀刀体" panose="00000500000000000000" pitchFamily="2" charset="-122"/>
                <a:cs typeface="+mn-cs"/>
              </a:endParaRPr>
            </a:p>
          </p:txBody>
        </p:sp>
      </p:grpSp>
      <p:pic>
        <p:nvPicPr>
          <p:cNvPr id="5130" name="Picture 10">
            <a:extLst>
              <a:ext uri="{FF2B5EF4-FFF2-40B4-BE49-F238E27FC236}">
                <a16:creationId xmlns:a16="http://schemas.microsoft.com/office/drawing/2014/main" id="{29E82213-2A6F-4DCC-9106-815C896B41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8874" y="353994"/>
            <a:ext cx="1683919" cy="1683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4" name="Picture 14">
            <a:extLst>
              <a:ext uri="{FF2B5EF4-FFF2-40B4-BE49-F238E27FC236}">
                <a16:creationId xmlns:a16="http://schemas.microsoft.com/office/drawing/2014/main" id="{C6CF347A-16FB-4188-98B6-A6AE2FE195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7982" y="3937623"/>
            <a:ext cx="3445911" cy="3710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图片 4">
            <a:extLst>
              <a:ext uri="{FF2B5EF4-FFF2-40B4-BE49-F238E27FC236}">
                <a16:creationId xmlns:a16="http://schemas.microsoft.com/office/drawing/2014/main" id="{ED4D98D7-62FF-4A9F-915A-9E351A922984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498" y="5409"/>
            <a:ext cx="2184400" cy="1388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663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50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3A729FC-F40D-D967-EB1A-2D782336E7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" y="0"/>
            <a:ext cx="12191980" cy="685800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1FE426EB-4CE2-4C60-AE11-F2547D2442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7225" y="104387"/>
            <a:ext cx="9709400" cy="4932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4768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18" descr="Free Vector | Friendly shop showcase in the city flat style illustration.">
            <a:extLst>
              <a:ext uri="{FF2B5EF4-FFF2-40B4-BE49-F238E27FC236}">
                <a16:creationId xmlns:a16="http://schemas.microsoft.com/office/drawing/2014/main" id="{742117A4-89D9-426B-93DD-F7286F9EC3F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07" b="10227"/>
          <a:stretch/>
        </p:blipFill>
        <p:spPr bwMode="auto">
          <a:xfrm>
            <a:off x="23652" y="-857423"/>
            <a:ext cx="12137477" cy="8655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bowl of soup&#10;&#10;Description automatically generated with medium confidence">
            <a:hlinkClick r:id="rId4" action="ppaction://hlinksldjump"/>
            <a:extLst>
              <a:ext uri="{FF2B5EF4-FFF2-40B4-BE49-F238E27FC236}">
                <a16:creationId xmlns:a16="http://schemas.microsoft.com/office/drawing/2014/main" id="{6C05CAA3-A8B2-4F70-B73E-B11FEB17D38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15502">
            <a:off x="-102149" y="-821653"/>
            <a:ext cx="4564893" cy="4564893"/>
          </a:xfrm>
          <a:prstGeom prst="rect">
            <a:avLst/>
          </a:prstGeom>
        </p:spPr>
      </p:pic>
      <p:pic>
        <p:nvPicPr>
          <p:cNvPr id="7" name="Picture 6" descr="A picture containing food&#10;&#10;Description automatically generated">
            <a:hlinkClick r:id="rId6" action="ppaction://hlinksldjump"/>
            <a:extLst>
              <a:ext uri="{FF2B5EF4-FFF2-40B4-BE49-F238E27FC236}">
                <a16:creationId xmlns:a16="http://schemas.microsoft.com/office/drawing/2014/main" id="{C1405E32-A1C2-479A-81C8-ED36D767D52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851" l="10000" r="90000">
                        <a14:foregroundMark x1="35128" y1="48723" x2="32564" y2="61489"/>
                        <a14:foregroundMark x1="27692" y1="73404" x2="22564" y2="82340"/>
                        <a14:foregroundMark x1="40000" y1="78085" x2="38333" y2="89149"/>
                        <a14:foregroundMark x1="38333" y1="89149" x2="37436" y2="90851"/>
                        <a14:foregroundMark x1="31282" y1="82766" x2="31795" y2="84894"/>
                        <a14:foregroundMark x1="20513" y1="87021" x2="19231" y2="89149"/>
                        <a14:foregroundMark x1="34872" y1="59362" x2="28974" y2="58511"/>
                        <a14:foregroundMark x1="56410" y1="29149" x2="49487" y2="31277"/>
                        <a14:foregroundMark x1="49487" y1="31277" x2="49487" y2="31277"/>
                        <a14:foregroundMark x1="47949" y1="30426" x2="45641" y2="37660"/>
                        <a14:foregroundMark x1="48462" y1="30426" x2="54359" y2="26170"/>
                        <a14:foregroundMark x1="54359" y1="26170" x2="59487" y2="26596"/>
                        <a14:foregroundMark x1="71026" y1="30851" x2="73846" y2="39787"/>
                        <a14:foregroundMark x1="74615" y1="37660" x2="73333" y2="359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188497"/>
            <a:ext cx="6277007" cy="3782299"/>
          </a:xfrm>
          <a:prstGeom prst="rect">
            <a:avLst/>
          </a:prstGeom>
        </p:spPr>
      </p:pic>
      <p:pic>
        <p:nvPicPr>
          <p:cNvPr id="9" name="Picture 8" descr="A picture containing food, bowl, dish, several&#10;&#10;Description automatically generated">
            <a:hlinkClick r:id="rId9" action="ppaction://hlinksldjump"/>
            <a:extLst>
              <a:ext uri="{FF2B5EF4-FFF2-40B4-BE49-F238E27FC236}">
                <a16:creationId xmlns:a16="http://schemas.microsoft.com/office/drawing/2014/main" id="{C0E9FAD2-4770-4679-962C-9D47111099C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6685" y="3841121"/>
            <a:ext cx="3978781" cy="2938608"/>
          </a:xfrm>
          <a:prstGeom prst="rect">
            <a:avLst/>
          </a:prstGeom>
        </p:spPr>
      </p:pic>
      <p:pic>
        <p:nvPicPr>
          <p:cNvPr id="11" name="Picture 10" descr="A picture containing diagram&#10;&#10;Description automatically generated">
            <a:hlinkClick r:id="rId11" action="ppaction://hlinksldjump"/>
            <a:extLst>
              <a:ext uri="{FF2B5EF4-FFF2-40B4-BE49-F238E27FC236}">
                <a16:creationId xmlns:a16="http://schemas.microsoft.com/office/drawing/2014/main" id="{186778C1-A3DE-471B-BD57-3A47DFC924D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99760">
            <a:off x="8109323" y="-662958"/>
            <a:ext cx="4520375" cy="4520375"/>
          </a:xfrm>
          <a:prstGeom prst="rect">
            <a:avLst/>
          </a:prstGeom>
        </p:spPr>
      </p:pic>
      <p:grpSp>
        <p:nvGrpSpPr>
          <p:cNvPr id="12" name="组合 12">
            <a:extLst>
              <a:ext uri="{FF2B5EF4-FFF2-40B4-BE49-F238E27FC236}">
                <a16:creationId xmlns:a16="http://schemas.microsoft.com/office/drawing/2014/main" id="{8E3BA3CB-92C5-46B2-8D5A-60ADB9F397D7}"/>
              </a:ext>
            </a:extLst>
          </p:cNvPr>
          <p:cNvGrpSpPr/>
          <p:nvPr/>
        </p:nvGrpSpPr>
        <p:grpSpPr>
          <a:xfrm>
            <a:off x="2755745" y="2463801"/>
            <a:ext cx="6304931" cy="1834531"/>
            <a:chOff x="2604152" y="873043"/>
            <a:chExt cx="9457397" cy="2751797"/>
          </a:xfrm>
        </p:grpSpPr>
        <p:grpSp>
          <p:nvGrpSpPr>
            <p:cNvPr id="13" name="组合 6">
              <a:extLst>
                <a:ext uri="{FF2B5EF4-FFF2-40B4-BE49-F238E27FC236}">
                  <a16:creationId xmlns:a16="http://schemas.microsoft.com/office/drawing/2014/main" id="{AE77D2A5-7D62-4014-AC33-C217DFCF7C6B}"/>
                </a:ext>
              </a:extLst>
            </p:cNvPr>
            <p:cNvGrpSpPr/>
            <p:nvPr/>
          </p:nvGrpSpPr>
          <p:grpSpPr>
            <a:xfrm>
              <a:off x="2604152" y="931698"/>
              <a:ext cx="9457397" cy="2693142"/>
              <a:chOff x="3771007" y="1083236"/>
              <a:chExt cx="9457397" cy="2693142"/>
            </a:xfrm>
          </p:grpSpPr>
          <p:sp>
            <p:nvSpPr>
              <p:cNvPr id="17" name="矩形 7">
                <a:extLst>
                  <a:ext uri="{FF2B5EF4-FFF2-40B4-BE49-F238E27FC236}">
                    <a16:creationId xmlns:a16="http://schemas.microsoft.com/office/drawing/2014/main" id="{095E11CE-9DEE-41B2-A9F7-C9EB9791A21B}"/>
                  </a:ext>
                </a:extLst>
              </p:cNvPr>
              <p:cNvSpPr/>
              <p:nvPr/>
            </p:nvSpPr>
            <p:spPr>
              <a:xfrm>
                <a:off x="3771007" y="1083236"/>
                <a:ext cx="9457397" cy="269314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1067" b="1" i="0" u="none" strike="noStrike" kern="1200" cap="none" spc="0" normalizeH="0" baseline="0" noProof="0">
                    <a:ln w="152400">
                      <a:solidFill>
                        <a:prstClr val="white"/>
                      </a:solidFill>
                    </a:ln>
                    <a:solidFill>
                      <a:prstClr val="white"/>
                    </a:solidFill>
                    <a:effectLst>
                      <a:innerShdw blurRad="63500" dist="50800" dir="13500000">
                        <a:prstClr val="black">
                          <a:alpha val="50000"/>
                        </a:prstClr>
                      </a:innerShdw>
                    </a:effectLst>
                    <a:uLnTx/>
                    <a:uFillTx/>
                    <a:latin typeface="UVN Bai Sau Nang" panose="04030905020802020C03" pitchFamily="82" charset="0"/>
                    <a:ea typeface="字魂27号-布丁体" panose="00000505000000000000" pitchFamily="2" charset="-122"/>
                    <a:cs typeface="+mn-cs"/>
                  </a:rPr>
                  <a:t>Ăn gì đây?</a:t>
                </a:r>
                <a:endParaRPr kumimoji="0" lang="zh-CN" altLang="en-US" sz="11067" b="1" i="0" u="none" strike="noStrike" kern="1200" cap="none" spc="0" normalizeH="0" baseline="0" noProof="0" dirty="0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UVN Bai Sau Nang" panose="04030905020802020C03" pitchFamily="82" charset="0"/>
                  <a:ea typeface="字魂27号-布丁体" panose="00000505000000000000" pitchFamily="2" charset="-122"/>
                  <a:cs typeface="+mn-cs"/>
                </a:endParaRPr>
              </a:p>
            </p:txBody>
          </p:sp>
          <p:sp>
            <p:nvSpPr>
              <p:cNvPr id="18" name="矩形 8">
                <a:extLst>
                  <a:ext uri="{FF2B5EF4-FFF2-40B4-BE49-F238E27FC236}">
                    <a16:creationId xmlns:a16="http://schemas.microsoft.com/office/drawing/2014/main" id="{1AF7EA67-F919-454B-BC0F-516B638EB766}"/>
                  </a:ext>
                </a:extLst>
              </p:cNvPr>
              <p:cNvSpPr/>
              <p:nvPr/>
            </p:nvSpPr>
            <p:spPr>
              <a:xfrm>
                <a:off x="3780625" y="1083236"/>
                <a:ext cx="9224160" cy="269314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1067" b="0" i="0" u="none" strike="noStrike" kern="1200" cap="none" spc="0" normalizeH="0" baseline="0" noProof="0" dirty="0" err="1">
                    <a:ln>
                      <a:noFill/>
                    </a:ln>
                    <a:gradFill flip="none" rotWithShape="1">
                      <a:gsLst>
                        <a:gs pos="67000">
                          <a:srgbClr val="5997D0"/>
                        </a:gs>
                        <a:gs pos="0">
                          <a:srgbClr val="FF99CC"/>
                        </a:gs>
                        <a:gs pos="100000">
                          <a:srgbClr val="8DC9ED"/>
                        </a:gs>
                      </a:gsLst>
                      <a:lin ang="5400000" scaled="1"/>
                      <a:tileRect/>
                    </a:gradFill>
                    <a:effectLst/>
                    <a:uLnTx/>
                    <a:uFillTx/>
                    <a:latin typeface="UVN Bai Sau Nang" panose="04030905020802020C03" pitchFamily="82" charset="0"/>
                    <a:ea typeface="字魂27号-布丁体" panose="00000505000000000000" pitchFamily="2" charset="-122"/>
                    <a:cs typeface="+mn-cs"/>
                  </a:rPr>
                  <a:t>Ăn</a:t>
                </a:r>
                <a:r>
                  <a:rPr kumimoji="0" lang="en-US" altLang="zh-CN" sz="11067" b="0" i="0" u="none" strike="noStrike" kern="1200" cap="none" spc="0" normalizeH="0" baseline="0" noProof="0" dirty="0">
                    <a:ln>
                      <a:noFill/>
                    </a:ln>
                    <a:gradFill flip="none" rotWithShape="1">
                      <a:gsLst>
                        <a:gs pos="67000">
                          <a:srgbClr val="5997D0"/>
                        </a:gs>
                        <a:gs pos="0">
                          <a:srgbClr val="FF99CC"/>
                        </a:gs>
                        <a:gs pos="100000">
                          <a:srgbClr val="8DC9ED"/>
                        </a:gs>
                      </a:gsLst>
                      <a:lin ang="5400000" scaled="1"/>
                      <a:tileRect/>
                    </a:gradFill>
                    <a:effectLst/>
                    <a:uLnTx/>
                    <a:uFillTx/>
                    <a:latin typeface="UVN Bai Sau Nang" panose="04030905020802020C03" pitchFamily="82" charset="0"/>
                    <a:ea typeface="字魂27号-布丁体" panose="00000505000000000000" pitchFamily="2" charset="-122"/>
                    <a:cs typeface="+mn-cs"/>
                  </a:rPr>
                  <a:t> </a:t>
                </a:r>
                <a:r>
                  <a:rPr kumimoji="0" lang="en-US" altLang="zh-CN" sz="11067" b="0" i="0" u="none" strike="noStrike" kern="1200" cap="none" spc="0" normalizeH="0" baseline="0" noProof="0" dirty="0" err="1">
                    <a:ln>
                      <a:noFill/>
                    </a:ln>
                    <a:gradFill flip="none" rotWithShape="1">
                      <a:gsLst>
                        <a:gs pos="67000">
                          <a:srgbClr val="5997D0"/>
                        </a:gs>
                        <a:gs pos="0">
                          <a:srgbClr val="FF99CC"/>
                        </a:gs>
                        <a:gs pos="100000">
                          <a:srgbClr val="8DC9ED"/>
                        </a:gs>
                      </a:gsLst>
                      <a:lin ang="5400000" scaled="1"/>
                      <a:tileRect/>
                    </a:gradFill>
                    <a:effectLst/>
                    <a:uLnTx/>
                    <a:uFillTx/>
                    <a:latin typeface="UVN Bai Sau Nang" panose="04030905020802020C03" pitchFamily="82" charset="0"/>
                    <a:ea typeface="字魂27号-布丁体" panose="00000505000000000000" pitchFamily="2" charset="-122"/>
                    <a:cs typeface="+mn-cs"/>
                  </a:rPr>
                  <a:t>gì</a:t>
                </a:r>
                <a:r>
                  <a:rPr kumimoji="0" lang="en-US" altLang="zh-CN" sz="11067" b="0" i="0" u="none" strike="noStrike" kern="1200" cap="none" spc="0" normalizeH="0" baseline="0" noProof="0" dirty="0">
                    <a:ln>
                      <a:noFill/>
                    </a:ln>
                    <a:gradFill flip="none" rotWithShape="1">
                      <a:gsLst>
                        <a:gs pos="67000">
                          <a:srgbClr val="5997D0"/>
                        </a:gs>
                        <a:gs pos="0">
                          <a:srgbClr val="FF99CC"/>
                        </a:gs>
                        <a:gs pos="100000">
                          <a:srgbClr val="8DC9ED"/>
                        </a:gs>
                      </a:gsLst>
                      <a:lin ang="5400000" scaled="1"/>
                      <a:tileRect/>
                    </a:gradFill>
                    <a:effectLst/>
                    <a:uLnTx/>
                    <a:uFillTx/>
                    <a:latin typeface="UVN Bai Sau Nang" panose="04030905020802020C03" pitchFamily="82" charset="0"/>
                    <a:ea typeface="字魂27号-布丁体" panose="00000505000000000000" pitchFamily="2" charset="-122"/>
                    <a:cs typeface="+mn-cs"/>
                  </a:rPr>
                  <a:t> </a:t>
                </a:r>
                <a:r>
                  <a:rPr kumimoji="0" lang="en-US" altLang="zh-CN" sz="11067" b="0" i="0" u="none" strike="noStrike" kern="1200" cap="none" spc="0" normalizeH="0" baseline="0" noProof="0" dirty="0" err="1">
                    <a:ln>
                      <a:noFill/>
                    </a:ln>
                    <a:gradFill flip="none" rotWithShape="1">
                      <a:gsLst>
                        <a:gs pos="67000">
                          <a:srgbClr val="5997D0"/>
                        </a:gs>
                        <a:gs pos="0">
                          <a:srgbClr val="FF99CC"/>
                        </a:gs>
                        <a:gs pos="100000">
                          <a:srgbClr val="8DC9ED"/>
                        </a:gs>
                      </a:gsLst>
                      <a:lin ang="5400000" scaled="1"/>
                      <a:tileRect/>
                    </a:gradFill>
                    <a:effectLst/>
                    <a:uLnTx/>
                    <a:uFillTx/>
                    <a:latin typeface="UVN Bai Sau Nang" panose="04030905020802020C03" pitchFamily="82" charset="0"/>
                    <a:ea typeface="字魂27号-布丁体" panose="00000505000000000000" pitchFamily="2" charset="-122"/>
                    <a:cs typeface="+mn-cs"/>
                  </a:rPr>
                  <a:t>đây</a:t>
                </a:r>
                <a:r>
                  <a:rPr kumimoji="0" lang="en-US" altLang="zh-CN" sz="11067" b="0" i="0" u="none" strike="noStrike" kern="1200" cap="none" spc="0" normalizeH="0" baseline="0" noProof="0" dirty="0">
                    <a:ln>
                      <a:noFill/>
                    </a:ln>
                    <a:gradFill flip="none" rotWithShape="1">
                      <a:gsLst>
                        <a:gs pos="67000">
                          <a:srgbClr val="5997D0"/>
                        </a:gs>
                        <a:gs pos="0">
                          <a:srgbClr val="FF99CC"/>
                        </a:gs>
                        <a:gs pos="100000">
                          <a:srgbClr val="8DC9ED"/>
                        </a:gs>
                      </a:gsLst>
                      <a:lin ang="5400000" scaled="1"/>
                      <a:tileRect/>
                    </a:gradFill>
                    <a:effectLst/>
                    <a:uLnTx/>
                    <a:uFillTx/>
                    <a:latin typeface="UVN Bai Sau Nang" panose="04030905020802020C03" pitchFamily="82" charset="0"/>
                    <a:ea typeface="字魂27号-布丁体" panose="00000505000000000000" pitchFamily="2" charset="-122"/>
                    <a:cs typeface="+mn-cs"/>
                  </a:rPr>
                  <a:t>?</a:t>
                </a:r>
                <a:endParaRPr kumimoji="0" lang="zh-CN" altLang="en-US" sz="11067" b="0" i="0" u="none" strike="noStrike" kern="1200" cap="none" spc="0" normalizeH="0" baseline="0" noProof="0" dirty="0">
                  <a:ln>
                    <a:noFill/>
                  </a:ln>
                  <a:gradFill flip="none" rotWithShape="1">
                    <a:gsLst>
                      <a:gs pos="67000">
                        <a:srgbClr val="5997D0"/>
                      </a:gs>
                      <a:gs pos="0">
                        <a:srgbClr val="FF99CC"/>
                      </a:gs>
                      <a:gs pos="100000">
                        <a:srgbClr val="8DC9ED"/>
                      </a:gs>
                    </a:gsLst>
                    <a:lin ang="5400000" scaled="1"/>
                    <a:tileRect/>
                  </a:gradFill>
                  <a:effectLst/>
                  <a:uLnTx/>
                  <a:uFillTx/>
                  <a:latin typeface="UVN Bai Sau Nang" panose="04030905020802020C03" pitchFamily="82" charset="0"/>
                  <a:ea typeface="字魂27号-布丁体" panose="00000505000000000000" pitchFamily="2" charset="-122"/>
                  <a:cs typeface="+mn-cs"/>
                </a:endParaRPr>
              </a:p>
            </p:txBody>
          </p:sp>
        </p:grpSp>
        <p:grpSp>
          <p:nvGrpSpPr>
            <p:cNvPr id="14" name="组合 9">
              <a:extLst>
                <a:ext uri="{FF2B5EF4-FFF2-40B4-BE49-F238E27FC236}">
                  <a16:creationId xmlns:a16="http://schemas.microsoft.com/office/drawing/2014/main" id="{9A5C9463-35F7-4AC9-B167-4AF313D6F656}"/>
                </a:ext>
              </a:extLst>
            </p:cNvPr>
            <p:cNvGrpSpPr/>
            <p:nvPr/>
          </p:nvGrpSpPr>
          <p:grpSpPr>
            <a:xfrm>
              <a:off x="3583560" y="873043"/>
              <a:ext cx="277097" cy="2706744"/>
              <a:chOff x="3771007" y="1083236"/>
              <a:chExt cx="277097" cy="2706744"/>
            </a:xfrm>
          </p:grpSpPr>
          <p:sp>
            <p:nvSpPr>
              <p:cNvPr id="15" name="矩形 10">
                <a:extLst>
                  <a:ext uri="{FF2B5EF4-FFF2-40B4-BE49-F238E27FC236}">
                    <a16:creationId xmlns:a16="http://schemas.microsoft.com/office/drawing/2014/main" id="{2E6E24A3-40C5-4995-A31F-AC087198F4A4}"/>
                  </a:ext>
                </a:extLst>
              </p:cNvPr>
              <p:cNvSpPr/>
              <p:nvPr/>
            </p:nvSpPr>
            <p:spPr>
              <a:xfrm>
                <a:off x="3771007" y="1083236"/>
                <a:ext cx="277097" cy="269314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1067" b="0" i="0" u="none" strike="noStrike" kern="1200" cap="none" spc="0" normalizeH="0" baseline="0" noProof="0" dirty="0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UVN Bai Sau Nang" panose="04030905020802020C03" pitchFamily="82" charset="0"/>
                  <a:ea typeface="字魂27号-布丁体" panose="00000505000000000000" pitchFamily="2" charset="-122"/>
                  <a:cs typeface="+mn-cs"/>
                </a:endParaRPr>
              </a:p>
            </p:txBody>
          </p:sp>
          <p:sp>
            <p:nvSpPr>
              <p:cNvPr id="16" name="矩形 11">
                <a:extLst>
                  <a:ext uri="{FF2B5EF4-FFF2-40B4-BE49-F238E27FC236}">
                    <a16:creationId xmlns:a16="http://schemas.microsoft.com/office/drawing/2014/main" id="{E47ACB89-1352-45E0-AAFF-82304D987DB9}"/>
                  </a:ext>
                </a:extLst>
              </p:cNvPr>
              <p:cNvSpPr/>
              <p:nvPr/>
            </p:nvSpPr>
            <p:spPr>
              <a:xfrm>
                <a:off x="3771007" y="1096837"/>
                <a:ext cx="277097" cy="269314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1067" b="0" i="0" u="none" strike="noStrike" kern="1200" cap="none" spc="0" normalizeH="0" baseline="0" noProof="0" dirty="0">
                  <a:ln>
                    <a:noFill/>
                  </a:ln>
                  <a:gradFill flip="none" rotWithShape="1">
                    <a:gsLst>
                      <a:gs pos="67000">
                        <a:srgbClr val="5997D0"/>
                      </a:gs>
                      <a:gs pos="0">
                        <a:srgbClr val="FF99CC"/>
                      </a:gs>
                      <a:gs pos="100000">
                        <a:srgbClr val="8DC9ED"/>
                      </a:gs>
                    </a:gsLst>
                    <a:lin ang="5400000" scaled="1"/>
                    <a:tileRect/>
                  </a:gradFill>
                  <a:effectLst/>
                  <a:uLnTx/>
                  <a:uFillTx/>
                  <a:latin typeface="UVN Bai Sau Nang" panose="04030905020802020C03" pitchFamily="82" charset="0"/>
                  <a:ea typeface="字魂27号-布丁体" panose="00000505000000000000" pitchFamily="2" charset="-122"/>
                  <a:cs typeface="+mn-cs"/>
                </a:endParaRPr>
              </a:p>
            </p:txBody>
          </p:sp>
        </p:grp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434EA5EF-6080-43E4-ABC0-62F46CA4176A}"/>
              </a:ext>
            </a:extLst>
          </p:cNvPr>
          <p:cNvSpPr txBox="1"/>
          <p:nvPr/>
        </p:nvSpPr>
        <p:spPr>
          <a:xfrm>
            <a:off x="4610517" y="1803400"/>
            <a:ext cx="41102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UTM Akashi" panose="02040603050506020204" pitchFamily="18" charset="0"/>
                <a:ea typeface="+mn-ea"/>
                <a:cs typeface="+mn-cs"/>
              </a:rPr>
              <a:t>Trò chơi</a:t>
            </a:r>
            <a:endParaRPr kumimoji="0" lang="en-US" sz="48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C00000"/>
              </a:solidFill>
              <a:effectLst>
                <a:outerShdw blurRad="12700" dist="38100" dir="2700000" algn="tl" rotWithShape="0">
                  <a:prstClr val="white">
                    <a:lumMod val="50000"/>
                  </a:prstClr>
                </a:outerShdw>
              </a:effectLst>
              <a:uLnTx/>
              <a:uFillTx/>
              <a:latin typeface="UTM Akashi" panose="02040603050506020204" pitchFamily="18" charset="0"/>
              <a:ea typeface="+mn-ea"/>
              <a:cs typeface="+mn-cs"/>
            </a:endParaRPr>
          </a:p>
        </p:txBody>
      </p:sp>
      <p:pic>
        <p:nvPicPr>
          <p:cNvPr id="22" name="Picture 2" descr="Premium Vector | Smiling happy female pastry chef. woman chef is cooking.  hand drawn illustration. | Cute bakery, Hand drawn vector illustrations,  Cartoon chef">
            <a:hlinkClick r:id="rId14" action="ppaction://hlinksldjump"/>
            <a:extLst>
              <a:ext uri="{FF2B5EF4-FFF2-40B4-BE49-F238E27FC236}">
                <a16:creationId xmlns:a16="http://schemas.microsoft.com/office/drawing/2014/main" id="{3119B7E0-B02B-46E2-9419-60CB21D72B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200" b="90000" l="9904" r="89936">
                        <a14:foregroundMark x1="40735" y1="9200" x2="56390" y2="10800"/>
                        <a14:foregroundMark x1="31470" y1="49400" x2="61182" y2="63600"/>
                        <a14:foregroundMark x1="66613" y1="59600" x2="21565" y2="63600"/>
                        <a14:foregroundMark x1="21565" y1="63600" x2="31949" y2="66000"/>
                        <a14:foregroundMark x1="31949" y1="66000" x2="49840" y2="78000"/>
                        <a14:foregroundMark x1="49840" y1="78000" x2="50160" y2="78000"/>
                        <a14:foregroundMark x1="39297" y1="80200" x2="46486" y2="80200"/>
                        <a14:foregroundMark x1="68690" y1="90000" x2="80192" y2="90000"/>
                        <a14:foregroundMark x1="17412" y1="65600" x2="17412" y2="65600"/>
                        <a14:backgroundMark x1="62620" y1="89200" x2="62620" y2="89200"/>
                        <a14:backgroundMark x1="64217" y1="88400" x2="60863" y2="88400"/>
                        <a14:backgroundMark x1="60064" y1="89800" x2="56550" y2="90400"/>
                        <a14:backgroundMark x1="55112" y1="90400" x2="59425" y2="89800"/>
                        <a14:backgroundMark x1="54792" y1="89800" x2="58147" y2="89800"/>
                        <a14:backgroundMark x1="19489" y1="67400" x2="20927" y2="73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8231" y="3906659"/>
            <a:ext cx="3806044" cy="3039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81939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8" descr="Free Vector | Friendly shop showcase in the city flat style illustration.">
            <a:extLst>
              <a:ext uri="{FF2B5EF4-FFF2-40B4-BE49-F238E27FC236}">
                <a16:creationId xmlns:a16="http://schemas.microsoft.com/office/drawing/2014/main" id="{2769919D-2421-4C25-BC1B-A5675536C91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07" b="10227"/>
          <a:stretch/>
        </p:blipFill>
        <p:spPr bwMode="auto">
          <a:xfrm>
            <a:off x="23652" y="-857423"/>
            <a:ext cx="12137477" cy="8655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2">
            <a:extLst>
              <a:ext uri="{FF2B5EF4-FFF2-40B4-BE49-F238E27FC236}">
                <a16:creationId xmlns:a16="http://schemas.microsoft.com/office/drawing/2014/main" id="{0A7F86EA-F82A-4276-8116-95B89511F5F6}"/>
              </a:ext>
            </a:extLst>
          </p:cNvPr>
          <p:cNvGrpSpPr/>
          <p:nvPr/>
        </p:nvGrpSpPr>
        <p:grpSpPr>
          <a:xfrm>
            <a:off x="224448" y="336091"/>
            <a:ext cx="10820400" cy="2024268"/>
            <a:chOff x="0" y="0"/>
            <a:chExt cx="4863715" cy="2466109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AB02DD7E-1EC3-48D7-84EB-A6A6C3667A37}"/>
                </a:ext>
              </a:extLst>
            </p:cNvPr>
            <p:cNvSpPr/>
            <p:nvPr/>
          </p:nvSpPr>
          <p:spPr>
            <a:xfrm>
              <a:off x="0" y="0"/>
              <a:ext cx="4863715" cy="2466109"/>
            </a:xfrm>
            <a:custGeom>
              <a:avLst/>
              <a:gdLst/>
              <a:ahLst/>
              <a:cxnLst/>
              <a:rect l="l" t="t" r="r" b="b"/>
              <a:pathLst>
                <a:path w="4863715" h="2466109">
                  <a:moveTo>
                    <a:pt x="4367145" y="0"/>
                  </a:moveTo>
                  <a:lnTo>
                    <a:pt x="496570" y="0"/>
                  </a:lnTo>
                  <a:lnTo>
                    <a:pt x="0" y="496570"/>
                  </a:lnTo>
                  <a:lnTo>
                    <a:pt x="0" y="1969539"/>
                  </a:lnTo>
                  <a:lnTo>
                    <a:pt x="496570" y="2466109"/>
                  </a:lnTo>
                  <a:lnTo>
                    <a:pt x="4367145" y="2466109"/>
                  </a:lnTo>
                  <a:lnTo>
                    <a:pt x="4863715" y="1969539"/>
                  </a:lnTo>
                  <a:lnTo>
                    <a:pt x="4863715" y="496570"/>
                  </a:lnTo>
                  <a:close/>
                </a:path>
              </a:pathLst>
            </a:custGeom>
            <a:solidFill>
              <a:srgbClr val="606F54">
                <a:alpha val="80784"/>
              </a:srgbClr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7" name="Picture 6" descr="A picture containing diagram&#10;&#10;Description automatically generated">
            <a:extLst>
              <a:ext uri="{FF2B5EF4-FFF2-40B4-BE49-F238E27FC236}">
                <a16:creationId xmlns:a16="http://schemas.microsoft.com/office/drawing/2014/main" id="{ECB9139B-9495-4047-8687-99B069F9CC8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99760">
            <a:off x="8594625" y="-473175"/>
            <a:ext cx="3964666" cy="3964666"/>
          </a:xfrm>
          <a:prstGeom prst="rect">
            <a:avLst/>
          </a:prstGeom>
        </p:spPr>
      </p:pic>
      <p:sp>
        <p:nvSpPr>
          <p:cNvPr id="8" name="Rectangle 3">
            <a:extLst>
              <a:ext uri="{FF2B5EF4-FFF2-40B4-BE49-F238E27FC236}">
                <a16:creationId xmlns:a16="http://schemas.microsoft.com/office/drawing/2014/main" id="{1AF73029-032F-4215-BB31-208148C72C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0" y="3543534"/>
            <a:ext cx="3299460" cy="783193"/>
          </a:xfrm>
          <a:custGeom>
            <a:avLst/>
            <a:gdLst>
              <a:gd name="connsiteX0" fmla="*/ 0 w 3299460"/>
              <a:gd name="connsiteY0" fmla="*/ 130535 h 783193"/>
              <a:gd name="connsiteX1" fmla="*/ 130535 w 3299460"/>
              <a:gd name="connsiteY1" fmla="*/ 0 h 783193"/>
              <a:gd name="connsiteX2" fmla="*/ 3168925 w 3299460"/>
              <a:gd name="connsiteY2" fmla="*/ 0 h 783193"/>
              <a:gd name="connsiteX3" fmla="*/ 3299460 w 3299460"/>
              <a:gd name="connsiteY3" fmla="*/ 130535 h 783193"/>
              <a:gd name="connsiteX4" fmla="*/ 3299460 w 3299460"/>
              <a:gd name="connsiteY4" fmla="*/ 652658 h 783193"/>
              <a:gd name="connsiteX5" fmla="*/ 3168925 w 3299460"/>
              <a:gd name="connsiteY5" fmla="*/ 783193 h 783193"/>
              <a:gd name="connsiteX6" fmla="*/ 130535 w 3299460"/>
              <a:gd name="connsiteY6" fmla="*/ 783193 h 783193"/>
              <a:gd name="connsiteX7" fmla="*/ 0 w 3299460"/>
              <a:gd name="connsiteY7" fmla="*/ 652658 h 783193"/>
              <a:gd name="connsiteX8" fmla="*/ 0 w 3299460"/>
              <a:gd name="connsiteY8" fmla="*/ 130535 h 7831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299460" h="783193" fill="none" extrusionOk="0">
                <a:moveTo>
                  <a:pt x="0" y="130535"/>
                </a:moveTo>
                <a:cubicBezTo>
                  <a:pt x="11207" y="58130"/>
                  <a:pt x="54622" y="-4201"/>
                  <a:pt x="130535" y="0"/>
                </a:cubicBezTo>
                <a:cubicBezTo>
                  <a:pt x="1055940" y="89316"/>
                  <a:pt x="2739739" y="-50448"/>
                  <a:pt x="3168925" y="0"/>
                </a:cubicBezTo>
                <a:cubicBezTo>
                  <a:pt x="3242188" y="-1456"/>
                  <a:pt x="3296756" y="56765"/>
                  <a:pt x="3299460" y="130535"/>
                </a:cubicBezTo>
                <a:cubicBezTo>
                  <a:pt x="3276066" y="294346"/>
                  <a:pt x="3317693" y="488277"/>
                  <a:pt x="3299460" y="652658"/>
                </a:cubicBezTo>
                <a:cubicBezTo>
                  <a:pt x="3295696" y="721990"/>
                  <a:pt x="3231445" y="789425"/>
                  <a:pt x="3168925" y="783193"/>
                </a:cubicBezTo>
                <a:cubicBezTo>
                  <a:pt x="2615849" y="638952"/>
                  <a:pt x="653860" y="764202"/>
                  <a:pt x="130535" y="783193"/>
                </a:cubicBezTo>
                <a:cubicBezTo>
                  <a:pt x="63660" y="788707"/>
                  <a:pt x="883" y="715931"/>
                  <a:pt x="0" y="652658"/>
                </a:cubicBezTo>
                <a:cubicBezTo>
                  <a:pt x="-25538" y="559136"/>
                  <a:pt x="-8657" y="230663"/>
                  <a:pt x="0" y="130535"/>
                </a:cubicBezTo>
                <a:close/>
              </a:path>
              <a:path w="3299460" h="783193" stroke="0" extrusionOk="0">
                <a:moveTo>
                  <a:pt x="0" y="130535"/>
                </a:moveTo>
                <a:cubicBezTo>
                  <a:pt x="-6345" y="51379"/>
                  <a:pt x="58335" y="-1479"/>
                  <a:pt x="130535" y="0"/>
                </a:cubicBezTo>
                <a:cubicBezTo>
                  <a:pt x="1235761" y="-94255"/>
                  <a:pt x="1829177" y="121409"/>
                  <a:pt x="3168925" y="0"/>
                </a:cubicBezTo>
                <a:cubicBezTo>
                  <a:pt x="3246811" y="-8070"/>
                  <a:pt x="3290940" y="62153"/>
                  <a:pt x="3299460" y="130535"/>
                </a:cubicBezTo>
                <a:cubicBezTo>
                  <a:pt x="3320249" y="283109"/>
                  <a:pt x="3314593" y="486738"/>
                  <a:pt x="3299460" y="652658"/>
                </a:cubicBezTo>
                <a:cubicBezTo>
                  <a:pt x="3295659" y="714377"/>
                  <a:pt x="3240807" y="786192"/>
                  <a:pt x="3168925" y="783193"/>
                </a:cubicBezTo>
                <a:cubicBezTo>
                  <a:pt x="1985076" y="749067"/>
                  <a:pt x="1217321" y="724533"/>
                  <a:pt x="130535" y="783193"/>
                </a:cubicBezTo>
                <a:cubicBezTo>
                  <a:pt x="51024" y="772143"/>
                  <a:pt x="-1393" y="733621"/>
                  <a:pt x="0" y="652658"/>
                </a:cubicBezTo>
                <a:cubicBezTo>
                  <a:pt x="46974" y="588179"/>
                  <a:pt x="-13712" y="237948"/>
                  <a:pt x="0" y="130535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305A1C"/>
            </a:solidFill>
            <a:miter lim="800000"/>
            <a:headEnd/>
            <a:tailEnd/>
            <a:extLst>
              <a:ext uri="{C807C97D-BFC1-408E-A445-0C87EB9F89A2}">
                <ask:lineSketchStyleProps xmlns:ask="http://schemas.microsoft.com/office/drawing/2018/sketchyshapes" sd="1831111025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05A1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Cốm</a:t>
            </a: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305A1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pic>
        <p:nvPicPr>
          <p:cNvPr id="9" name="Picture 8">
            <a:hlinkClick r:id="rId7" action="ppaction://hlinksldjump"/>
            <a:extLst>
              <a:ext uri="{FF2B5EF4-FFF2-40B4-BE49-F238E27FC236}">
                <a16:creationId xmlns:a16="http://schemas.microsoft.com/office/drawing/2014/main" id="{8935A3F6-0AE0-46CC-8486-2B509819E64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6211" l="0" r="100000">
                        <a14:backgroundMark x1="43390" y1="89401" x2="47881" y2="88633"/>
                        <a14:backgroundMark x1="66780" y1="91214" x2="71271" y2="876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93700" y="3022601"/>
            <a:ext cx="2032000" cy="3135823"/>
          </a:xfrm>
          <a:prstGeom prst="rect">
            <a:avLst/>
          </a:prstGeom>
        </p:spPr>
      </p:pic>
      <p:sp>
        <p:nvSpPr>
          <p:cNvPr id="10" name="TextBox 8">
            <a:extLst>
              <a:ext uri="{FF2B5EF4-FFF2-40B4-BE49-F238E27FC236}">
                <a16:creationId xmlns:a16="http://schemas.microsoft.com/office/drawing/2014/main" id="{CCFBBB8F-331D-4705-ADAB-6BD20F74D4BF}"/>
              </a:ext>
            </a:extLst>
          </p:cNvPr>
          <p:cNvSpPr txBox="1"/>
          <p:nvPr/>
        </p:nvSpPr>
        <p:spPr>
          <a:xfrm>
            <a:off x="1146863" y="403219"/>
            <a:ext cx="7975600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just" defTabSz="609630">
              <a:spcBef>
                <a:spcPct val="50000"/>
              </a:spcBef>
              <a:defRPr/>
            </a:pPr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Đây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món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ăn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đặc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sản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Hà </a:t>
            </a:r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Nội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làm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từ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lúa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nếp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chín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màu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xanh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lá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cây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5" name="Picture 4" descr="A picture containing rice&#10;&#10;Description automatically generated">
            <a:extLst>
              <a:ext uri="{FF2B5EF4-FFF2-40B4-BE49-F238E27FC236}">
                <a16:creationId xmlns:a16="http://schemas.microsoft.com/office/drawing/2014/main" id="{EA8F01BA-0040-E0DD-1249-CCA6393F1C2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01607">
            <a:off x="8155182" y="3128072"/>
            <a:ext cx="3909808" cy="309997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6049549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8" descr="Free Vector | Friendly shop showcase in the city flat style illustration.">
            <a:extLst>
              <a:ext uri="{FF2B5EF4-FFF2-40B4-BE49-F238E27FC236}">
                <a16:creationId xmlns:a16="http://schemas.microsoft.com/office/drawing/2014/main" id="{4C89C926-956F-4EB9-A382-590E7B641A5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07" b="10227"/>
          <a:stretch/>
        </p:blipFill>
        <p:spPr bwMode="auto">
          <a:xfrm>
            <a:off x="23652" y="-857423"/>
            <a:ext cx="12137477" cy="8655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2">
            <a:extLst>
              <a:ext uri="{FF2B5EF4-FFF2-40B4-BE49-F238E27FC236}">
                <a16:creationId xmlns:a16="http://schemas.microsoft.com/office/drawing/2014/main" id="{0A7F86EA-F82A-4276-8116-95B89511F5F6}"/>
              </a:ext>
            </a:extLst>
          </p:cNvPr>
          <p:cNvGrpSpPr/>
          <p:nvPr/>
        </p:nvGrpSpPr>
        <p:grpSpPr>
          <a:xfrm>
            <a:off x="224448" y="336091"/>
            <a:ext cx="10820400" cy="2024268"/>
            <a:chOff x="0" y="0"/>
            <a:chExt cx="4863715" cy="2466109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AB02DD7E-1EC3-48D7-84EB-A6A6C3667A37}"/>
                </a:ext>
              </a:extLst>
            </p:cNvPr>
            <p:cNvSpPr/>
            <p:nvPr/>
          </p:nvSpPr>
          <p:spPr>
            <a:xfrm>
              <a:off x="0" y="0"/>
              <a:ext cx="4863715" cy="2466109"/>
            </a:xfrm>
            <a:custGeom>
              <a:avLst/>
              <a:gdLst/>
              <a:ahLst/>
              <a:cxnLst/>
              <a:rect l="l" t="t" r="r" b="b"/>
              <a:pathLst>
                <a:path w="4863715" h="2466109">
                  <a:moveTo>
                    <a:pt x="4367145" y="0"/>
                  </a:moveTo>
                  <a:lnTo>
                    <a:pt x="496570" y="0"/>
                  </a:lnTo>
                  <a:lnTo>
                    <a:pt x="0" y="496570"/>
                  </a:lnTo>
                  <a:lnTo>
                    <a:pt x="0" y="1969539"/>
                  </a:lnTo>
                  <a:lnTo>
                    <a:pt x="496570" y="2466109"/>
                  </a:lnTo>
                  <a:lnTo>
                    <a:pt x="4367145" y="2466109"/>
                  </a:lnTo>
                  <a:lnTo>
                    <a:pt x="4863715" y="1969539"/>
                  </a:lnTo>
                  <a:lnTo>
                    <a:pt x="4863715" y="496570"/>
                  </a:lnTo>
                  <a:close/>
                </a:path>
              </a:pathLst>
            </a:custGeom>
            <a:solidFill>
              <a:srgbClr val="606F54">
                <a:alpha val="80784"/>
              </a:srgbClr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8" name="Rectangle 3">
            <a:extLst>
              <a:ext uri="{FF2B5EF4-FFF2-40B4-BE49-F238E27FC236}">
                <a16:creationId xmlns:a16="http://schemas.microsoft.com/office/drawing/2014/main" id="{1AF73029-032F-4215-BB31-208148C72C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51200" y="4191000"/>
            <a:ext cx="3606800" cy="783193"/>
          </a:xfrm>
          <a:custGeom>
            <a:avLst/>
            <a:gdLst>
              <a:gd name="connsiteX0" fmla="*/ 0 w 3606800"/>
              <a:gd name="connsiteY0" fmla="*/ 130535 h 783193"/>
              <a:gd name="connsiteX1" fmla="*/ 130535 w 3606800"/>
              <a:gd name="connsiteY1" fmla="*/ 0 h 783193"/>
              <a:gd name="connsiteX2" fmla="*/ 3476265 w 3606800"/>
              <a:gd name="connsiteY2" fmla="*/ 0 h 783193"/>
              <a:gd name="connsiteX3" fmla="*/ 3606800 w 3606800"/>
              <a:gd name="connsiteY3" fmla="*/ 130535 h 783193"/>
              <a:gd name="connsiteX4" fmla="*/ 3606800 w 3606800"/>
              <a:gd name="connsiteY4" fmla="*/ 652658 h 783193"/>
              <a:gd name="connsiteX5" fmla="*/ 3476265 w 3606800"/>
              <a:gd name="connsiteY5" fmla="*/ 783193 h 783193"/>
              <a:gd name="connsiteX6" fmla="*/ 130535 w 3606800"/>
              <a:gd name="connsiteY6" fmla="*/ 783193 h 783193"/>
              <a:gd name="connsiteX7" fmla="*/ 0 w 3606800"/>
              <a:gd name="connsiteY7" fmla="*/ 652658 h 783193"/>
              <a:gd name="connsiteX8" fmla="*/ 0 w 3606800"/>
              <a:gd name="connsiteY8" fmla="*/ 130535 h 7831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606800" h="783193" fill="none" extrusionOk="0">
                <a:moveTo>
                  <a:pt x="0" y="130535"/>
                </a:moveTo>
                <a:cubicBezTo>
                  <a:pt x="11207" y="58130"/>
                  <a:pt x="54622" y="-4201"/>
                  <a:pt x="130535" y="0"/>
                </a:cubicBezTo>
                <a:cubicBezTo>
                  <a:pt x="1421855" y="89316"/>
                  <a:pt x="2708653" y="-50448"/>
                  <a:pt x="3476265" y="0"/>
                </a:cubicBezTo>
                <a:cubicBezTo>
                  <a:pt x="3549528" y="-1456"/>
                  <a:pt x="3604096" y="56765"/>
                  <a:pt x="3606800" y="130535"/>
                </a:cubicBezTo>
                <a:cubicBezTo>
                  <a:pt x="3583406" y="294346"/>
                  <a:pt x="3625033" y="488277"/>
                  <a:pt x="3606800" y="652658"/>
                </a:cubicBezTo>
                <a:cubicBezTo>
                  <a:pt x="3603036" y="721990"/>
                  <a:pt x="3538785" y="789425"/>
                  <a:pt x="3476265" y="783193"/>
                </a:cubicBezTo>
                <a:cubicBezTo>
                  <a:pt x="2064265" y="638952"/>
                  <a:pt x="921006" y="764202"/>
                  <a:pt x="130535" y="783193"/>
                </a:cubicBezTo>
                <a:cubicBezTo>
                  <a:pt x="63660" y="788707"/>
                  <a:pt x="883" y="715931"/>
                  <a:pt x="0" y="652658"/>
                </a:cubicBezTo>
                <a:cubicBezTo>
                  <a:pt x="-25538" y="559136"/>
                  <a:pt x="-8657" y="230663"/>
                  <a:pt x="0" y="130535"/>
                </a:cubicBezTo>
                <a:close/>
              </a:path>
              <a:path w="3606800" h="783193" stroke="0" extrusionOk="0">
                <a:moveTo>
                  <a:pt x="0" y="130535"/>
                </a:moveTo>
                <a:cubicBezTo>
                  <a:pt x="-6345" y="51379"/>
                  <a:pt x="58335" y="-1479"/>
                  <a:pt x="130535" y="0"/>
                </a:cubicBezTo>
                <a:cubicBezTo>
                  <a:pt x="1740254" y="-94255"/>
                  <a:pt x="2898333" y="121409"/>
                  <a:pt x="3476265" y="0"/>
                </a:cubicBezTo>
                <a:cubicBezTo>
                  <a:pt x="3554151" y="-8070"/>
                  <a:pt x="3598280" y="62153"/>
                  <a:pt x="3606800" y="130535"/>
                </a:cubicBezTo>
                <a:cubicBezTo>
                  <a:pt x="3627589" y="283109"/>
                  <a:pt x="3621933" y="486738"/>
                  <a:pt x="3606800" y="652658"/>
                </a:cubicBezTo>
                <a:cubicBezTo>
                  <a:pt x="3602999" y="714377"/>
                  <a:pt x="3548147" y="786192"/>
                  <a:pt x="3476265" y="783193"/>
                </a:cubicBezTo>
                <a:cubicBezTo>
                  <a:pt x="2458802" y="749067"/>
                  <a:pt x="1238595" y="724533"/>
                  <a:pt x="130535" y="783193"/>
                </a:cubicBezTo>
                <a:cubicBezTo>
                  <a:pt x="51024" y="772143"/>
                  <a:pt x="-1393" y="733621"/>
                  <a:pt x="0" y="652658"/>
                </a:cubicBezTo>
                <a:cubicBezTo>
                  <a:pt x="46974" y="588179"/>
                  <a:pt x="-13712" y="237948"/>
                  <a:pt x="0" y="130535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305A1C"/>
            </a:solidFill>
            <a:miter lim="800000"/>
            <a:headEnd/>
            <a:tailEnd/>
            <a:extLst>
              <a:ext uri="{C807C97D-BFC1-408E-A445-0C87EB9F89A2}">
                <ask:lineSketchStyleProps xmlns:ask="http://schemas.microsoft.com/office/drawing/2018/sketchyshapes" sd="1831111025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05A1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Mì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srgbClr val="305A1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305A1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Quảng</a:t>
            </a: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305A1C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TextBox 8">
            <a:extLst>
              <a:ext uri="{FF2B5EF4-FFF2-40B4-BE49-F238E27FC236}">
                <a16:creationId xmlns:a16="http://schemas.microsoft.com/office/drawing/2014/main" id="{CCFBBB8F-331D-4705-ADAB-6BD20F74D4BF}"/>
              </a:ext>
            </a:extLst>
          </p:cNvPr>
          <p:cNvSpPr txBox="1"/>
          <p:nvPr/>
        </p:nvSpPr>
        <p:spPr>
          <a:xfrm>
            <a:off x="863600" y="361492"/>
            <a:ext cx="8449652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just" defTabSz="609630">
              <a:spcBef>
                <a:spcPct val="50000"/>
              </a:spcBef>
            </a:pPr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Đây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món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ăn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đặc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sản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Đà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Nẵng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dạng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sợi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to, </a:t>
            </a:r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màu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vàng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hoặc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trắng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1" name="Picture 10" descr="A picture containing food, bowl, dish, several&#10;&#10;Description automatically generated">
            <a:extLst>
              <a:ext uri="{FF2B5EF4-FFF2-40B4-BE49-F238E27FC236}">
                <a16:creationId xmlns:a16="http://schemas.microsoft.com/office/drawing/2014/main" id="{886C7C7A-A1DD-4BFA-A609-B14873A281D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3600" y="958183"/>
            <a:ext cx="3708400" cy="2738913"/>
          </a:xfrm>
          <a:prstGeom prst="rect">
            <a:avLst/>
          </a:prstGeom>
        </p:spPr>
      </p:pic>
      <p:pic>
        <p:nvPicPr>
          <p:cNvPr id="12" name="Picture 11" descr="A close-up of a doll&#10;&#10;Description automatically generated">
            <a:hlinkClick r:id="rId6" action="ppaction://hlinksldjump"/>
            <a:extLst>
              <a:ext uri="{FF2B5EF4-FFF2-40B4-BE49-F238E27FC236}">
                <a16:creationId xmlns:a16="http://schemas.microsoft.com/office/drawing/2014/main" id="{1767D32B-B3C9-4390-800E-DD24D76876F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72" b="92774" l="3143" r="98381">
                        <a14:foregroundMark x1="17333" y1="9883" x2="66476" y2="11424"/>
                        <a14:foregroundMark x1="66476" y1="11424" x2="76952" y2="13603"/>
                        <a14:foregroundMark x1="33333" y1="4304" x2="50000" y2="3560"/>
                        <a14:foregroundMark x1="50000" y1="3560" x2="63905" y2="4038"/>
                        <a14:foregroundMark x1="63905" y1="4038" x2="64667" y2="4145"/>
                        <a14:foregroundMark x1="52095" y1="584" x2="52095" y2="584"/>
                        <a14:foregroundMark x1="94190" y1="12062" x2="92286" y2="22742"/>
                        <a14:foregroundMark x1="92286" y1="22742" x2="91333" y2="24070"/>
                        <a14:foregroundMark x1="91333" y1="36557" x2="89619" y2="40861"/>
                        <a14:foregroundMark x1="98571" y1="18757" x2="98571" y2="18757"/>
                        <a14:foregroundMark x1="7619" y1="15037" x2="4286" y2="19713"/>
                        <a14:foregroundMark x1="4286" y1="19713" x2="3333" y2="24708"/>
                        <a14:foregroundMark x1="3333" y1="24708" x2="3714" y2="25080"/>
                        <a14:foregroundMark x1="31524" y1="36397" x2="37429" y2="39160"/>
                        <a14:foregroundMark x1="34857" y1="34113" x2="27619" y2="38417"/>
                        <a14:foregroundMark x1="41524" y1="81456" x2="39429" y2="89054"/>
                        <a14:foregroundMark x1="33333" y1="83581" x2="51810" y2="84166"/>
                        <a14:foregroundMark x1="55905" y1="82412" x2="58000" y2="86876"/>
                        <a14:foregroundMark x1="52857" y1="90011" x2="61810" y2="90276"/>
                        <a14:foregroundMark x1="61810" y1="90276" x2="70857" y2="89957"/>
                        <a14:foregroundMark x1="70857" y1="89957" x2="71619" y2="89745"/>
                        <a14:foregroundMark x1="59810" y1="80553" x2="62095" y2="85760"/>
                        <a14:foregroundMark x1="62095" y1="85760" x2="62095" y2="85760"/>
                        <a14:foregroundMark x1="66190" y1="82891" x2="66190" y2="82891"/>
                        <a14:foregroundMark x1="65714" y1="81881" x2="65714" y2="81881"/>
                        <a14:foregroundMark x1="66476" y1="82412" x2="66476" y2="82412"/>
                        <a14:foregroundMark x1="71333" y1="86610" x2="76190" y2="88735"/>
                        <a14:foregroundMark x1="69048" y1="86876" x2="78571" y2="89054"/>
                        <a14:foregroundMark x1="57238" y1="88310" x2="63333" y2="88470"/>
                        <a14:foregroundMark x1="68000" y1="86610" x2="77619" y2="87991"/>
                        <a14:foregroundMark x1="77619" y1="87991" x2="80095" y2="88895"/>
                        <a14:foregroundMark x1="81333" y1="88045" x2="79810" y2="89479"/>
                        <a14:foregroundMark x1="31524" y1="88045" x2="43238" y2="90329"/>
                        <a14:foregroundMark x1="43238" y1="90329" x2="53048" y2="90170"/>
                        <a14:foregroundMark x1="53048" y1="90170" x2="53048" y2="90170"/>
                        <a14:foregroundMark x1="28190" y1="87620" x2="33048" y2="90170"/>
                        <a14:foregroundMark x1="26571" y1="89479" x2="33810" y2="90595"/>
                        <a14:foregroundMark x1="37143" y1="91923" x2="41524" y2="92774"/>
                        <a14:foregroundMark x1="61048" y1="35282" x2="69333" y2="34431"/>
                        <a14:foregroundMark x1="69333" y1="34431" x2="70571" y2="367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400" y="2796712"/>
            <a:ext cx="2286000" cy="3704877"/>
          </a:xfrm>
          <a:prstGeom prst="rect">
            <a:avLst/>
          </a:prstGeom>
        </p:spPr>
      </p:pic>
      <p:pic>
        <p:nvPicPr>
          <p:cNvPr id="4" name="Picture 3" descr="A bowl of food&#10;&#10;Description automatically generated with medium confidence">
            <a:extLst>
              <a:ext uri="{FF2B5EF4-FFF2-40B4-BE49-F238E27FC236}">
                <a16:creationId xmlns:a16="http://schemas.microsoft.com/office/drawing/2014/main" id="{2468F65D-0CD1-5A19-9FA2-D82B1CD61EC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6615">
            <a:off x="8066042" y="3106445"/>
            <a:ext cx="3713865" cy="309642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4594275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18" descr="Free Vector | Friendly shop showcase in the city flat style illustration.">
            <a:extLst>
              <a:ext uri="{FF2B5EF4-FFF2-40B4-BE49-F238E27FC236}">
                <a16:creationId xmlns:a16="http://schemas.microsoft.com/office/drawing/2014/main" id="{A6C12F3F-E555-4622-8A50-AFAF39EE92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07" b="10227"/>
          <a:stretch/>
        </p:blipFill>
        <p:spPr bwMode="auto">
          <a:xfrm>
            <a:off x="23652" y="-857423"/>
            <a:ext cx="12137477" cy="8655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2">
            <a:extLst>
              <a:ext uri="{FF2B5EF4-FFF2-40B4-BE49-F238E27FC236}">
                <a16:creationId xmlns:a16="http://schemas.microsoft.com/office/drawing/2014/main" id="{0A7F86EA-F82A-4276-8116-95B89511F5F6}"/>
              </a:ext>
            </a:extLst>
          </p:cNvPr>
          <p:cNvGrpSpPr/>
          <p:nvPr/>
        </p:nvGrpSpPr>
        <p:grpSpPr>
          <a:xfrm>
            <a:off x="224448" y="336091"/>
            <a:ext cx="10820400" cy="2024268"/>
            <a:chOff x="0" y="0"/>
            <a:chExt cx="4863715" cy="2466109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AB02DD7E-1EC3-48D7-84EB-A6A6C3667A37}"/>
                </a:ext>
              </a:extLst>
            </p:cNvPr>
            <p:cNvSpPr/>
            <p:nvPr/>
          </p:nvSpPr>
          <p:spPr>
            <a:xfrm>
              <a:off x="0" y="0"/>
              <a:ext cx="4863715" cy="2466109"/>
            </a:xfrm>
            <a:custGeom>
              <a:avLst/>
              <a:gdLst/>
              <a:ahLst/>
              <a:cxnLst/>
              <a:rect l="l" t="t" r="r" b="b"/>
              <a:pathLst>
                <a:path w="4863715" h="2466109">
                  <a:moveTo>
                    <a:pt x="4367145" y="0"/>
                  </a:moveTo>
                  <a:lnTo>
                    <a:pt x="496570" y="0"/>
                  </a:lnTo>
                  <a:lnTo>
                    <a:pt x="0" y="496570"/>
                  </a:lnTo>
                  <a:lnTo>
                    <a:pt x="0" y="1969539"/>
                  </a:lnTo>
                  <a:lnTo>
                    <a:pt x="496570" y="2466109"/>
                  </a:lnTo>
                  <a:lnTo>
                    <a:pt x="4367145" y="2466109"/>
                  </a:lnTo>
                  <a:lnTo>
                    <a:pt x="4863715" y="1969539"/>
                  </a:lnTo>
                  <a:lnTo>
                    <a:pt x="4863715" y="496570"/>
                  </a:lnTo>
                  <a:close/>
                </a:path>
              </a:pathLst>
            </a:custGeom>
            <a:solidFill>
              <a:srgbClr val="606F54">
                <a:alpha val="80784"/>
              </a:srgbClr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9" name="Picture 8">
            <a:hlinkClick r:id="rId5" action="ppaction://hlinksldjump"/>
            <a:extLst>
              <a:ext uri="{FF2B5EF4-FFF2-40B4-BE49-F238E27FC236}">
                <a16:creationId xmlns:a16="http://schemas.microsoft.com/office/drawing/2014/main" id="{8935A3F6-0AE0-46CC-8486-2B509819E64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6211" l="0" r="100000">
                        <a14:backgroundMark x1="43390" y1="89401" x2="47881" y2="88633"/>
                        <a14:backgroundMark x1="66780" y1="91214" x2="71271" y2="876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1152" y="3722177"/>
            <a:ext cx="2032000" cy="3135823"/>
          </a:xfrm>
          <a:prstGeom prst="rect">
            <a:avLst/>
          </a:prstGeom>
        </p:spPr>
      </p:pic>
      <p:sp>
        <p:nvSpPr>
          <p:cNvPr id="10" name="TextBox 8">
            <a:extLst>
              <a:ext uri="{FF2B5EF4-FFF2-40B4-BE49-F238E27FC236}">
                <a16:creationId xmlns:a16="http://schemas.microsoft.com/office/drawing/2014/main" id="{CCFBBB8F-331D-4705-ADAB-6BD20F74D4BF}"/>
              </a:ext>
            </a:extLst>
          </p:cNvPr>
          <p:cNvSpPr txBox="1"/>
          <p:nvPr/>
        </p:nvSpPr>
        <p:spPr>
          <a:xfrm>
            <a:off x="675174" y="359532"/>
            <a:ext cx="9600395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40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Đây</a:t>
            </a:r>
            <a:r>
              <a:rPr lang="en-US" sz="4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4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món</a:t>
            </a:r>
            <a:r>
              <a:rPr lang="en-US" sz="4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ăn</a:t>
            </a:r>
            <a:r>
              <a:rPr lang="en-US" sz="4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đặc</a:t>
            </a:r>
            <a:r>
              <a:rPr lang="en-US" sz="4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sản</a:t>
            </a:r>
            <a:r>
              <a:rPr lang="en-US" sz="4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4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Huế</a:t>
            </a:r>
            <a:r>
              <a:rPr lang="en-US" sz="4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4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4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4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bột</a:t>
            </a:r>
            <a:r>
              <a:rPr lang="en-US" sz="4000" b="1" i="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năng</a:t>
            </a:r>
            <a:r>
              <a:rPr lang="en-US" sz="4000" b="1" i="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000" b="1" i="0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tôm</a:t>
            </a:r>
            <a:r>
              <a:rPr lang="en-US" sz="4000" b="1" i="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4000" b="1" i="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thịt</a:t>
            </a:r>
            <a:r>
              <a:rPr lang="en-US" sz="4000" b="1" i="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heo</a:t>
            </a:r>
            <a:r>
              <a:rPr lang="en-US" sz="4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lang="vi-VN" sz="40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1" name="Picture 10" descr="A picture containing food&#10;&#10;Description automatically generated">
            <a:extLst>
              <a:ext uri="{FF2B5EF4-FFF2-40B4-BE49-F238E27FC236}">
                <a16:creationId xmlns:a16="http://schemas.microsoft.com/office/drawing/2014/main" id="{EFE631BD-64B3-4D29-ACD2-2B9E932756C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851" l="10000" r="90000">
                        <a14:foregroundMark x1="35128" y1="48723" x2="32564" y2="61489"/>
                        <a14:foregroundMark x1="27692" y1="73404" x2="22564" y2="82340"/>
                        <a14:foregroundMark x1="40000" y1="78085" x2="38333" y2="89149"/>
                        <a14:foregroundMark x1="38333" y1="89149" x2="37436" y2="90851"/>
                        <a14:foregroundMark x1="31282" y1="82766" x2="31795" y2="84894"/>
                        <a14:foregroundMark x1="20513" y1="87021" x2="19231" y2="89149"/>
                        <a14:foregroundMark x1="34872" y1="59362" x2="28974" y2="58511"/>
                        <a14:foregroundMark x1="56410" y1="29149" x2="49487" y2="31277"/>
                        <a14:foregroundMark x1="49487" y1="31277" x2="49487" y2="31277"/>
                        <a14:foregroundMark x1="47949" y1="30426" x2="45641" y2="37660"/>
                        <a14:foregroundMark x1="48462" y1="30426" x2="54359" y2="26170"/>
                        <a14:foregroundMark x1="54359" y1="26170" x2="59487" y2="26596"/>
                        <a14:foregroundMark x1="71026" y1="30851" x2="73846" y2="39787"/>
                        <a14:foregroundMark x1="74615" y1="37660" x2="73333" y2="359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3875" y="228601"/>
            <a:ext cx="6277007" cy="3782299"/>
          </a:xfrm>
          <a:prstGeom prst="rect">
            <a:avLst/>
          </a:prstGeom>
        </p:spPr>
      </p:pic>
      <p:pic>
        <p:nvPicPr>
          <p:cNvPr id="1026" name="Picture 2" descr="bánh bột lọc Huế">
            <a:extLst>
              <a:ext uri="{FF2B5EF4-FFF2-40B4-BE49-F238E27FC236}">
                <a16:creationId xmlns:a16="http://schemas.microsoft.com/office/drawing/2014/main" id="{7279F40B-EF57-B7DC-ECAB-63BE1A1B60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6978" y="3714750"/>
            <a:ext cx="4120172" cy="2754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169A966-6249-D407-274A-B70DB8E89B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86050" y="3543534"/>
            <a:ext cx="4423410" cy="783193"/>
          </a:xfrm>
          <a:custGeom>
            <a:avLst/>
            <a:gdLst>
              <a:gd name="connsiteX0" fmla="*/ 0 w 4423410"/>
              <a:gd name="connsiteY0" fmla="*/ 130535 h 783193"/>
              <a:gd name="connsiteX1" fmla="*/ 130535 w 4423410"/>
              <a:gd name="connsiteY1" fmla="*/ 0 h 783193"/>
              <a:gd name="connsiteX2" fmla="*/ 4292875 w 4423410"/>
              <a:gd name="connsiteY2" fmla="*/ 0 h 783193"/>
              <a:gd name="connsiteX3" fmla="*/ 4423410 w 4423410"/>
              <a:gd name="connsiteY3" fmla="*/ 130535 h 783193"/>
              <a:gd name="connsiteX4" fmla="*/ 4423410 w 4423410"/>
              <a:gd name="connsiteY4" fmla="*/ 652658 h 783193"/>
              <a:gd name="connsiteX5" fmla="*/ 4292875 w 4423410"/>
              <a:gd name="connsiteY5" fmla="*/ 783193 h 783193"/>
              <a:gd name="connsiteX6" fmla="*/ 130535 w 4423410"/>
              <a:gd name="connsiteY6" fmla="*/ 783193 h 783193"/>
              <a:gd name="connsiteX7" fmla="*/ 0 w 4423410"/>
              <a:gd name="connsiteY7" fmla="*/ 652658 h 783193"/>
              <a:gd name="connsiteX8" fmla="*/ 0 w 4423410"/>
              <a:gd name="connsiteY8" fmla="*/ 130535 h 7831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23410" h="783193" fill="none" extrusionOk="0">
                <a:moveTo>
                  <a:pt x="0" y="130535"/>
                </a:moveTo>
                <a:cubicBezTo>
                  <a:pt x="11207" y="58130"/>
                  <a:pt x="54622" y="-4201"/>
                  <a:pt x="130535" y="0"/>
                </a:cubicBezTo>
                <a:cubicBezTo>
                  <a:pt x="1619670" y="89316"/>
                  <a:pt x="2427007" y="-50448"/>
                  <a:pt x="4292875" y="0"/>
                </a:cubicBezTo>
                <a:cubicBezTo>
                  <a:pt x="4366138" y="-1456"/>
                  <a:pt x="4420706" y="56765"/>
                  <a:pt x="4423410" y="130535"/>
                </a:cubicBezTo>
                <a:cubicBezTo>
                  <a:pt x="4400016" y="294346"/>
                  <a:pt x="4441643" y="488277"/>
                  <a:pt x="4423410" y="652658"/>
                </a:cubicBezTo>
                <a:cubicBezTo>
                  <a:pt x="4419646" y="721990"/>
                  <a:pt x="4355395" y="789425"/>
                  <a:pt x="4292875" y="783193"/>
                </a:cubicBezTo>
                <a:cubicBezTo>
                  <a:pt x="3762260" y="638952"/>
                  <a:pt x="1392334" y="764202"/>
                  <a:pt x="130535" y="783193"/>
                </a:cubicBezTo>
                <a:cubicBezTo>
                  <a:pt x="63660" y="788707"/>
                  <a:pt x="883" y="715931"/>
                  <a:pt x="0" y="652658"/>
                </a:cubicBezTo>
                <a:cubicBezTo>
                  <a:pt x="-25538" y="559136"/>
                  <a:pt x="-8657" y="230663"/>
                  <a:pt x="0" y="130535"/>
                </a:cubicBezTo>
                <a:close/>
              </a:path>
              <a:path w="4423410" h="783193" stroke="0" extrusionOk="0">
                <a:moveTo>
                  <a:pt x="0" y="130535"/>
                </a:moveTo>
                <a:cubicBezTo>
                  <a:pt x="-6345" y="51379"/>
                  <a:pt x="58335" y="-1479"/>
                  <a:pt x="130535" y="0"/>
                </a:cubicBezTo>
                <a:cubicBezTo>
                  <a:pt x="733234" y="-94255"/>
                  <a:pt x="2356772" y="121409"/>
                  <a:pt x="4292875" y="0"/>
                </a:cubicBezTo>
                <a:cubicBezTo>
                  <a:pt x="4370761" y="-8070"/>
                  <a:pt x="4414890" y="62153"/>
                  <a:pt x="4423410" y="130535"/>
                </a:cubicBezTo>
                <a:cubicBezTo>
                  <a:pt x="4444199" y="283109"/>
                  <a:pt x="4438543" y="486738"/>
                  <a:pt x="4423410" y="652658"/>
                </a:cubicBezTo>
                <a:cubicBezTo>
                  <a:pt x="4419609" y="714377"/>
                  <a:pt x="4364757" y="786192"/>
                  <a:pt x="4292875" y="783193"/>
                </a:cubicBezTo>
                <a:cubicBezTo>
                  <a:pt x="3623376" y="749067"/>
                  <a:pt x="1056635" y="724533"/>
                  <a:pt x="130535" y="783193"/>
                </a:cubicBezTo>
                <a:cubicBezTo>
                  <a:pt x="51024" y="772143"/>
                  <a:pt x="-1393" y="733621"/>
                  <a:pt x="0" y="652658"/>
                </a:cubicBezTo>
                <a:cubicBezTo>
                  <a:pt x="46974" y="588179"/>
                  <a:pt x="-13712" y="237948"/>
                  <a:pt x="0" y="130535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305A1C"/>
            </a:solidFill>
            <a:miter lim="800000"/>
            <a:headEnd/>
            <a:tailEnd/>
            <a:extLst>
              <a:ext uri="{C807C97D-BFC1-408E-A445-0C87EB9F89A2}">
                <ask:lineSketchStyleProps xmlns:ask="http://schemas.microsoft.com/office/drawing/2018/sketchyshapes" sd="1831111025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05A1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Bánh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srgbClr val="305A1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305A1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bột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srgbClr val="305A1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305A1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lọc</a:t>
            </a: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305A1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1571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18" descr="Free Vector | Friendly shop showcase in the city flat style illustration.">
            <a:extLst>
              <a:ext uri="{FF2B5EF4-FFF2-40B4-BE49-F238E27FC236}">
                <a16:creationId xmlns:a16="http://schemas.microsoft.com/office/drawing/2014/main" id="{1A8C4D77-E2DE-46E9-879E-8327D96141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07" b="10227"/>
          <a:stretch/>
        </p:blipFill>
        <p:spPr bwMode="auto">
          <a:xfrm>
            <a:off x="23652" y="-857423"/>
            <a:ext cx="12137477" cy="8655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2">
            <a:extLst>
              <a:ext uri="{FF2B5EF4-FFF2-40B4-BE49-F238E27FC236}">
                <a16:creationId xmlns:a16="http://schemas.microsoft.com/office/drawing/2014/main" id="{0A7F86EA-F82A-4276-8116-95B89511F5F6}"/>
              </a:ext>
            </a:extLst>
          </p:cNvPr>
          <p:cNvGrpSpPr/>
          <p:nvPr/>
        </p:nvGrpSpPr>
        <p:grpSpPr>
          <a:xfrm>
            <a:off x="224448" y="336091"/>
            <a:ext cx="10820400" cy="2024268"/>
            <a:chOff x="0" y="0"/>
            <a:chExt cx="4863715" cy="2466109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AB02DD7E-1EC3-48D7-84EB-A6A6C3667A37}"/>
                </a:ext>
              </a:extLst>
            </p:cNvPr>
            <p:cNvSpPr/>
            <p:nvPr/>
          </p:nvSpPr>
          <p:spPr>
            <a:xfrm>
              <a:off x="0" y="0"/>
              <a:ext cx="4863715" cy="2466109"/>
            </a:xfrm>
            <a:custGeom>
              <a:avLst/>
              <a:gdLst/>
              <a:ahLst/>
              <a:cxnLst/>
              <a:rect l="l" t="t" r="r" b="b"/>
              <a:pathLst>
                <a:path w="4863715" h="2466109">
                  <a:moveTo>
                    <a:pt x="4367145" y="0"/>
                  </a:moveTo>
                  <a:lnTo>
                    <a:pt x="496570" y="0"/>
                  </a:lnTo>
                  <a:lnTo>
                    <a:pt x="0" y="496570"/>
                  </a:lnTo>
                  <a:lnTo>
                    <a:pt x="0" y="1969539"/>
                  </a:lnTo>
                  <a:lnTo>
                    <a:pt x="496570" y="2466109"/>
                  </a:lnTo>
                  <a:lnTo>
                    <a:pt x="4367145" y="2466109"/>
                  </a:lnTo>
                  <a:lnTo>
                    <a:pt x="4863715" y="1969539"/>
                  </a:lnTo>
                  <a:lnTo>
                    <a:pt x="4863715" y="496570"/>
                  </a:lnTo>
                  <a:close/>
                </a:path>
              </a:pathLst>
            </a:custGeom>
            <a:solidFill>
              <a:srgbClr val="606F54">
                <a:alpha val="80784"/>
              </a:srgbClr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10" name="TextBox 8">
            <a:extLst>
              <a:ext uri="{FF2B5EF4-FFF2-40B4-BE49-F238E27FC236}">
                <a16:creationId xmlns:a16="http://schemas.microsoft.com/office/drawing/2014/main" id="{CCFBBB8F-331D-4705-ADAB-6BD20F74D4BF}"/>
              </a:ext>
            </a:extLst>
          </p:cNvPr>
          <p:cNvSpPr txBox="1"/>
          <p:nvPr/>
        </p:nvSpPr>
        <p:spPr>
          <a:xfrm>
            <a:off x="1221842" y="497830"/>
            <a:ext cx="9293758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just" defTabSz="609630">
              <a:spcBef>
                <a:spcPct val="50000"/>
              </a:spcBef>
              <a:defRPr/>
            </a:pPr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Đây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món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ăn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đặc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sản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Đà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Nẵng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dạng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sợi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to, </a:t>
            </a:r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màu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vàng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hoặc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trắng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2" name="Picture 11" descr="A close-up of a doll&#10;&#10;Description automatically generated">
            <a:hlinkClick r:id="rId5" action="ppaction://hlinksldjump"/>
            <a:extLst>
              <a:ext uri="{FF2B5EF4-FFF2-40B4-BE49-F238E27FC236}">
                <a16:creationId xmlns:a16="http://schemas.microsoft.com/office/drawing/2014/main" id="{1767D32B-B3C9-4390-800E-DD24D76876F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72" b="92774" l="3143" r="98381">
                        <a14:foregroundMark x1="17333" y1="9883" x2="66476" y2="11424"/>
                        <a14:foregroundMark x1="66476" y1="11424" x2="76952" y2="13603"/>
                        <a14:foregroundMark x1="33333" y1="4304" x2="50000" y2="3560"/>
                        <a14:foregroundMark x1="50000" y1="3560" x2="63905" y2="4038"/>
                        <a14:foregroundMark x1="63905" y1="4038" x2="64667" y2="4145"/>
                        <a14:foregroundMark x1="52095" y1="584" x2="52095" y2="584"/>
                        <a14:foregroundMark x1="94190" y1="12062" x2="92286" y2="22742"/>
                        <a14:foregroundMark x1="92286" y1="22742" x2="91333" y2="24070"/>
                        <a14:foregroundMark x1="91333" y1="36557" x2="89619" y2="40861"/>
                        <a14:foregroundMark x1="98571" y1="18757" x2="98571" y2="18757"/>
                        <a14:foregroundMark x1="7619" y1="15037" x2="4286" y2="19713"/>
                        <a14:foregroundMark x1="4286" y1="19713" x2="3333" y2="24708"/>
                        <a14:foregroundMark x1="3333" y1="24708" x2="3714" y2="25080"/>
                        <a14:foregroundMark x1="31524" y1="36397" x2="37429" y2="39160"/>
                        <a14:foregroundMark x1="34857" y1="34113" x2="27619" y2="38417"/>
                        <a14:foregroundMark x1="41524" y1="81456" x2="39429" y2="89054"/>
                        <a14:foregroundMark x1="33333" y1="83581" x2="51810" y2="84166"/>
                        <a14:foregroundMark x1="55905" y1="82412" x2="58000" y2="86876"/>
                        <a14:foregroundMark x1="52857" y1="90011" x2="61810" y2="90276"/>
                        <a14:foregroundMark x1="61810" y1="90276" x2="70857" y2="89957"/>
                        <a14:foregroundMark x1="70857" y1="89957" x2="71619" y2="89745"/>
                        <a14:foregroundMark x1="59810" y1="80553" x2="62095" y2="85760"/>
                        <a14:foregroundMark x1="62095" y1="85760" x2="62095" y2="85760"/>
                        <a14:foregroundMark x1="66190" y1="82891" x2="66190" y2="82891"/>
                        <a14:foregroundMark x1="65714" y1="81881" x2="65714" y2="81881"/>
                        <a14:foregroundMark x1="66476" y1="82412" x2="66476" y2="82412"/>
                        <a14:foregroundMark x1="71333" y1="86610" x2="76190" y2="88735"/>
                        <a14:foregroundMark x1="69048" y1="86876" x2="78571" y2="89054"/>
                        <a14:foregroundMark x1="57238" y1="88310" x2="63333" y2="88470"/>
                        <a14:foregroundMark x1="68000" y1="86610" x2="77619" y2="87991"/>
                        <a14:foregroundMark x1="77619" y1="87991" x2="80095" y2="88895"/>
                        <a14:foregroundMark x1="81333" y1="88045" x2="79810" y2="89479"/>
                        <a14:foregroundMark x1="31524" y1="88045" x2="43238" y2="90329"/>
                        <a14:foregroundMark x1="43238" y1="90329" x2="53048" y2="90170"/>
                        <a14:foregroundMark x1="53048" y1="90170" x2="53048" y2="90170"/>
                        <a14:foregroundMark x1="28190" y1="87620" x2="33048" y2="90170"/>
                        <a14:foregroundMark x1="26571" y1="89479" x2="33810" y2="90595"/>
                        <a14:foregroundMark x1="37143" y1="91923" x2="41524" y2="92774"/>
                        <a14:foregroundMark x1="61048" y1="35282" x2="69333" y2="34431"/>
                        <a14:foregroundMark x1="69333" y1="34431" x2="70571" y2="367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600" y="2960529"/>
            <a:ext cx="2075637" cy="3363947"/>
          </a:xfrm>
          <a:prstGeom prst="rect">
            <a:avLst/>
          </a:prstGeom>
        </p:spPr>
      </p:pic>
      <p:pic>
        <p:nvPicPr>
          <p:cNvPr id="9" name="Picture 8" descr="A bowl of soup&#10;&#10;Description automatically generated with medium confidence">
            <a:extLst>
              <a:ext uri="{FF2B5EF4-FFF2-40B4-BE49-F238E27FC236}">
                <a16:creationId xmlns:a16="http://schemas.microsoft.com/office/drawing/2014/main" id="{62236282-6560-4DE2-A112-0751DB5691B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5008" y="456397"/>
            <a:ext cx="3441033" cy="404124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3A40B12-0740-6C52-5AFB-6CC30B1B25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86050" y="3543534"/>
            <a:ext cx="4423410" cy="783193"/>
          </a:xfrm>
          <a:custGeom>
            <a:avLst/>
            <a:gdLst>
              <a:gd name="connsiteX0" fmla="*/ 0 w 4423410"/>
              <a:gd name="connsiteY0" fmla="*/ 130535 h 783193"/>
              <a:gd name="connsiteX1" fmla="*/ 130535 w 4423410"/>
              <a:gd name="connsiteY1" fmla="*/ 0 h 783193"/>
              <a:gd name="connsiteX2" fmla="*/ 4292875 w 4423410"/>
              <a:gd name="connsiteY2" fmla="*/ 0 h 783193"/>
              <a:gd name="connsiteX3" fmla="*/ 4423410 w 4423410"/>
              <a:gd name="connsiteY3" fmla="*/ 130535 h 783193"/>
              <a:gd name="connsiteX4" fmla="*/ 4423410 w 4423410"/>
              <a:gd name="connsiteY4" fmla="*/ 652658 h 783193"/>
              <a:gd name="connsiteX5" fmla="*/ 4292875 w 4423410"/>
              <a:gd name="connsiteY5" fmla="*/ 783193 h 783193"/>
              <a:gd name="connsiteX6" fmla="*/ 130535 w 4423410"/>
              <a:gd name="connsiteY6" fmla="*/ 783193 h 783193"/>
              <a:gd name="connsiteX7" fmla="*/ 0 w 4423410"/>
              <a:gd name="connsiteY7" fmla="*/ 652658 h 783193"/>
              <a:gd name="connsiteX8" fmla="*/ 0 w 4423410"/>
              <a:gd name="connsiteY8" fmla="*/ 130535 h 7831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23410" h="783193" fill="none" extrusionOk="0">
                <a:moveTo>
                  <a:pt x="0" y="130535"/>
                </a:moveTo>
                <a:cubicBezTo>
                  <a:pt x="11207" y="58130"/>
                  <a:pt x="54622" y="-4201"/>
                  <a:pt x="130535" y="0"/>
                </a:cubicBezTo>
                <a:cubicBezTo>
                  <a:pt x="1619670" y="89316"/>
                  <a:pt x="2427007" y="-50448"/>
                  <a:pt x="4292875" y="0"/>
                </a:cubicBezTo>
                <a:cubicBezTo>
                  <a:pt x="4366138" y="-1456"/>
                  <a:pt x="4420706" y="56765"/>
                  <a:pt x="4423410" y="130535"/>
                </a:cubicBezTo>
                <a:cubicBezTo>
                  <a:pt x="4400016" y="294346"/>
                  <a:pt x="4441643" y="488277"/>
                  <a:pt x="4423410" y="652658"/>
                </a:cubicBezTo>
                <a:cubicBezTo>
                  <a:pt x="4419646" y="721990"/>
                  <a:pt x="4355395" y="789425"/>
                  <a:pt x="4292875" y="783193"/>
                </a:cubicBezTo>
                <a:cubicBezTo>
                  <a:pt x="3762260" y="638952"/>
                  <a:pt x="1392334" y="764202"/>
                  <a:pt x="130535" y="783193"/>
                </a:cubicBezTo>
                <a:cubicBezTo>
                  <a:pt x="63660" y="788707"/>
                  <a:pt x="883" y="715931"/>
                  <a:pt x="0" y="652658"/>
                </a:cubicBezTo>
                <a:cubicBezTo>
                  <a:pt x="-25538" y="559136"/>
                  <a:pt x="-8657" y="230663"/>
                  <a:pt x="0" y="130535"/>
                </a:cubicBezTo>
                <a:close/>
              </a:path>
              <a:path w="4423410" h="783193" stroke="0" extrusionOk="0">
                <a:moveTo>
                  <a:pt x="0" y="130535"/>
                </a:moveTo>
                <a:cubicBezTo>
                  <a:pt x="-6345" y="51379"/>
                  <a:pt x="58335" y="-1479"/>
                  <a:pt x="130535" y="0"/>
                </a:cubicBezTo>
                <a:cubicBezTo>
                  <a:pt x="733234" y="-94255"/>
                  <a:pt x="2356772" y="121409"/>
                  <a:pt x="4292875" y="0"/>
                </a:cubicBezTo>
                <a:cubicBezTo>
                  <a:pt x="4370761" y="-8070"/>
                  <a:pt x="4414890" y="62153"/>
                  <a:pt x="4423410" y="130535"/>
                </a:cubicBezTo>
                <a:cubicBezTo>
                  <a:pt x="4444199" y="283109"/>
                  <a:pt x="4438543" y="486738"/>
                  <a:pt x="4423410" y="652658"/>
                </a:cubicBezTo>
                <a:cubicBezTo>
                  <a:pt x="4419609" y="714377"/>
                  <a:pt x="4364757" y="786192"/>
                  <a:pt x="4292875" y="783193"/>
                </a:cubicBezTo>
                <a:cubicBezTo>
                  <a:pt x="3623376" y="749067"/>
                  <a:pt x="1056635" y="724533"/>
                  <a:pt x="130535" y="783193"/>
                </a:cubicBezTo>
                <a:cubicBezTo>
                  <a:pt x="51024" y="772143"/>
                  <a:pt x="-1393" y="733621"/>
                  <a:pt x="0" y="652658"/>
                </a:cubicBezTo>
                <a:cubicBezTo>
                  <a:pt x="46974" y="588179"/>
                  <a:pt x="-13712" y="237948"/>
                  <a:pt x="0" y="130535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305A1C"/>
            </a:solidFill>
            <a:miter lim="800000"/>
            <a:headEnd/>
            <a:tailEnd/>
            <a:extLst>
              <a:ext uri="{C807C97D-BFC1-408E-A445-0C87EB9F89A2}">
                <ask:lineSketchStyleProps xmlns:ask="http://schemas.microsoft.com/office/drawing/2018/sketchyshapes" sd="1831111025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05A1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Mì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srgbClr val="305A1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305A1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Quảng</a:t>
            </a: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305A1C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050" name="Picture 2" descr="Món mì Quảng - Hồn cốt của người Quảng Nam">
            <a:extLst>
              <a:ext uri="{FF2B5EF4-FFF2-40B4-BE49-F238E27FC236}">
                <a16:creationId xmlns:a16="http://schemas.microsoft.com/office/drawing/2014/main" id="{2C7F1EE5-F177-15B7-9EAC-9972AEAC7B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0919" y="3417164"/>
            <a:ext cx="4181475" cy="3138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69520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12536" y="4370"/>
            <a:ext cx="12192000" cy="6858000"/>
            <a:chOff x="0" y="0"/>
            <a:chExt cx="12192000" cy="6858000"/>
          </a:xfrm>
        </p:grpSpPr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17" name="图片 16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195"/>
            <a:stretch>
              <a:fillRect/>
            </a:stretch>
          </p:blipFill>
          <p:spPr>
            <a:xfrm>
              <a:off x="0" y="3962400"/>
              <a:ext cx="12192000" cy="2891534"/>
            </a:xfrm>
            <a:prstGeom prst="rect">
              <a:avLst/>
            </a:prstGeom>
          </p:spPr>
        </p:pic>
        <p:pic>
          <p:nvPicPr>
            <p:cNvPr id="16" name="图片 15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348"/>
            <a:stretch>
              <a:fillRect/>
            </a:stretch>
          </p:blipFill>
          <p:spPr>
            <a:xfrm>
              <a:off x="0" y="2402514"/>
              <a:ext cx="12192000" cy="4451420"/>
            </a:xfrm>
            <a:prstGeom prst="rect">
              <a:avLst/>
            </a:prstGeom>
          </p:spPr>
        </p:pic>
      </p:grpSp>
      <p:pic>
        <p:nvPicPr>
          <p:cNvPr id="26" name="Picture 25" descr="A picture containing several&#10;&#10;Description automatically generated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0909" b="96040" l="23570" r="42149">
                        <a14:foregroundMark x1="24099" y1="52848" x2="28562" y2="57657"/>
                        <a14:foregroundMark x1="30843" y1="50949" x2="31273" y2="55879"/>
                        <a14:foregroundMark x1="31273" y1="55879" x2="31273" y2="55879"/>
                        <a14:foregroundMark x1="29818" y1="96040" x2="30545" y2="938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348" t="49443" r="55525"/>
          <a:stretch>
            <a:fillRect/>
          </a:stretch>
        </p:blipFill>
        <p:spPr>
          <a:xfrm>
            <a:off x="7583876" y="106842"/>
            <a:ext cx="3683232" cy="6587677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>
          <a:xfrm flipH="1">
            <a:off x="1346460" y="536379"/>
            <a:ext cx="1108356" cy="88016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905" t="1550" r="2619" b="60033"/>
          <a:stretch>
            <a:fillRect/>
          </a:stretch>
        </p:blipFill>
        <p:spPr>
          <a:xfrm>
            <a:off x="9916131" y="216631"/>
            <a:ext cx="2307771" cy="2061836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9" cstate="print"/>
          <a:srcRect r="86166"/>
          <a:stretch>
            <a:fillRect/>
          </a:stretch>
        </p:blipFill>
        <p:spPr>
          <a:xfrm>
            <a:off x="112024" y="1302881"/>
            <a:ext cx="1690438" cy="4467799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9" cstate="print"/>
          <a:srcRect l="88835" t="77318" r="2019" b="3190"/>
          <a:stretch>
            <a:fillRect/>
          </a:stretch>
        </p:blipFill>
        <p:spPr>
          <a:xfrm>
            <a:off x="9139617" y="3817605"/>
            <a:ext cx="1553029" cy="1210152"/>
          </a:xfrm>
          <a:prstGeom prst="rect">
            <a:avLst/>
          </a:prstGeom>
        </p:spPr>
      </p:pic>
      <p:pic>
        <p:nvPicPr>
          <p:cNvPr id="24" name="Picture 23" descr="A picture containing several&#10;&#10;Description automatically generated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1495" b="63232" l="62281" r="76860">
                        <a14:foregroundMark x1="62281" y1="49697" x2="65157" y2="49778"/>
                        <a14:foregroundMark x1="69025" y1="47030" x2="69190" y2="48687"/>
                        <a14:foregroundMark x1="69190" y1="48687" x2="69719" y2="49939"/>
                        <a14:foregroundMark x1="68727" y1="53131" x2="68231" y2="554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039" t="38818" r="21379" b="34042"/>
          <a:stretch>
            <a:fillRect/>
          </a:stretch>
        </p:blipFill>
        <p:spPr>
          <a:xfrm>
            <a:off x="7441669" y="5619611"/>
            <a:ext cx="729238" cy="921017"/>
          </a:xfrm>
          <a:prstGeom prst="rect">
            <a:avLst/>
          </a:prstGeom>
        </p:spPr>
      </p:pic>
      <p:pic>
        <p:nvPicPr>
          <p:cNvPr id="27" name="Picture 26" descr="A picture containing several&#10;&#10;Description automatically generated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2263" b="95354" l="2612" r="23471">
                        <a14:foregroundMark x1="11570" y1="42909" x2="14413" y2="48768"/>
                        <a14:foregroundMark x1="14909" y1="42505" x2="14909" y2="42505"/>
                        <a14:foregroundMark x1="10909" y1="42303" x2="10909" y2="42303"/>
                        <a14:foregroundMark x1="12926" y1="94949" x2="12926" y2="94949"/>
                        <a14:foregroundMark x1="9256" y1="95354" x2="9256" y2="953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8874" r="73746"/>
          <a:stretch>
            <a:fillRect/>
          </a:stretch>
        </p:blipFill>
        <p:spPr>
          <a:xfrm flipH="1">
            <a:off x="10470287" y="3266898"/>
            <a:ext cx="2010368" cy="3829612"/>
          </a:xfrm>
          <a:prstGeom prst="rect">
            <a:avLst/>
          </a:prstGeom>
        </p:spPr>
      </p:pic>
      <p:pic>
        <p:nvPicPr>
          <p:cNvPr id="28" name="图片 32"/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960" b="93215" l="9990" r="89906">
                        <a14:foregroundMark x1="60874" y1="91127" x2="48803" y2="93215"/>
                        <a14:foregroundMark x1="48803" y1="93215" x2="43288" y2="923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6096" t="1086"/>
          <a:stretch>
            <a:fillRect/>
          </a:stretch>
        </p:blipFill>
        <p:spPr>
          <a:xfrm flipH="1">
            <a:off x="-662664" y="3118191"/>
            <a:ext cx="4235578" cy="3932646"/>
          </a:xfrm>
          <a:prstGeom prst="rect">
            <a:avLst/>
          </a:prstGeom>
        </p:spPr>
      </p:pic>
      <p:pic>
        <p:nvPicPr>
          <p:cNvPr id="29" name="图片 32"/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960" b="93215" l="9990" r="89906">
                        <a14:foregroundMark x1="60874" y1="91127" x2="48803" y2="93215"/>
                        <a14:foregroundMark x1="48803" y1="93215" x2="43288" y2="923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6096" t="1086"/>
          <a:stretch>
            <a:fillRect/>
          </a:stretch>
        </p:blipFill>
        <p:spPr>
          <a:xfrm flipH="1">
            <a:off x="9639718" y="4781970"/>
            <a:ext cx="2501982" cy="2323038"/>
          </a:xfrm>
          <a:prstGeom prst="rect">
            <a:avLst/>
          </a:prstGeom>
        </p:spPr>
      </p:pic>
      <p:pic>
        <p:nvPicPr>
          <p:cNvPr id="33" name="Picture 32" descr="A picture containing toy, doll&#10;&#10;Description automatically generated"/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5695" b="95517" l="1777" r="97847">
                        <a14:foregroundMark x1="32468" y1="10380" x2="34894" y2="48183"/>
                        <a14:foregroundMark x1="5195" y1="28837" x2="11962" y2="28393"/>
                        <a14:foregroundMark x1="11381" y1="20153" x2="27751" y2="8845"/>
                        <a14:foregroundMark x1="32092" y1="5735" x2="44293" y2="18174"/>
                        <a14:foregroundMark x1="60663" y1="12399" x2="69310" y2="45275"/>
                        <a14:foregroundMark x1="25666" y1="73708" x2="25974" y2="92286"/>
                        <a14:foregroundMark x1="25974" y1="92286" x2="26623" y2="93498"/>
                        <a14:foregroundMark x1="36979" y1="79483" x2="42618" y2="88813"/>
                        <a14:foregroundMark x1="41285" y1="89257" x2="40362" y2="95073"/>
                        <a14:foregroundMark x1="38107" y1="78393" x2="41661" y2="85057"/>
                        <a14:foregroundMark x1="28298" y1="70396" x2="28127" y2="84370"/>
                        <a14:foregroundMark x1="4614" y1="22819" x2="11005" y2="29927"/>
                        <a14:foregroundMark x1="84552" y1="9935" x2="94908" y2="12157"/>
                        <a14:foregroundMark x1="97915" y1="12157" x2="97915" y2="12157"/>
                        <a14:foregroundMark x1="57656" y1="24596" x2="63295" y2="33279"/>
                        <a14:foregroundMark x1="63295" y1="33279" x2="63295" y2="33279"/>
                        <a14:foregroundMark x1="73445" y1="24838" x2="74573" y2="33481"/>
                        <a14:foregroundMark x1="74573" y1="33481" x2="74573" y2="33481"/>
                        <a14:foregroundMark x1="62167" y1="95517" x2="65926" y2="78393"/>
                        <a14:foregroundMark x1="84381" y1="89943" x2="78537" y2="77948"/>
                        <a14:foregroundMark x1="85133" y1="91922" x2="90943" y2="87924"/>
                        <a14:foregroundMark x1="77409" y1="80372" x2="80212" y2="89499"/>
                        <a14:foregroundMark x1="1777" y1="31260" x2="1777" y2="31260"/>
                        <a14:foregroundMark x1="22659" y1="95517" x2="27170" y2="912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52" y="4248985"/>
            <a:ext cx="3136788" cy="2655010"/>
          </a:xfrm>
          <a:prstGeom prst="rect">
            <a:avLst/>
          </a:prstGeom>
        </p:spPr>
      </p:pic>
      <p:pic>
        <p:nvPicPr>
          <p:cNvPr id="34" name="Picture 33" descr="A picture containing several&#10;&#10;Description automatically generated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1495" b="63232" l="62281" r="76860">
                        <a14:foregroundMark x1="62281" y1="49697" x2="65157" y2="49778"/>
                        <a14:foregroundMark x1="69025" y1="47030" x2="69190" y2="48687"/>
                        <a14:foregroundMark x1="69190" y1="48687" x2="69719" y2="49939"/>
                        <a14:foregroundMark x1="68727" y1="53131" x2="68231" y2="554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039" t="38818" r="21379" b="34042"/>
          <a:stretch>
            <a:fillRect/>
          </a:stretch>
        </p:blipFill>
        <p:spPr>
          <a:xfrm>
            <a:off x="4906684" y="6093047"/>
            <a:ext cx="729238" cy="921017"/>
          </a:xfrm>
          <a:prstGeom prst="rect">
            <a:avLst/>
          </a:prstGeom>
        </p:spPr>
      </p:pic>
      <p:pic>
        <p:nvPicPr>
          <p:cNvPr id="35" name="Picture 34" descr="A picture containing several&#10;&#10;Description automatically generated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1495" b="63232" l="62281" r="76860">
                        <a14:foregroundMark x1="62281" y1="49697" x2="65157" y2="49778"/>
                        <a14:foregroundMark x1="69025" y1="47030" x2="69190" y2="48687"/>
                        <a14:foregroundMark x1="69190" y1="48687" x2="69719" y2="49939"/>
                        <a14:foregroundMark x1="68727" y1="53131" x2="68231" y2="554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039" t="38818" r="21379" b="34042"/>
          <a:stretch>
            <a:fillRect/>
          </a:stretch>
        </p:blipFill>
        <p:spPr>
          <a:xfrm>
            <a:off x="3383472" y="5992461"/>
            <a:ext cx="729238" cy="921017"/>
          </a:xfrm>
          <a:prstGeom prst="rect">
            <a:avLst/>
          </a:prstGeom>
        </p:spPr>
      </p:pic>
      <p:pic>
        <p:nvPicPr>
          <p:cNvPr id="36" name="Picture 35" descr="A picture containing several&#10;&#10;Description automatically generated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1495" b="63232" l="62281" r="76860">
                        <a14:foregroundMark x1="62281" y1="49697" x2="65157" y2="49778"/>
                        <a14:foregroundMark x1="69025" y1="47030" x2="69190" y2="48687"/>
                        <a14:foregroundMark x1="69190" y1="48687" x2="69719" y2="49939"/>
                        <a14:foregroundMark x1="68727" y1="53131" x2="68231" y2="554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039" t="38818" r="21379" b="34042"/>
          <a:stretch>
            <a:fillRect/>
          </a:stretch>
        </p:blipFill>
        <p:spPr>
          <a:xfrm>
            <a:off x="6415825" y="6043031"/>
            <a:ext cx="729238" cy="921017"/>
          </a:xfrm>
          <a:prstGeom prst="rect">
            <a:avLst/>
          </a:prstGeom>
        </p:spPr>
      </p:pic>
      <p:pic>
        <p:nvPicPr>
          <p:cNvPr id="37" name="Picture 36" descr="A picture containing several&#10;&#10;Description automatically generated"/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1495" b="63232" l="62281" r="76860">
                        <a14:foregroundMark x1="62281" y1="49697" x2="65157" y2="49778"/>
                        <a14:foregroundMark x1="69025" y1="47030" x2="69190" y2="48687"/>
                        <a14:foregroundMark x1="69190" y1="48687" x2="69719" y2="49939"/>
                        <a14:foregroundMark x1="68727" y1="53131" x2="68231" y2="554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039" t="38818" r="21379" b="34042"/>
          <a:stretch>
            <a:fillRect/>
          </a:stretch>
        </p:blipFill>
        <p:spPr>
          <a:xfrm>
            <a:off x="-2415029" y="13143214"/>
            <a:ext cx="1556778" cy="1966187"/>
          </a:xfrm>
          <a:prstGeom prst="rect">
            <a:avLst/>
          </a:prstGeom>
        </p:spPr>
      </p:pic>
      <p:pic>
        <p:nvPicPr>
          <p:cNvPr id="38" name="Picture 37" descr="A picture containing several&#10;&#10;Description automatically generated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1495" b="63232" l="62281" r="76860">
                        <a14:foregroundMark x1="62281" y1="49697" x2="65157" y2="49778"/>
                        <a14:foregroundMark x1="69025" y1="47030" x2="69190" y2="48687"/>
                        <a14:foregroundMark x1="69190" y1="48687" x2="69719" y2="49939"/>
                        <a14:foregroundMark x1="68727" y1="53131" x2="68231" y2="554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039" t="38818" r="21379" b="34042"/>
          <a:stretch>
            <a:fillRect/>
          </a:stretch>
        </p:blipFill>
        <p:spPr>
          <a:xfrm>
            <a:off x="4106198" y="5082976"/>
            <a:ext cx="729238" cy="921017"/>
          </a:xfrm>
          <a:prstGeom prst="rect">
            <a:avLst/>
          </a:prstGeom>
        </p:spPr>
      </p:pic>
      <p:pic>
        <p:nvPicPr>
          <p:cNvPr id="39" name="Picture 38" descr="A picture containing several&#10;&#10;Description automatically generated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1495" b="63232" l="62281" r="76860">
                        <a14:foregroundMark x1="62281" y1="49697" x2="65157" y2="49778"/>
                        <a14:foregroundMark x1="69025" y1="47030" x2="69190" y2="48687"/>
                        <a14:foregroundMark x1="69190" y1="48687" x2="69719" y2="49939"/>
                        <a14:foregroundMark x1="68727" y1="53131" x2="68231" y2="554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039" t="38818" r="21379" b="34042"/>
          <a:stretch>
            <a:fillRect/>
          </a:stretch>
        </p:blipFill>
        <p:spPr>
          <a:xfrm>
            <a:off x="8230022" y="6023245"/>
            <a:ext cx="729238" cy="921017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>
            <a:off x="-17364403" y="-3989651"/>
            <a:ext cx="15627669" cy="2400658"/>
            <a:chOff x="-6365766" y="608086"/>
            <a:chExt cx="17184564" cy="7075759"/>
          </a:xfrm>
        </p:grpSpPr>
        <p:sp>
          <p:nvSpPr>
            <p:cNvPr id="22" name="文本框 48"/>
            <p:cNvSpPr txBox="1"/>
            <p:nvPr/>
          </p:nvSpPr>
          <p:spPr>
            <a:xfrm>
              <a:off x="-6365766" y="608089"/>
              <a:ext cx="17184564" cy="70757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5000" b="1" i="0" u="none" strike="noStrike" kern="1200" cap="none" spc="0" normalizeH="0" baseline="0" noProof="0" dirty="0" err="1">
                  <a:ln w="2540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Wedding K&amp;T" panose="02040603050506020204" pitchFamily="18" charset="0"/>
                  <a:ea typeface="字魂131号-酷乐潮玩体" panose="00000500000000000000" pitchFamily="2" charset="-122"/>
                  <a:cs typeface="+mn-cs"/>
                  <a:sym typeface="Arial" panose="020B0604020202020204" pitchFamily="34" charset="0"/>
                </a:rPr>
                <a:t>Giáo</a:t>
              </a:r>
              <a:r>
                <a:rPr kumimoji="0" lang="en-US" altLang="zh-CN" sz="15000" b="1" i="0" u="none" strike="noStrike" kern="1200" cap="none" spc="0" normalizeH="0" baseline="0" noProof="0" dirty="0">
                  <a:ln w="2540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Wedding K&amp;T" panose="02040603050506020204" pitchFamily="18" charset="0"/>
                  <a:ea typeface="字魂131号-酷乐潮玩体" panose="00000500000000000000" pitchFamily="2" charset="-122"/>
                  <a:cs typeface="+mn-cs"/>
                  <a:sym typeface="Arial" panose="020B0604020202020204" pitchFamily="34" charset="0"/>
                </a:rPr>
                <a:t> </a:t>
              </a:r>
              <a:r>
                <a:rPr kumimoji="0" lang="en-US" altLang="zh-CN" sz="15000" b="1" i="0" u="none" strike="noStrike" kern="1200" cap="none" spc="0" normalizeH="0" baseline="0" noProof="0" dirty="0" err="1">
                  <a:ln w="2540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Wedding K&amp;T" panose="02040603050506020204" pitchFamily="18" charset="0"/>
                  <a:ea typeface="字魂131号-酷乐潮玩体" panose="00000500000000000000" pitchFamily="2" charset="-122"/>
                  <a:cs typeface="+mn-cs"/>
                  <a:sym typeface="Arial" panose="020B0604020202020204" pitchFamily="34" charset="0"/>
                </a:rPr>
                <a:t>viên</a:t>
              </a:r>
              <a:r>
                <a:rPr kumimoji="0" lang="en-US" altLang="zh-CN" sz="15000" b="1" i="0" u="none" strike="noStrike" kern="1200" cap="none" spc="0" normalizeH="0" baseline="0" noProof="0" dirty="0">
                  <a:ln w="2540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Wedding K&amp;T" panose="02040603050506020204" pitchFamily="18" charset="0"/>
                  <a:ea typeface="字魂131号-酷乐潮玩体" panose="00000500000000000000" pitchFamily="2" charset="-122"/>
                  <a:cs typeface="+mn-cs"/>
                  <a:sym typeface="Arial" panose="020B0604020202020204" pitchFamily="34" charset="0"/>
                </a:rPr>
                <a:t>:</a:t>
              </a:r>
              <a:endParaRPr kumimoji="0" lang="zh-CN" altLang="en-US" sz="15000" b="1" i="0" u="none" strike="noStrike" kern="1200" cap="none" spc="0" normalizeH="0" baseline="0" noProof="0" dirty="0">
                <a:ln w="19050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Wedding K&amp;T" panose="02040603050506020204" pitchFamily="18" charset="0"/>
                <a:ea typeface="字魂131号-酷乐潮玩体" panose="00000500000000000000" pitchFamily="2" charset="-122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23" name="文本框 39"/>
            <p:cNvSpPr txBox="1"/>
            <p:nvPr/>
          </p:nvSpPr>
          <p:spPr>
            <a:xfrm>
              <a:off x="-6087581" y="608086"/>
              <a:ext cx="16628192" cy="70757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5000" b="1" i="0" u="none" strike="noStrike" kern="1200" cap="none" spc="0" normalizeH="0" baseline="0" noProof="0" dirty="0" err="1">
                  <a:ln w="38100">
                    <a:noFill/>
                  </a:ln>
                  <a:gradFill flip="none" rotWithShape="1">
                    <a:gsLst>
                      <a:gs pos="80000">
                        <a:srgbClr val="F96B89"/>
                      </a:gs>
                      <a:gs pos="24000">
                        <a:srgbClr val="67BF58"/>
                      </a:gs>
                      <a:gs pos="42000">
                        <a:srgbClr val="FFCE45"/>
                      </a:gs>
                    </a:gsLst>
                    <a:lin ang="5400000" scaled="1"/>
                    <a:tileRect/>
                  </a:gradFill>
                  <a:effectLst/>
                  <a:uLnTx/>
                  <a:uFillTx/>
                  <a:latin typeface="UTM Wedding K&amp;T" panose="02040603050506020204" pitchFamily="18" charset="0"/>
                  <a:ea typeface="字魂131号-酷乐潮玩体" panose="00000500000000000000" pitchFamily="2" charset="-122"/>
                  <a:cs typeface="+mn-cs"/>
                  <a:sym typeface="Arial" panose="020B0604020202020204" pitchFamily="34" charset="0"/>
                </a:rPr>
                <a:t>Giáo</a:t>
              </a:r>
              <a:r>
                <a:rPr kumimoji="0" lang="en-US" altLang="zh-CN" sz="15000" b="1" i="0" u="none" strike="noStrike" kern="1200" cap="none" spc="0" normalizeH="0" baseline="0" noProof="0" dirty="0">
                  <a:ln w="38100">
                    <a:noFill/>
                  </a:ln>
                  <a:gradFill flip="none" rotWithShape="1">
                    <a:gsLst>
                      <a:gs pos="80000">
                        <a:srgbClr val="F96B89"/>
                      </a:gs>
                      <a:gs pos="24000">
                        <a:srgbClr val="67BF58"/>
                      </a:gs>
                      <a:gs pos="42000">
                        <a:srgbClr val="FFCE45"/>
                      </a:gs>
                    </a:gsLst>
                    <a:lin ang="5400000" scaled="1"/>
                    <a:tileRect/>
                  </a:gradFill>
                  <a:effectLst/>
                  <a:uLnTx/>
                  <a:uFillTx/>
                  <a:latin typeface="UTM Wedding K&amp;T" panose="02040603050506020204" pitchFamily="18" charset="0"/>
                  <a:ea typeface="字魂131号-酷乐潮玩体" panose="00000500000000000000" pitchFamily="2" charset="-122"/>
                  <a:cs typeface="+mn-cs"/>
                  <a:sym typeface="Arial" panose="020B0604020202020204" pitchFamily="34" charset="0"/>
                </a:rPr>
                <a:t> </a:t>
              </a:r>
              <a:r>
                <a:rPr kumimoji="0" lang="en-US" altLang="zh-CN" sz="15000" b="1" i="0" u="none" strike="noStrike" kern="1200" cap="none" spc="0" normalizeH="0" baseline="0" noProof="0" dirty="0" err="1">
                  <a:ln w="38100">
                    <a:noFill/>
                  </a:ln>
                  <a:gradFill flip="none" rotWithShape="1">
                    <a:gsLst>
                      <a:gs pos="80000">
                        <a:srgbClr val="F96B89"/>
                      </a:gs>
                      <a:gs pos="24000">
                        <a:srgbClr val="67BF58"/>
                      </a:gs>
                      <a:gs pos="42000">
                        <a:srgbClr val="FFCE45"/>
                      </a:gs>
                    </a:gsLst>
                    <a:lin ang="5400000" scaled="1"/>
                    <a:tileRect/>
                  </a:gradFill>
                  <a:effectLst/>
                  <a:uLnTx/>
                  <a:uFillTx/>
                  <a:latin typeface="UTM Wedding K&amp;T" panose="02040603050506020204" pitchFamily="18" charset="0"/>
                  <a:ea typeface="字魂131号-酷乐潮玩体" panose="00000500000000000000" pitchFamily="2" charset="-122"/>
                  <a:cs typeface="+mn-cs"/>
                  <a:sym typeface="Arial" panose="020B0604020202020204" pitchFamily="34" charset="0"/>
                </a:rPr>
                <a:t>viên</a:t>
              </a:r>
              <a:r>
                <a:rPr kumimoji="0" lang="en-US" altLang="zh-CN" sz="15000" b="1" i="0" u="none" strike="noStrike" kern="1200" cap="none" spc="0" normalizeH="0" baseline="0" noProof="0" dirty="0">
                  <a:ln w="38100">
                    <a:noFill/>
                  </a:ln>
                  <a:gradFill flip="none" rotWithShape="1">
                    <a:gsLst>
                      <a:gs pos="80000">
                        <a:srgbClr val="F96B89"/>
                      </a:gs>
                      <a:gs pos="24000">
                        <a:srgbClr val="67BF58"/>
                      </a:gs>
                      <a:gs pos="42000">
                        <a:srgbClr val="FFCE45"/>
                      </a:gs>
                    </a:gsLst>
                    <a:lin ang="5400000" scaled="1"/>
                    <a:tileRect/>
                  </a:gradFill>
                  <a:effectLst/>
                  <a:uLnTx/>
                  <a:uFillTx/>
                  <a:latin typeface="UTM Wedding K&amp;T" panose="02040603050506020204" pitchFamily="18" charset="0"/>
                  <a:ea typeface="字魂131号-酷乐潮玩体" panose="00000500000000000000" pitchFamily="2" charset="-122"/>
                  <a:cs typeface="+mn-cs"/>
                  <a:sym typeface="Arial" panose="020B0604020202020204" pitchFamily="34" charset="0"/>
                </a:rPr>
                <a:t>:</a:t>
              </a:r>
              <a:endParaRPr kumimoji="0" lang="zh-CN" altLang="en-US" sz="15000" b="1" i="0" u="none" strike="noStrike" kern="1200" cap="none" spc="0" normalizeH="0" baseline="0" noProof="0" dirty="0">
                <a:ln w="38100">
                  <a:noFill/>
                </a:ln>
                <a:gradFill flip="none" rotWithShape="1">
                  <a:gsLst>
                    <a:gs pos="80000">
                      <a:srgbClr val="F96B89"/>
                    </a:gs>
                    <a:gs pos="24000">
                      <a:srgbClr val="67BF58"/>
                    </a:gs>
                    <a:gs pos="42000">
                      <a:srgbClr val="FFCE45"/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UTM Wedding K&amp;T" panose="02040603050506020204" pitchFamily="18" charset="0"/>
                <a:ea typeface="字魂131号-酷乐潮玩体" panose="00000500000000000000" pitchFamily="2" charset="-122"/>
                <a:cs typeface="+mn-cs"/>
                <a:sym typeface="Arial" panose="020B0604020202020204" pitchFamily="34" charset="0"/>
              </a:endParaRPr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3334304" y="-6479233"/>
            <a:ext cx="12387517" cy="1332729"/>
            <a:chOff x="-1607704" y="608089"/>
            <a:chExt cx="12810450" cy="5599222"/>
          </a:xfrm>
        </p:grpSpPr>
        <p:sp>
          <p:nvSpPr>
            <p:cNvPr id="49" name="文本框 48"/>
            <p:cNvSpPr txBox="1"/>
            <p:nvPr/>
          </p:nvSpPr>
          <p:spPr>
            <a:xfrm>
              <a:off x="-1607704" y="608089"/>
              <a:ext cx="12810450" cy="55601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1" i="0" u="none" strike="noStrike" kern="1200" cap="none" spc="0" normalizeH="0" baseline="0" noProof="0" dirty="0">
                  <a:ln w="2540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SVN-A Love Of Thunder" panose="02040603050506020204" pitchFamily="18" charset="0"/>
                  <a:ea typeface="字魂131号-酷乐潮玩体" panose="00000500000000000000" pitchFamily="2" charset="-122"/>
                  <a:cs typeface="+mn-cs"/>
                  <a:sym typeface="Arial" panose="020B0604020202020204" pitchFamily="34" charset="0"/>
                </a:rPr>
                <a:t>SINH HOẠT LỚP</a:t>
              </a:r>
              <a:endParaRPr kumimoji="0" lang="zh-CN" altLang="en-US" sz="8000" b="1" i="0" u="none" strike="noStrike" kern="1200" cap="none" spc="0" normalizeH="0" baseline="0" noProof="0" dirty="0">
                <a:ln w="19050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SVN-A Love Of Thunder" panose="02040603050506020204" pitchFamily="18" charset="0"/>
                <a:ea typeface="字魂131号-酷乐潮玩体" panose="00000500000000000000" pitchFamily="2" charset="-122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51" name="文本框 39"/>
            <p:cNvSpPr txBox="1"/>
            <p:nvPr/>
          </p:nvSpPr>
          <p:spPr>
            <a:xfrm>
              <a:off x="-1360947" y="647119"/>
              <a:ext cx="12338598" cy="55601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1" i="0" u="none" strike="noStrike" kern="1200" cap="none" spc="0" normalizeH="0" baseline="0" noProof="0" dirty="0">
                  <a:ln w="38100">
                    <a:noFill/>
                  </a:ln>
                  <a:gradFill flip="none" rotWithShape="1">
                    <a:gsLst>
                      <a:gs pos="27000">
                        <a:srgbClr val="67BF58"/>
                      </a:gs>
                      <a:gs pos="56000">
                        <a:srgbClr val="FFCE45"/>
                      </a:gs>
                      <a:gs pos="78000">
                        <a:srgbClr val="67BF58"/>
                      </a:gs>
                    </a:gsLst>
                    <a:lin ang="5400000" scaled="1"/>
                    <a:tileRect/>
                  </a:gradFill>
                  <a:effectLst/>
                  <a:uLnTx/>
                  <a:uFillTx/>
                  <a:latin typeface="SVN-A Love Of Thunder" panose="02040603050506020204" pitchFamily="18" charset="0"/>
                  <a:ea typeface="字魂131号-酷乐潮玩体" panose="00000500000000000000" pitchFamily="2" charset="-122"/>
                  <a:cs typeface="+mn-cs"/>
                  <a:sym typeface="Arial" panose="020B0604020202020204" pitchFamily="34" charset="0"/>
                </a:rPr>
                <a:t>SINH HOẠT LỚP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-685534" y="-5090978"/>
            <a:ext cx="18903437" cy="3637480"/>
            <a:chOff x="1576421" y="582294"/>
            <a:chExt cx="15797261" cy="16412134"/>
          </a:xfrm>
        </p:grpSpPr>
        <p:sp>
          <p:nvSpPr>
            <p:cNvPr id="7" name="文本框 48"/>
            <p:cNvSpPr txBox="1"/>
            <p:nvPr/>
          </p:nvSpPr>
          <p:spPr>
            <a:xfrm>
              <a:off x="1576421" y="608089"/>
              <a:ext cx="15797261" cy="163863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1500" b="1" i="0" u="none" strike="noStrike" kern="1200" cap="none" spc="0" normalizeH="0" baseline="0" noProof="0" dirty="0">
                  <a:ln w="2540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SVN-A Love Of Thunder" panose="02040603050506020204" pitchFamily="18" charset="0"/>
                  <a:ea typeface="字魂131号-酷乐潮玩体" panose="00000500000000000000" pitchFamily="2" charset="-122"/>
                  <a:cs typeface="+mn-cs"/>
                  <a:sym typeface="Arial" panose="020B0604020202020204" pitchFamily="34" charset="0"/>
                </a:rPr>
                <a:t>TRÊN CÁC MIỀN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1500" b="1" i="0" u="none" strike="noStrike" kern="1200" cap="none" spc="0" normalizeH="0" baseline="0" noProof="0" dirty="0">
                  <a:ln w="2540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SVN-A Love Of Thunder" panose="02040603050506020204" pitchFamily="18" charset="0"/>
                  <a:ea typeface="字魂131号-酷乐潮玩体" panose="00000500000000000000" pitchFamily="2" charset="-122"/>
                  <a:cs typeface="+mn-cs"/>
                  <a:sym typeface="Arial" panose="020B0604020202020204" pitchFamily="34" charset="0"/>
                </a:rPr>
                <a:t>ĐẤT NƯỚC</a:t>
              </a:r>
              <a:endParaRPr kumimoji="0" lang="zh-CN" altLang="en-US" sz="11500" b="1" i="0" u="none" strike="noStrike" kern="1200" cap="none" spc="0" normalizeH="0" baseline="0" noProof="0" dirty="0">
                <a:ln w="19050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SVN-A Love Of Thunder" panose="02040603050506020204" pitchFamily="18" charset="0"/>
                <a:ea typeface="字魂131号-酷乐潮玩体" panose="00000500000000000000" pitchFamily="2" charset="-122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8" name="文本框 39"/>
            <p:cNvSpPr txBox="1"/>
            <p:nvPr/>
          </p:nvSpPr>
          <p:spPr>
            <a:xfrm>
              <a:off x="1759579" y="582294"/>
              <a:ext cx="15430943" cy="163863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1500" b="1" i="0" u="none" strike="noStrike" kern="1200" cap="none" spc="0" normalizeH="0" baseline="0" noProof="0" dirty="0">
                  <a:ln w="38100">
                    <a:noFill/>
                  </a:ln>
                  <a:gradFill flip="none" rotWithShape="1">
                    <a:gsLst>
                      <a:gs pos="27000">
                        <a:srgbClr val="F96B89"/>
                      </a:gs>
                      <a:gs pos="56000">
                        <a:srgbClr val="FFCE45"/>
                      </a:gs>
                      <a:gs pos="79000">
                        <a:srgbClr val="F96B89"/>
                      </a:gs>
                    </a:gsLst>
                    <a:lin ang="5400000" scaled="1"/>
                    <a:tileRect/>
                  </a:gradFill>
                  <a:effectLst/>
                  <a:uLnTx/>
                  <a:uFillTx/>
                  <a:latin typeface="SVN-A Love Of Thunder" panose="02040603050506020204" pitchFamily="18" charset="0"/>
                  <a:ea typeface="字魂131号-酷乐潮玩体" panose="00000500000000000000" pitchFamily="2" charset="-122"/>
                  <a:cs typeface="+mn-cs"/>
                  <a:sym typeface="Arial" panose="020B0604020202020204" pitchFamily="34" charset="0"/>
                </a:rPr>
                <a:t>TRÊN CÁC MIỀN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1500" b="1" i="0" u="none" strike="noStrike" kern="1200" cap="none" spc="0" normalizeH="0" baseline="0" noProof="0" dirty="0">
                  <a:ln w="38100">
                    <a:noFill/>
                  </a:ln>
                  <a:gradFill flip="none" rotWithShape="1">
                    <a:gsLst>
                      <a:gs pos="27000">
                        <a:srgbClr val="F96B89"/>
                      </a:gs>
                      <a:gs pos="56000">
                        <a:srgbClr val="FFCE45"/>
                      </a:gs>
                      <a:gs pos="79000">
                        <a:srgbClr val="F96B89"/>
                      </a:gs>
                    </a:gsLst>
                    <a:lin ang="5400000" scaled="1"/>
                    <a:tileRect/>
                  </a:gradFill>
                  <a:effectLst/>
                  <a:uLnTx/>
                  <a:uFillTx/>
                  <a:latin typeface="SVN-A Love Of Thunder" panose="02040603050506020204" pitchFamily="18" charset="0"/>
                  <a:ea typeface="字魂131号-酷乐潮玩体" panose="00000500000000000000" pitchFamily="2" charset="-122"/>
                  <a:cs typeface="+mn-cs"/>
                  <a:sym typeface="Arial" panose="020B0604020202020204" pitchFamily="34" charset="0"/>
                </a:rPr>
                <a:t>ĐẤT NƯỚC</a:t>
              </a:r>
              <a:endParaRPr kumimoji="0" lang="zh-CN" altLang="en-US" sz="11500" b="1" i="0" u="none" strike="noStrike" kern="1200" cap="none" spc="0" normalizeH="0" baseline="0" noProof="0" dirty="0">
                <a:ln w="38100">
                  <a:noFill/>
                </a:ln>
                <a:gradFill flip="none" rotWithShape="1">
                  <a:gsLst>
                    <a:gs pos="27000">
                      <a:srgbClr val="F96B89"/>
                    </a:gs>
                    <a:gs pos="56000">
                      <a:srgbClr val="FFCE45"/>
                    </a:gs>
                    <a:gs pos="79000">
                      <a:srgbClr val="F96B89"/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SVN-A Love Of Thunder" panose="02040603050506020204" pitchFamily="18" charset="0"/>
                <a:ea typeface="字魂131号-酷乐潮玩体" panose="00000500000000000000" pitchFamily="2" charset="-122"/>
                <a:cs typeface="+mn-cs"/>
                <a:sym typeface="Arial" panose="020B0604020202020204" pitchFamily="34" charset="0"/>
              </a:endParaRPr>
            </a:p>
          </p:txBody>
        </p:sp>
      </p:grp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8"/>
          <a:srcRect t="1612" r="76196" b="81387"/>
          <a:stretch>
            <a:fillRect/>
          </a:stretch>
        </p:blipFill>
        <p:spPr>
          <a:xfrm>
            <a:off x="-889000" y="106842"/>
            <a:ext cx="2902135" cy="114493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89944A6-3897-8C0E-1E78-0DF8D81F219A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613803" y="2246495"/>
            <a:ext cx="8686691" cy="100421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4CB966D-464B-22B8-AE19-38F40D2AD0C5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479891" y="3022917"/>
            <a:ext cx="6116403" cy="210696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015B610-2CAF-8618-D569-3FEE383B8FC0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613803" y="926677"/>
            <a:ext cx="5764535" cy="1605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2544111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Giải Tiếng Việt 1 trang 154, 155 Bài 4: Ruộng bậc thang ở Sa Pa - Kết nối  tri thức với cuộc sống - VnDoc.com">
            <a:extLst>
              <a:ext uri="{FF2B5EF4-FFF2-40B4-BE49-F238E27FC236}">
                <a16:creationId xmlns:a16="http://schemas.microsoft.com/office/drawing/2014/main" id="{F8E43A49-A141-4186-BE00-1C17393937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9"/>
            <a:ext cx="12192000" cy="685753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57" t="50934" b="8278"/>
          <a:stretch/>
        </p:blipFill>
        <p:spPr>
          <a:xfrm>
            <a:off x="180381" y="-2729345"/>
            <a:ext cx="12033195" cy="9586877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9918" y="182249"/>
            <a:ext cx="3468255" cy="1567616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11" r="51852" b="38636"/>
          <a:stretch/>
        </p:blipFill>
        <p:spPr>
          <a:xfrm>
            <a:off x="3427657" y="139652"/>
            <a:ext cx="1337843" cy="761611"/>
          </a:xfrm>
          <a:prstGeom prst="rect">
            <a:avLst/>
          </a:prstGeom>
        </p:spPr>
      </p:pic>
      <p:pic>
        <p:nvPicPr>
          <p:cNvPr id="18" name="图片 13">
            <a:extLst>
              <a:ext uri="{FF2B5EF4-FFF2-40B4-BE49-F238E27FC236}">
                <a16:creationId xmlns:a16="http://schemas.microsoft.com/office/drawing/2014/main" id="{2327259E-4E9F-4E14-9DB3-F0D3338993C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239"/>
          <a:stretch/>
        </p:blipFill>
        <p:spPr>
          <a:xfrm flipH="1">
            <a:off x="4366695" y="2546134"/>
            <a:ext cx="1408291" cy="917132"/>
          </a:xfrm>
          <a:prstGeom prst="rect">
            <a:avLst/>
          </a:prstGeom>
        </p:spPr>
      </p:pic>
      <p:sp>
        <p:nvSpPr>
          <p:cNvPr id="8" name="文本框 12">
            <a:extLst>
              <a:ext uri="{FF2B5EF4-FFF2-40B4-BE49-F238E27FC236}">
                <a16:creationId xmlns:a16="http://schemas.microsoft.com/office/drawing/2014/main" id="{8D19E487-94EF-400F-8DD2-65EED13135D7}"/>
              </a:ext>
            </a:extLst>
          </p:cNvPr>
          <p:cNvSpPr txBox="1"/>
          <p:nvPr/>
        </p:nvSpPr>
        <p:spPr>
          <a:xfrm>
            <a:off x="643929" y="8081181"/>
            <a:ext cx="8853819" cy="1938992"/>
          </a:xfrm>
          <a:prstGeom prst="rect">
            <a:avLst/>
          </a:prstGeom>
          <a:noFill/>
        </p:spPr>
        <p:txBody>
          <a:bodyPr vert="horz" wrap="square" rtlCol="0">
            <a:spAutoFit/>
            <a:scene3d>
              <a:camera prst="orthographicFront"/>
              <a:lightRig rig="threePt" dir="t"/>
            </a:scene3d>
            <a:sp3d extrusionH="57150">
              <a:bevelT w="57150" h="38100" prst="artDeco"/>
            </a:sp3d>
          </a:bodyPr>
          <a:lstStyle/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0" b="1" i="0" u="none" strike="noStrike" kern="1200" cap="none" spc="300" normalizeH="0" baseline="0" noProof="0">
                <a:ln w="28575">
                  <a:solidFill>
                    <a:prstClr val="white"/>
                  </a:solidFill>
                </a:ln>
                <a:gradFill>
                  <a:gsLst>
                    <a:gs pos="0">
                      <a:srgbClr val="C00000"/>
                    </a:gs>
                    <a:gs pos="50000">
                      <a:srgbClr val="CE3553"/>
                    </a:gs>
                    <a:gs pos="100000">
                      <a:srgbClr val="9BBB59">
                        <a:lumMod val="20000"/>
                        <a:lumOff val="80000"/>
                      </a:srgbClr>
                    </a:gs>
                  </a:gsLst>
                  <a:lin ang="5400000" scaled="1"/>
                </a:gradFill>
                <a:effectLst/>
                <a:uLnTx/>
                <a:uFillTx/>
                <a:latin typeface="UVF Mussica Swash" panose="04000000000000000000" pitchFamily="82" charset="0"/>
                <a:ea typeface="方正姚体" panose="02010601030101010101" pitchFamily="2" charset="-122"/>
                <a:cs typeface="Arial"/>
                <a:sym typeface="Arial"/>
              </a:rPr>
              <a:t>CỦNG CỐ</a:t>
            </a:r>
            <a:endParaRPr kumimoji="0" lang="zh-CN" altLang="en-US" sz="12000" b="1" i="0" u="none" strike="noStrike" kern="1200" cap="none" spc="300" normalizeH="0" baseline="0" noProof="0" dirty="0">
              <a:ln w="28575">
                <a:solidFill>
                  <a:prstClr val="white"/>
                </a:solidFill>
              </a:ln>
              <a:gradFill>
                <a:gsLst>
                  <a:gs pos="0">
                    <a:srgbClr val="C00000"/>
                  </a:gs>
                  <a:gs pos="50000">
                    <a:srgbClr val="CE3553"/>
                  </a:gs>
                  <a:gs pos="100000">
                    <a:srgbClr val="9BBB59">
                      <a:lumMod val="20000"/>
                      <a:lumOff val="80000"/>
                    </a:srgbClr>
                  </a:gs>
                </a:gsLst>
                <a:lin ang="5400000" scaled="1"/>
              </a:gradFill>
              <a:effectLst/>
              <a:uLnTx/>
              <a:uFillTx/>
              <a:latin typeface="UVF Mussica Swash" panose="04000000000000000000" pitchFamily="82" charset="0"/>
              <a:ea typeface="方正姚体" panose="02010601030101010101" pitchFamily="2" charset="-122"/>
              <a:cs typeface="Arial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B26BA26-47D1-42EC-98FA-1C67DD5176E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24027" y="2273708"/>
            <a:ext cx="6943946" cy="2310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794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 descr="图片1">
            <a:extLst>
              <a:ext uri="{FF2B5EF4-FFF2-40B4-BE49-F238E27FC236}">
                <a16:creationId xmlns:a16="http://schemas.microsoft.com/office/drawing/2014/main" id="{3AD18771-468B-4B32-B78F-E28FBBEF7F3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837" r="2655"/>
          <a:stretch>
            <a:fillRect/>
          </a:stretch>
        </p:blipFill>
        <p:spPr>
          <a:xfrm>
            <a:off x="-55418" y="-53326"/>
            <a:ext cx="12302836" cy="6964652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C47C7DD-A040-44B3-8184-2BDC37067CCF}"/>
              </a:ext>
            </a:extLst>
          </p:cNvPr>
          <p:cNvSpPr/>
          <p:nvPr/>
        </p:nvSpPr>
        <p:spPr>
          <a:xfrm>
            <a:off x="224529" y="447503"/>
            <a:ext cx="11537236" cy="626152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3" name="等腰三角形 93">
            <a:extLst>
              <a:ext uri="{FF2B5EF4-FFF2-40B4-BE49-F238E27FC236}">
                <a16:creationId xmlns:a16="http://schemas.microsoft.com/office/drawing/2014/main" id="{BE3C0AF2-FEAE-4659-A26F-256DB8A8DCF6}"/>
              </a:ext>
            </a:extLst>
          </p:cNvPr>
          <p:cNvSpPr/>
          <p:nvPr/>
        </p:nvSpPr>
        <p:spPr>
          <a:xfrm flipV="1">
            <a:off x="8035741" y="0"/>
            <a:ext cx="346259" cy="647700"/>
          </a:xfrm>
          <a:prstGeom prst="triangle">
            <a:avLst>
              <a:gd name="adj" fmla="val 0"/>
            </a:avLst>
          </a:prstGeom>
          <a:solidFill>
            <a:srgbClr val="00BBD6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34" name="等腰三角形 94">
            <a:extLst>
              <a:ext uri="{FF2B5EF4-FFF2-40B4-BE49-F238E27FC236}">
                <a16:creationId xmlns:a16="http://schemas.microsoft.com/office/drawing/2014/main" id="{AEC61115-0EDC-40A2-906E-75E37C6E22E5}"/>
              </a:ext>
            </a:extLst>
          </p:cNvPr>
          <p:cNvSpPr/>
          <p:nvPr/>
        </p:nvSpPr>
        <p:spPr>
          <a:xfrm flipH="1" flipV="1">
            <a:off x="3795395" y="0"/>
            <a:ext cx="346259" cy="647700"/>
          </a:xfrm>
          <a:prstGeom prst="triangle">
            <a:avLst>
              <a:gd name="adj" fmla="val 0"/>
            </a:avLst>
          </a:prstGeom>
          <a:solidFill>
            <a:srgbClr val="00BBD6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3A8BFAE1-68EE-4DEF-8235-3E90F6B048C8}"/>
              </a:ext>
            </a:extLst>
          </p:cNvPr>
          <p:cNvSpPr/>
          <p:nvPr/>
        </p:nvSpPr>
        <p:spPr>
          <a:xfrm>
            <a:off x="1003469" y="647700"/>
            <a:ext cx="1017069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1. Tìm từ ngữ chỉ sự vật tương ứng với mỗi lời giải thích dưới đây: 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6919CEFF-2A0A-4827-B5E2-C1B6EC227335}"/>
              </a:ext>
            </a:extLst>
          </p:cNvPr>
          <p:cNvSpPr/>
          <p:nvPr/>
        </p:nvSpPr>
        <p:spPr>
          <a:xfrm>
            <a:off x="1143839" y="1285443"/>
            <a:ext cx="9889958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marR="0" lvl="0" indent="-457189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eriod"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Món ăn gồm bánh phở và thịt, chan nước dùng.</a:t>
            </a:r>
          </a:p>
          <a:p>
            <a:pPr marL="457189" marR="0" lvl="0" indent="-457189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eriod"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Vật dùng để đội đầu, che mưa nắng, thường làm bằng lá có hình chóp.</a:t>
            </a:r>
          </a:p>
          <a:p>
            <a:pPr marL="457189" marR="0" lvl="0" indent="-457189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eriod"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Trang phục truyền thống của người Việt Nam.</a:t>
            </a:r>
          </a:p>
          <a:p>
            <a:pPr marL="457189" marR="0" lvl="0" indent="-457189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eriod"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Đồ chơi dân gian được nặn bằng bột màu hấp chín, thường có hình con vật.</a:t>
            </a: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F53EA3A5-8B29-490B-A295-08D3EDE220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31841" y="4236179"/>
            <a:ext cx="7743929" cy="1694235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27B069F9-DEE1-41A4-8CD9-22324A56AB75}"/>
              </a:ext>
            </a:extLst>
          </p:cNvPr>
          <p:cNvSpPr txBox="1"/>
          <p:nvPr/>
        </p:nvSpPr>
        <p:spPr>
          <a:xfrm>
            <a:off x="8657560" y="5946691"/>
            <a:ext cx="421105" cy="584775"/>
          </a:xfrm>
          <a:prstGeom prst="rect">
            <a:avLst/>
          </a:prstGeom>
          <a:solidFill>
            <a:srgbClr val="5B9BD5">
              <a:lumMod val="40000"/>
              <a:lumOff val="60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a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BF9CA518-712C-4BBD-A74D-D70D52C19D53}"/>
              </a:ext>
            </a:extLst>
          </p:cNvPr>
          <p:cNvSpPr txBox="1"/>
          <p:nvPr/>
        </p:nvSpPr>
        <p:spPr>
          <a:xfrm>
            <a:off x="6588128" y="5946691"/>
            <a:ext cx="421105" cy="584775"/>
          </a:xfrm>
          <a:prstGeom prst="rect">
            <a:avLst/>
          </a:prstGeom>
          <a:solidFill>
            <a:srgbClr val="5B9BD5">
              <a:lumMod val="40000"/>
              <a:lumOff val="60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6749CF90-50D4-4352-8B08-2B244617FD80}"/>
              </a:ext>
            </a:extLst>
          </p:cNvPr>
          <p:cNvSpPr txBox="1"/>
          <p:nvPr/>
        </p:nvSpPr>
        <p:spPr>
          <a:xfrm>
            <a:off x="4518696" y="5946691"/>
            <a:ext cx="421105" cy="584775"/>
          </a:xfrm>
          <a:prstGeom prst="rect">
            <a:avLst/>
          </a:prstGeom>
          <a:solidFill>
            <a:srgbClr val="5B9BD5">
              <a:lumMod val="40000"/>
              <a:lumOff val="60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E0694227-0DC7-4464-9641-12F1B90C747F}"/>
              </a:ext>
            </a:extLst>
          </p:cNvPr>
          <p:cNvSpPr txBox="1"/>
          <p:nvPr/>
        </p:nvSpPr>
        <p:spPr>
          <a:xfrm>
            <a:off x="2551734" y="5946691"/>
            <a:ext cx="421105" cy="584775"/>
          </a:xfrm>
          <a:prstGeom prst="rect">
            <a:avLst/>
          </a:prstGeom>
          <a:solidFill>
            <a:srgbClr val="5B9BD5">
              <a:lumMod val="40000"/>
              <a:lumOff val="60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14336EA7-08AF-453B-8BE1-281804E6F69A}"/>
              </a:ext>
            </a:extLst>
          </p:cNvPr>
          <p:cNvSpPr txBox="1"/>
          <p:nvPr/>
        </p:nvSpPr>
        <p:spPr>
          <a:xfrm>
            <a:off x="1926761" y="4209487"/>
            <a:ext cx="1671049" cy="523220"/>
          </a:xfrm>
          <a:prstGeom prst="rect">
            <a:avLst/>
          </a:prstGeom>
          <a:solidFill>
            <a:srgbClr val="70AD47">
              <a:lumMod val="20000"/>
              <a:lumOff val="80000"/>
            </a:srgbClr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Nón lá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36FE9E14-4C14-4C47-AEF9-7337EFF7CB2A}"/>
              </a:ext>
            </a:extLst>
          </p:cNvPr>
          <p:cNvSpPr txBox="1"/>
          <p:nvPr/>
        </p:nvSpPr>
        <p:spPr>
          <a:xfrm>
            <a:off x="3921971" y="4185344"/>
            <a:ext cx="1655005" cy="523220"/>
          </a:xfrm>
          <a:prstGeom prst="rect">
            <a:avLst/>
          </a:prstGeom>
          <a:solidFill>
            <a:srgbClr val="70AD47">
              <a:lumMod val="20000"/>
              <a:lumOff val="80000"/>
            </a:srgbClr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Áo dài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64DB797A-4FA3-48BC-A4CA-2DD0F51F6695}"/>
              </a:ext>
            </a:extLst>
          </p:cNvPr>
          <p:cNvSpPr txBox="1"/>
          <p:nvPr/>
        </p:nvSpPr>
        <p:spPr>
          <a:xfrm>
            <a:off x="5965193" y="4185344"/>
            <a:ext cx="1421262" cy="523220"/>
          </a:xfrm>
          <a:prstGeom prst="rect">
            <a:avLst/>
          </a:prstGeom>
          <a:solidFill>
            <a:srgbClr val="70AD47">
              <a:lumMod val="20000"/>
              <a:lumOff val="80000"/>
            </a:srgbClr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Tò he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581B90D5-CE6F-43C0-B1CD-40BB3026C07A}"/>
              </a:ext>
            </a:extLst>
          </p:cNvPr>
          <p:cNvSpPr txBox="1"/>
          <p:nvPr/>
        </p:nvSpPr>
        <p:spPr>
          <a:xfrm>
            <a:off x="7774672" y="4209487"/>
            <a:ext cx="1765003" cy="523220"/>
          </a:xfrm>
          <a:prstGeom prst="rect">
            <a:avLst/>
          </a:prstGeom>
          <a:solidFill>
            <a:srgbClr val="70AD47">
              <a:lumMod val="20000"/>
              <a:lumOff val="80000"/>
            </a:srgbClr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Phở bò</a:t>
            </a:r>
          </a:p>
        </p:txBody>
      </p:sp>
    </p:spTree>
    <p:extLst>
      <p:ext uri="{BB962C8B-B14F-4D97-AF65-F5344CB8AC3E}">
        <p14:creationId xmlns:p14="http://schemas.microsoft.com/office/powerpoint/2010/main" val="700213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3" grpId="0" animBg="1"/>
      <p:bldP spid="34" grpId="0" animBg="1"/>
      <p:bldP spid="42" grpId="0"/>
      <p:bldP spid="43" grpId="0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</p:bldLst>
  </p:timing>
</p:sld>
</file>

<file path=ppt/theme/theme1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495</TotalTime>
  <Words>555</Words>
  <Application>Microsoft Office PowerPoint</Application>
  <PresentationFormat>Widescreen</PresentationFormat>
  <Paragraphs>76</Paragraphs>
  <Slides>19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35" baseType="lpstr">
      <vt:lpstr>等线</vt:lpstr>
      <vt:lpstr>Arial</vt:lpstr>
      <vt:lpstr>Arial-Rounded</vt:lpstr>
      <vt:lpstr>Calibri</vt:lpstr>
      <vt:lpstr>Cambria</vt:lpstr>
      <vt:lpstr>SVN-A Love Of Thunder</vt:lpstr>
      <vt:lpstr>SVN-SAF</vt:lpstr>
      <vt:lpstr>Times New Roman</vt:lpstr>
      <vt:lpstr>UTM Akashi</vt:lpstr>
      <vt:lpstr>UTM Wedding K&amp;T</vt:lpstr>
      <vt:lpstr>UVF Mussica Swash</vt:lpstr>
      <vt:lpstr>UVN Bai Sau Nang</vt:lpstr>
      <vt:lpstr>UVN Gia Dinh</vt:lpstr>
      <vt:lpstr>字魂59号-创粗黑</vt:lpstr>
      <vt:lpstr>2_Office 主题</vt:lpstr>
      <vt:lpstr>https://www.freeppt7.com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Phượng Phí</cp:lastModifiedBy>
  <cp:revision>58</cp:revision>
  <dcterms:created xsi:type="dcterms:W3CDTF">2021-07-20T01:55:21Z</dcterms:created>
  <dcterms:modified xsi:type="dcterms:W3CDTF">2025-05-26T00:28:36Z</dcterms:modified>
</cp:coreProperties>
</file>