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703" r:id="rId4"/>
    <p:sldMasterId id="2147483715" r:id="rId5"/>
    <p:sldMasterId id="2147483744" r:id="rId6"/>
  </p:sldMasterIdLst>
  <p:notesMasterIdLst>
    <p:notesMasterId r:id="rId15"/>
  </p:notesMasterIdLst>
  <p:sldIdLst>
    <p:sldId id="257" r:id="rId7"/>
    <p:sldId id="369" r:id="rId8"/>
    <p:sldId id="266" r:id="rId9"/>
    <p:sldId id="3406" r:id="rId10"/>
    <p:sldId id="263" r:id="rId11"/>
    <p:sldId id="3407" r:id="rId12"/>
    <p:sldId id="3408" r:id="rId13"/>
    <p:sldId id="27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8AA50-9527-4719-B977-F0E1F301C1A2}" type="datetimeFigureOut">
              <a:rPr lang="en-US" smtClean="0"/>
              <a:t>3/30/2025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3B45D-A4DB-47C3-A33D-1678F9FA499F}" type="slidenum">
              <a:rPr lang="en-US" smtClean="0"/>
              <a:t>‹#›</a:t>
            </a:fld>
            <a:endParaRPr lang="en-US"/>
          </a:p>
        </p:txBody>
      </p:sp>
    </p:spTree>
    <p:extLst>
      <p:ext uri="{BB962C8B-B14F-4D97-AF65-F5344CB8AC3E}">
        <p14:creationId xmlns:p14="http://schemas.microsoft.com/office/powerpoint/2010/main" val="694127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3870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2648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533193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49311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2733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31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4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736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817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2025/3/30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0209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2025/3/30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1328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2025/3/30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07202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2025/3/30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5763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02228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2025/3/30</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956201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2025/3/30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10059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2025/3/30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0372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2025/3/30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821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2025/3/30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07942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2025/3/30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19673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2025/3/30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78346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2025/3/30</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304475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2025/3/30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190688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2025/3/30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050488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238690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2025/3/30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9047755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2025/3/30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206376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2025/3/30</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332507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2025/3/30</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259783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2025/3/30</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591686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2025/3/30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392495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2025/3/30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567073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2025/3/30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68520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B7FB242-887E-4FBD-BBF2-BE5F9D1D0288}" type="datetimeFigureOut">
              <a:rPr lang="zh-CN" altLang="en-US" smtClean="0"/>
              <a:t>2025/3/30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973734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47120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75079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22634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3425505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080928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7617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870447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584390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2850624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00901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548072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1507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4141009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82155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541503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0489708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27383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887222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796713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367091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3352137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936340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693922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2198484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463365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2127462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514500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558586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07412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547591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3685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5093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8"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5791200"/>
            <a:ext cx="12191996" cy="1066800"/>
          </a:xfrm>
          <a:prstGeom prst="rect">
            <a:avLst/>
          </a:prstGeom>
        </p:spPr>
      </p:pic>
    </p:spTree>
    <p:extLst>
      <p:ext uri="{BB962C8B-B14F-4D97-AF65-F5344CB8AC3E}">
        <p14:creationId xmlns:p14="http://schemas.microsoft.com/office/powerpoint/2010/main" val="4676050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16322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472356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1" name="Rectangle: Rounded Corners 7"/>
          <p:cNvSpPr/>
          <p:nvPr userDrawn="1"/>
        </p:nvSpPr>
        <p:spPr>
          <a:xfrm>
            <a:off x="218364" y="259307"/>
            <a:ext cx="11668836" cy="6410433"/>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6333066"/>
            <a:ext cx="12191996" cy="524934"/>
          </a:xfrm>
          <a:prstGeom prst="rect">
            <a:avLst/>
          </a:prstGeom>
        </p:spPr>
      </p:pic>
      <p:pic>
        <p:nvPicPr>
          <p:cNvPr id="15" name="图片 1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0800000" flipH="1">
            <a:off x="10763008" y="-1"/>
            <a:ext cx="1428992" cy="1687524"/>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2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1" y="0"/>
            <a:ext cx="1428750" cy="1607782"/>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Tree>
    <p:extLst>
      <p:ext uri="{BB962C8B-B14F-4D97-AF65-F5344CB8AC3E}">
        <p14:creationId xmlns:p14="http://schemas.microsoft.com/office/powerpoint/2010/main" val="23950105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6681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457200"/>
            <a:ext cx="12543182" cy="7498730"/>
          </a:xfrm>
          <a:prstGeom prst="rect">
            <a:avLst/>
          </a:prstGeom>
        </p:spPr>
      </p:pic>
    </p:spTree>
    <p:extLst>
      <p:ext uri="{BB962C8B-B14F-4D97-AF65-F5344CB8AC3E}">
        <p14:creationId xmlns:p14="http://schemas.microsoft.com/office/powerpoint/2010/main" val="264107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3/30/2025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5782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3/30/2025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942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3/30/2025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6939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3/30/2025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916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856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78707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59271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theme" Target="../theme/theme5.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095876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00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1409113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787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7956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129084" y="0"/>
            <a:ext cx="12321084" cy="6858594"/>
          </a:xfrm>
          <a:prstGeom prst="rect">
            <a:avLst/>
          </a:prstGeom>
        </p:spPr>
      </p:pic>
    </p:spTree>
    <p:extLst>
      <p:ext uri="{BB962C8B-B14F-4D97-AF65-F5344CB8AC3E}">
        <p14:creationId xmlns:p14="http://schemas.microsoft.com/office/powerpoint/2010/main" val="208734099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jpg"/><Relationship Id="rId1" Type="http://schemas.openxmlformats.org/officeDocument/2006/relationships/slideLayout" Target="../slideLayouts/slideLayout39.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8.xml"/><Relationship Id="rId5" Type="http://schemas.openxmlformats.org/officeDocument/2006/relationships/image" Target="../media/image28.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250" b="44200" l="1800" r="51700"/>
                    </a14:imgEffect>
                  </a14:imgLayer>
                </a14:imgProps>
              </a:ext>
              <a:ext uri="{28A0092B-C50C-407E-A947-70E740481C1C}">
                <a14:useLocalDpi xmlns:a14="http://schemas.microsoft.com/office/drawing/2010/main" val="0"/>
              </a:ext>
            </a:extLst>
          </a:blip>
          <a:srcRect r="48128" b="57661"/>
          <a:stretch/>
        </p:blipFill>
        <p:spPr>
          <a:xfrm>
            <a:off x="-204117" y="-220736"/>
            <a:ext cx="4551526" cy="247674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285751" y="225688"/>
            <a:ext cx="11344274" cy="6420746"/>
          </a:xfrm>
          <a:prstGeom prst="rect">
            <a:avLst/>
          </a:prstGeom>
        </p:spPr>
      </p:pic>
      <p:pic>
        <p:nvPicPr>
          <p:cNvPr id="2" name="Picture 1">
            <a:extLst>
              <a:ext uri="{FF2B5EF4-FFF2-40B4-BE49-F238E27FC236}">
                <a16:creationId xmlns:a16="http://schemas.microsoft.com/office/drawing/2014/main" id="{835D8674-2287-4359-89F9-97B5CD88AF14}"/>
              </a:ext>
            </a:extLst>
          </p:cNvPr>
          <p:cNvPicPr>
            <a:picLocks noChangeAspect="1"/>
          </p:cNvPicPr>
          <p:nvPr/>
        </p:nvPicPr>
        <p:blipFill>
          <a:blip r:embed="rId8"/>
          <a:stretch>
            <a:fillRect/>
          </a:stretch>
        </p:blipFill>
        <p:spPr>
          <a:xfrm>
            <a:off x="3556055" y="1011885"/>
            <a:ext cx="4584589" cy="1176630"/>
          </a:xfrm>
          <a:prstGeom prst="rect">
            <a:avLst/>
          </a:prstGeom>
        </p:spPr>
      </p:pic>
      <p:pic>
        <p:nvPicPr>
          <p:cNvPr id="4" name="Picture 3">
            <a:extLst>
              <a:ext uri="{FF2B5EF4-FFF2-40B4-BE49-F238E27FC236}">
                <a16:creationId xmlns:a16="http://schemas.microsoft.com/office/drawing/2014/main" id="{3F778907-2532-4270-ABF9-5B89B6CDD21F}"/>
              </a:ext>
            </a:extLst>
          </p:cNvPr>
          <p:cNvPicPr>
            <a:picLocks noChangeAspect="1"/>
          </p:cNvPicPr>
          <p:nvPr/>
        </p:nvPicPr>
        <p:blipFill>
          <a:blip r:embed="rId9"/>
          <a:stretch>
            <a:fillRect/>
          </a:stretch>
        </p:blipFill>
        <p:spPr>
          <a:xfrm>
            <a:off x="2765749" y="2057400"/>
            <a:ext cx="6685154" cy="2606535"/>
          </a:xfrm>
          <a:prstGeom prst="rect">
            <a:avLst/>
          </a:prstGeom>
        </p:spPr>
      </p:pic>
    </p:spTree>
    <p:extLst>
      <p:ext uri="{BB962C8B-B14F-4D97-AF65-F5344CB8AC3E}">
        <p14:creationId xmlns:p14="http://schemas.microsoft.com/office/powerpoint/2010/main" val="4149702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0140" y="-546100"/>
            <a:ext cx="8181860"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pic>
        <p:nvPicPr>
          <p:cNvPr id="4" name="图片 3">
            <a:extLst>
              <a:ext uri="{FF2B5EF4-FFF2-40B4-BE49-F238E27FC236}">
                <a16:creationId xmlns:a16="http://schemas.microsoft.com/office/drawing/2014/main" id="{42AE6929-7017-5045-B52D-E08D83234D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234639" y="1057620"/>
            <a:ext cx="3057620" cy="6039744"/>
          </a:xfrm>
          <a:prstGeom prst="rect">
            <a:avLst/>
          </a:prstGeom>
        </p:spPr>
      </p:pic>
      <p:sp>
        <p:nvSpPr>
          <p:cNvPr id="7" name="TextBox 6">
            <a:extLst>
              <a:ext uri="{FF2B5EF4-FFF2-40B4-BE49-F238E27FC236}">
                <a16:creationId xmlns:a16="http://schemas.microsoft.com/office/drawing/2014/main" id="{8860F391-B313-4483-BF38-3BA1E244999D}"/>
              </a:ext>
            </a:extLst>
          </p:cNvPr>
          <p:cNvSpPr txBox="1"/>
          <p:nvPr/>
        </p:nvSpPr>
        <p:spPr>
          <a:xfrm>
            <a:off x="4907242" y="3312221"/>
            <a:ext cx="638765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33"/>
              </a:spcBef>
              <a:spcAft>
                <a:spcPts val="133"/>
              </a:spcAft>
              <a:buClrTx/>
              <a:buSzTx/>
              <a:buFontTx/>
              <a:buNone/>
              <a:tabLst/>
              <a:defRPr/>
            </a:pPr>
            <a:r>
              <a:rPr kumimoji="0" lang="vi-VN" sz="3600" b="1" i="0" u="none" strike="noStrike" kern="1200" cap="none" spc="0" normalizeH="0" baseline="0" noProof="0" dirty="0">
                <a:ln>
                  <a:noFill/>
                </a:ln>
                <a:solidFill>
                  <a:srgbClr val="17479D"/>
                </a:solidFill>
                <a:effectLst/>
                <a:uLnTx/>
                <a:uFillTx/>
                <a:latin typeface="Arial-Rounded"/>
                <a:ea typeface="Arial-Rounded"/>
                <a:cs typeface="+mn-cs"/>
              </a:rPr>
              <a:t>1. </a:t>
            </a:r>
            <a:r>
              <a:rPr kumimoji="0" lang="vi-VN" sz="3600" b="0" i="0" u="none" strike="noStrike" kern="1200" cap="none" spc="0" normalizeH="0" baseline="0" noProof="0" dirty="0">
                <a:ln>
                  <a:noFill/>
                </a:ln>
                <a:solidFill>
                  <a:prstClr val="black"/>
                </a:solidFill>
                <a:effectLst/>
                <a:uLnTx/>
                <a:uFillTx/>
                <a:latin typeface="Arial-Rounded"/>
                <a:ea typeface="Arial-Rounded"/>
                <a:cs typeface="+mn-cs"/>
              </a:rPr>
              <a:t>Tìm đọc một câu chuyện hoặc một bài thơ nói về nghề nghiệp..</a:t>
            </a:r>
          </a:p>
        </p:txBody>
      </p:sp>
    </p:spTree>
    <p:extLst>
      <p:ext uri="{BB962C8B-B14F-4D97-AF65-F5344CB8AC3E}">
        <p14:creationId xmlns:p14="http://schemas.microsoft.com/office/powerpoint/2010/main" val="418897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E6FD7D-27F6-24D8-3B58-21D855585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120" y="552583"/>
            <a:ext cx="7479437" cy="55408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B2D59A-98ED-5CFB-611E-627D56749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185" y="627841"/>
            <a:ext cx="7415629" cy="5602318"/>
          </a:xfrm>
          <a:prstGeom prst="rect">
            <a:avLst/>
          </a:prstGeom>
        </p:spPr>
      </p:pic>
    </p:spTree>
    <p:extLst>
      <p:ext uri="{BB962C8B-B14F-4D97-AF65-F5344CB8AC3E}">
        <p14:creationId xmlns:p14="http://schemas.microsoft.com/office/powerpoint/2010/main" val="334271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28948" y="404368"/>
            <a:ext cx="10945188" cy="6049264"/>
          </a:xfrm>
          <a:prstGeom prst="rect">
            <a:avLst/>
          </a:prstGeom>
        </p:spPr>
      </p:pic>
      <p:pic>
        <p:nvPicPr>
          <p:cNvPr id="6" name="5"/>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239349" y="3082597"/>
            <a:ext cx="2497563" cy="3371035"/>
          </a:xfrm>
          <a:prstGeom prst="rect">
            <a:avLst/>
          </a:prstGeom>
        </p:spPr>
      </p:pic>
      <p:sp>
        <p:nvSpPr>
          <p:cNvPr id="2" name="TextBox 1">
            <a:extLst>
              <a:ext uri="{FF2B5EF4-FFF2-40B4-BE49-F238E27FC236}">
                <a16:creationId xmlns:a16="http://schemas.microsoft.com/office/drawing/2014/main" id="{8EF09A7A-2079-4987-B074-7689EF20D8AC}"/>
              </a:ext>
            </a:extLst>
          </p:cNvPr>
          <p:cNvSpPr txBox="1"/>
          <p:nvPr/>
        </p:nvSpPr>
        <p:spPr>
          <a:xfrm>
            <a:off x="2905587" y="2601157"/>
            <a:ext cx="7499041" cy="140795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17479D"/>
                </a:solidFill>
                <a:effectLst/>
                <a:uLnTx/>
                <a:uFillTx/>
                <a:latin typeface="Arial-Rounded"/>
                <a:ea typeface="Arial-Rounded"/>
                <a:cs typeface="Arial"/>
                <a:sym typeface="Arial"/>
              </a:rPr>
              <a:t>Thi</a:t>
            </a:r>
            <a:r>
              <a:rPr kumimoji="0" lang="en-US" sz="6600" b="1" i="0" u="none" strike="noStrike" kern="0" cap="none" spc="0" normalizeH="0" baseline="0" noProof="0" dirty="0">
                <a:ln>
                  <a:noFill/>
                </a:ln>
                <a:solidFill>
                  <a:srgbClr val="17479D"/>
                </a:solidFill>
                <a:effectLst/>
                <a:uLnTx/>
                <a:uFillTx/>
                <a:latin typeface="Arial-Rounded"/>
                <a:ea typeface="Arial-Rounded"/>
                <a:cs typeface="Arial"/>
                <a:sym typeface="Arial"/>
              </a:rPr>
              <a:t> </a:t>
            </a:r>
            <a:r>
              <a:rPr kumimoji="0" lang="en-US" sz="6600" b="1" i="0" u="none" strike="noStrike" kern="0" cap="none" spc="0" normalizeH="0" baseline="0" noProof="0" dirty="0" err="1">
                <a:ln>
                  <a:noFill/>
                </a:ln>
                <a:solidFill>
                  <a:srgbClr val="17479D"/>
                </a:solidFill>
                <a:effectLst/>
                <a:uLnTx/>
                <a:uFillTx/>
                <a:latin typeface="Arial-Rounded"/>
                <a:ea typeface="Arial-Rounded"/>
                <a:cs typeface="Arial"/>
                <a:sym typeface="Arial"/>
              </a:rPr>
              <a:t>đọc</a:t>
            </a:r>
            <a:r>
              <a:rPr kumimoji="0" lang="en-US" sz="6600" b="1" i="0" u="none" strike="noStrike" kern="0" cap="none" spc="0" normalizeH="0" noProof="0" dirty="0">
                <a:ln>
                  <a:noFill/>
                </a:ln>
                <a:solidFill>
                  <a:srgbClr val="17479D"/>
                </a:solidFill>
                <a:effectLst/>
                <a:uLnTx/>
                <a:uFillTx/>
                <a:latin typeface="Arial-Rounded"/>
                <a:ea typeface="Arial-Rounded"/>
                <a:cs typeface="Arial"/>
                <a:sym typeface="Arial"/>
              </a:rPr>
              <a:t> </a:t>
            </a:r>
            <a:r>
              <a:rPr kumimoji="0" lang="en-US" sz="6600" b="1" i="0" u="none" strike="noStrike" kern="0" cap="none" spc="0" normalizeH="0" noProof="0" dirty="0" err="1">
                <a:ln>
                  <a:noFill/>
                </a:ln>
                <a:solidFill>
                  <a:srgbClr val="17479D"/>
                </a:solidFill>
                <a:effectLst/>
                <a:uLnTx/>
                <a:uFillTx/>
                <a:latin typeface="Arial-Rounded"/>
                <a:ea typeface="Arial-Rounded"/>
                <a:cs typeface="Arial"/>
                <a:sym typeface="Arial"/>
              </a:rPr>
              <a:t>trước</a:t>
            </a:r>
            <a:r>
              <a:rPr kumimoji="0" lang="en-US" sz="6600" b="1" i="0" u="none" strike="noStrike" kern="0" cap="none" spc="0" normalizeH="0" noProof="0" dirty="0">
                <a:ln>
                  <a:noFill/>
                </a:ln>
                <a:solidFill>
                  <a:srgbClr val="17479D"/>
                </a:solidFill>
                <a:effectLst/>
                <a:uLnTx/>
                <a:uFillTx/>
                <a:latin typeface="Arial-Rounded"/>
                <a:ea typeface="Arial-Rounded"/>
                <a:cs typeface="Arial"/>
                <a:sym typeface="Arial"/>
              </a:rPr>
              <a:t> </a:t>
            </a:r>
            <a:r>
              <a:rPr kumimoji="0" lang="en-US" sz="6600" b="1" i="0" u="none" strike="noStrike" kern="0" cap="none" spc="0" normalizeH="0" noProof="0" dirty="0" err="1">
                <a:ln>
                  <a:noFill/>
                </a:ln>
                <a:solidFill>
                  <a:srgbClr val="17479D"/>
                </a:solidFill>
                <a:effectLst/>
                <a:uLnTx/>
                <a:uFillTx/>
                <a:latin typeface="Arial-Rounded"/>
                <a:ea typeface="Arial-Rounded"/>
                <a:cs typeface="Arial"/>
                <a:sym typeface="Arial"/>
              </a:rPr>
              <a:t>lớp</a:t>
            </a:r>
            <a:endParaRPr kumimoji="0" lang="vi-VN" sz="6600" b="0" i="0" u="none" strike="noStrike" kern="0" cap="none" spc="0" normalizeH="0" baseline="0" noProof="0" dirty="0">
              <a:ln>
                <a:noFill/>
              </a:ln>
              <a:solidFill>
                <a:srgbClr val="000000"/>
              </a:solidFill>
              <a:effectLst/>
              <a:uLnTx/>
              <a:uFillTx/>
              <a:latin typeface="Arial-Rounded"/>
              <a:ea typeface="Arial-Rounded"/>
              <a:cs typeface="Arial"/>
              <a:sym typeface="Arial"/>
            </a:endParaRPr>
          </a:p>
        </p:txBody>
      </p:sp>
    </p:spTree>
    <p:extLst>
      <p:ext uri="{BB962C8B-B14F-4D97-AF65-F5344CB8AC3E}">
        <p14:creationId xmlns:p14="http://schemas.microsoft.com/office/powerpoint/2010/main" val="135268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22" presetClass="entr" presetSubtype="4"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59FD2F-AEF8-6FC1-D71F-A82800FEEB7D}"/>
              </a:ext>
            </a:extLst>
          </p:cNvPr>
          <p:cNvSpPr/>
          <p:nvPr/>
        </p:nvSpPr>
        <p:spPr>
          <a:xfrm>
            <a:off x="125128" y="1952224"/>
            <a:ext cx="4255383" cy="4207944"/>
          </a:xfrm>
          <a:prstGeom prst="rect">
            <a:avLst/>
          </a:prstGeom>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Freeform 34">
            <a:extLst>
              <a:ext uri="{FF2B5EF4-FFF2-40B4-BE49-F238E27FC236}">
                <a16:creationId xmlns:a16="http://schemas.microsoft.com/office/drawing/2014/main" id="{45B4CF14-A956-1A56-B972-3799524C3B8E}"/>
              </a:ext>
            </a:extLst>
          </p:cNvPr>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49">
            <a:extLst>
              <a:ext uri="{FF2B5EF4-FFF2-40B4-BE49-F238E27FC236}">
                <a16:creationId xmlns:a16="http://schemas.microsoft.com/office/drawing/2014/main" id="{B1558C7F-AC36-3286-7FD2-F02D6A253A7C}"/>
              </a:ext>
            </a:extLst>
          </p:cNvPr>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41">
            <a:extLst>
              <a:ext uri="{FF2B5EF4-FFF2-40B4-BE49-F238E27FC236}">
                <a16:creationId xmlns:a16="http://schemas.microsoft.com/office/drawing/2014/main" id="{876887B4-4DDE-02EB-2200-4ABE3C467680}"/>
              </a:ext>
            </a:extLst>
          </p:cNvPr>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7">
            <a:extLst>
              <a:ext uri="{FF2B5EF4-FFF2-40B4-BE49-F238E27FC236}">
                <a16:creationId xmlns:a16="http://schemas.microsoft.com/office/drawing/2014/main" id="{14CD56BC-199D-D1D3-D120-E777DBA8238A}"/>
              </a:ext>
            </a:extLst>
          </p:cNvPr>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8">
            <a:extLst>
              <a:ext uri="{FF2B5EF4-FFF2-40B4-BE49-F238E27FC236}">
                <a16:creationId xmlns:a16="http://schemas.microsoft.com/office/drawing/2014/main" id="{2C22D026-4B9D-0DE5-0235-4DAF7474EB64}"/>
              </a:ext>
            </a:extLst>
          </p:cNvPr>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4">
            <a:extLst>
              <a:ext uri="{FF2B5EF4-FFF2-40B4-BE49-F238E27FC236}">
                <a16:creationId xmlns:a16="http://schemas.microsoft.com/office/drawing/2014/main" id="{8BD2CE60-EE6C-6724-9857-3628120E329F}"/>
              </a:ext>
            </a:extLst>
          </p:cNvPr>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15" name="椭圆 22">
            <a:extLst>
              <a:ext uri="{FF2B5EF4-FFF2-40B4-BE49-F238E27FC236}">
                <a16:creationId xmlns:a16="http://schemas.microsoft.com/office/drawing/2014/main" id="{45AE9753-9701-1A70-7275-FAF46222DC02}"/>
              </a:ext>
            </a:extLst>
          </p:cNvPr>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6" name="椭圆 23">
            <a:extLst>
              <a:ext uri="{FF2B5EF4-FFF2-40B4-BE49-F238E27FC236}">
                <a16:creationId xmlns:a16="http://schemas.microsoft.com/office/drawing/2014/main" id="{B8E4F00E-6061-8AB3-472E-C8BD34B7F414}"/>
              </a:ext>
            </a:extLst>
          </p:cNvPr>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7" name="椭圆 24">
            <a:extLst>
              <a:ext uri="{FF2B5EF4-FFF2-40B4-BE49-F238E27FC236}">
                <a16:creationId xmlns:a16="http://schemas.microsoft.com/office/drawing/2014/main" id="{7C64048F-7A47-6692-76AB-C0BD7FB6CF6B}"/>
              </a:ext>
            </a:extLst>
          </p:cNvPr>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8" name="椭圆 25">
            <a:extLst>
              <a:ext uri="{FF2B5EF4-FFF2-40B4-BE49-F238E27FC236}">
                <a16:creationId xmlns:a16="http://schemas.microsoft.com/office/drawing/2014/main" id="{F98685AA-560D-9882-27A6-0B5120776CB4}"/>
              </a:ext>
            </a:extLst>
          </p:cNvPr>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9" name="椭圆 26">
            <a:extLst>
              <a:ext uri="{FF2B5EF4-FFF2-40B4-BE49-F238E27FC236}">
                <a16:creationId xmlns:a16="http://schemas.microsoft.com/office/drawing/2014/main" id="{BC697334-3DED-9663-CEB7-839C9743848F}"/>
              </a:ext>
            </a:extLst>
          </p:cNvPr>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0" name="椭圆 27">
            <a:extLst>
              <a:ext uri="{FF2B5EF4-FFF2-40B4-BE49-F238E27FC236}">
                <a16:creationId xmlns:a16="http://schemas.microsoft.com/office/drawing/2014/main" id="{6088FD8D-D1DF-9BE7-4395-7848F85A2765}"/>
              </a:ext>
            </a:extLst>
          </p:cNvPr>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21" name="Group 20">
            <a:extLst>
              <a:ext uri="{FF2B5EF4-FFF2-40B4-BE49-F238E27FC236}">
                <a16:creationId xmlns:a16="http://schemas.microsoft.com/office/drawing/2014/main" id="{FB5BF08E-DF8D-4704-AEE7-1DC73C269BFB}"/>
              </a:ext>
            </a:extLst>
          </p:cNvPr>
          <p:cNvGrpSpPr/>
          <p:nvPr/>
        </p:nvGrpSpPr>
        <p:grpSpPr>
          <a:xfrm>
            <a:off x="1140453" y="7886"/>
            <a:ext cx="9837758" cy="1696909"/>
            <a:chOff x="846284" y="538021"/>
            <a:chExt cx="9837758" cy="1378220"/>
          </a:xfrm>
        </p:grpSpPr>
        <p:sp>
          <p:nvSpPr>
            <p:cNvPr id="22" name="Flowchart: Terminator 21">
              <a:extLst>
                <a:ext uri="{FF2B5EF4-FFF2-40B4-BE49-F238E27FC236}">
                  <a16:creationId xmlns:a16="http://schemas.microsoft.com/office/drawing/2014/main" id="{3F25F245-AEAA-5C52-D3D1-758937F02FD4}"/>
                </a:ext>
              </a:extLst>
            </p:cNvPr>
            <p:cNvSpPr/>
            <p:nvPr/>
          </p:nvSpPr>
          <p:spPr>
            <a:xfrm>
              <a:off x="1438040" y="538021"/>
              <a:ext cx="9246002" cy="1280360"/>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Nói</a:t>
              </a:r>
              <a:r>
                <a:rPr kumimoji="0" lang="vi-V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với bạn về những điều thú vị của nghề nghiệp được nói đến trong câu chuyện hoặc bài thơ đã đọc.</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Flowchart: Connector 22">
              <a:extLst>
                <a:ext uri="{FF2B5EF4-FFF2-40B4-BE49-F238E27FC236}">
                  <a16:creationId xmlns:a16="http://schemas.microsoft.com/office/drawing/2014/main" id="{D8255CFE-0581-56DD-16BC-C84A2F007CCC}"/>
                </a:ext>
              </a:extLst>
            </p:cNvPr>
            <p:cNvSpPr/>
            <p:nvPr/>
          </p:nvSpPr>
          <p:spPr>
            <a:xfrm>
              <a:off x="846284" y="855228"/>
              <a:ext cx="1061013" cy="1061013"/>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4" name="Picture 2" descr="https://img.loigiaihay.com/picture/question_lgh/2021_51/1623836555-uogd.jpg">
            <a:extLst>
              <a:ext uri="{FF2B5EF4-FFF2-40B4-BE49-F238E27FC236}">
                <a16:creationId xmlns:a16="http://schemas.microsoft.com/office/drawing/2014/main" id="{C7144FCC-6694-FC97-5D72-4B90E63EF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797" y="1790524"/>
            <a:ext cx="7811490" cy="486914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AA90087-5626-1AB1-7730-EAA5DBF9838C}"/>
              </a:ext>
            </a:extLst>
          </p:cNvPr>
          <p:cNvSpPr/>
          <p:nvPr/>
        </p:nvSpPr>
        <p:spPr>
          <a:xfrm>
            <a:off x="394636" y="2274838"/>
            <a:ext cx="3985875" cy="3539430"/>
          </a:xfrm>
          <a:prstGeom prst="rect">
            <a:avLst/>
          </a:prstGeom>
        </p:spPr>
        <p:txBody>
          <a:bodyPr wrap="square">
            <a:spAutoFit/>
          </a:bodyPr>
          <a:lstStyle/>
          <a:p>
            <a:pPr algn="just"/>
            <a:r>
              <a:rPr lang="vi-VN" sz="2800" b="0" i="0" dirty="0">
                <a:solidFill>
                  <a:srgbClr val="000000"/>
                </a:solidFill>
                <a:effectLst/>
                <a:latin typeface="+mj-lt"/>
              </a:rPr>
              <a:t>Nghề thợ rèn là nghề nặng nhọc, vất vả nhưng là nghề có ích vì làm ra nhiều sản phẩm giúp ích cho đời. Những chú thợ rèn cũng có khi rất tinh nghịch lấy than quệt ngang mặt làm râu.</a:t>
            </a:r>
            <a:endParaRPr lang="en-US" sz="2800" dirty="0">
              <a:latin typeface="+mj-lt"/>
            </a:endParaRPr>
          </a:p>
        </p:txBody>
      </p:sp>
    </p:spTree>
    <p:extLst>
      <p:ext uri="{BB962C8B-B14F-4D97-AF65-F5344CB8AC3E}">
        <p14:creationId xmlns:p14="http://schemas.microsoft.com/office/powerpoint/2010/main" val="243767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3"/>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3"/>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strVal val="#ppt_w+.3"/>
                                          </p:val>
                                        </p:tav>
                                        <p:tav tm="100000">
                                          <p:val>
                                            <p:strVal val="#ppt_w"/>
                                          </p:val>
                                        </p:tav>
                                      </p:tavLst>
                                    </p:anim>
                                    <p:anim calcmode="lin" valueType="num">
                                      <p:cBhvr>
                                        <p:cTn id="28" dur="1000" fill="hold"/>
                                        <p:tgtEl>
                                          <p:spTgt spid="16"/>
                                        </p:tgtEl>
                                        <p:attrNameLst>
                                          <p:attrName>ppt_h</p:attrName>
                                        </p:attrNameLst>
                                      </p:cBhvr>
                                      <p:tavLst>
                                        <p:tav tm="0">
                                          <p:val>
                                            <p:strVal val="#ppt_h"/>
                                          </p:val>
                                        </p:tav>
                                        <p:tav tm="100000">
                                          <p:val>
                                            <p:strVal val="#ppt_h"/>
                                          </p:val>
                                        </p:tav>
                                      </p:tavLst>
                                    </p:anim>
                                    <p:animEffect transition="in" filter="fade">
                                      <p:cBhvr>
                                        <p:cTn id="29" dur="1000"/>
                                        <p:tgtEl>
                                          <p:spTgt spid="16"/>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3"/>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strVal val="#ppt_w+.3"/>
                                          </p:val>
                                        </p:tav>
                                        <p:tav tm="100000">
                                          <p:val>
                                            <p:strVal val="#ppt_w"/>
                                          </p:val>
                                        </p:tav>
                                      </p:tavLst>
                                    </p:anim>
                                    <p:anim calcmode="lin" valueType="num">
                                      <p:cBhvr>
                                        <p:cTn id="38" dur="1000" fill="hold"/>
                                        <p:tgtEl>
                                          <p:spTgt spid="11"/>
                                        </p:tgtEl>
                                        <p:attrNameLst>
                                          <p:attrName>ppt_h</p:attrName>
                                        </p:attrNameLst>
                                      </p:cBhvr>
                                      <p:tavLst>
                                        <p:tav tm="0">
                                          <p:val>
                                            <p:strVal val="#ppt_h"/>
                                          </p:val>
                                        </p:tav>
                                        <p:tav tm="100000">
                                          <p:val>
                                            <p:strVal val="#ppt_h"/>
                                          </p:val>
                                        </p:tav>
                                      </p:tavLst>
                                    </p:anim>
                                    <p:animEffect transition="in" filter="fade">
                                      <p:cBhvr>
                                        <p:cTn id="39" dur="1000"/>
                                        <p:tgtEl>
                                          <p:spTgt spid="11"/>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1000" fill="hold"/>
                                        <p:tgtEl>
                                          <p:spTgt spid="12"/>
                                        </p:tgtEl>
                                        <p:attrNameLst>
                                          <p:attrName>ppt_w</p:attrName>
                                        </p:attrNameLst>
                                      </p:cBhvr>
                                      <p:tavLst>
                                        <p:tav tm="0">
                                          <p:val>
                                            <p:strVal val="#ppt_w+.3"/>
                                          </p:val>
                                        </p:tav>
                                        <p:tav tm="100000">
                                          <p:val>
                                            <p:strVal val="#ppt_w"/>
                                          </p:val>
                                        </p:tav>
                                      </p:tavLst>
                                    </p:anim>
                                    <p:anim calcmode="lin" valueType="num">
                                      <p:cBhvr>
                                        <p:cTn id="43" dur="1000" fill="hold"/>
                                        <p:tgtEl>
                                          <p:spTgt spid="12"/>
                                        </p:tgtEl>
                                        <p:attrNameLst>
                                          <p:attrName>ppt_h</p:attrName>
                                        </p:attrNameLst>
                                      </p:cBhvr>
                                      <p:tavLst>
                                        <p:tav tm="0">
                                          <p:val>
                                            <p:strVal val="#ppt_h"/>
                                          </p:val>
                                        </p:tav>
                                        <p:tav tm="100000">
                                          <p:val>
                                            <p:strVal val="#ppt_h"/>
                                          </p:val>
                                        </p:tav>
                                      </p:tavLst>
                                    </p:anim>
                                    <p:animEffect transition="in" filter="fade">
                                      <p:cBhvr>
                                        <p:cTn id="44" dur="1000"/>
                                        <p:tgtEl>
                                          <p:spTgt spid="12"/>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strVal val="#ppt_w+.3"/>
                                          </p:val>
                                        </p:tav>
                                        <p:tav tm="100000">
                                          <p:val>
                                            <p:strVal val="#ppt_w"/>
                                          </p:val>
                                        </p:tav>
                                      </p:tavLst>
                                    </p:anim>
                                    <p:anim calcmode="lin" valueType="num">
                                      <p:cBhvr>
                                        <p:cTn id="48" dur="1000" fill="hold"/>
                                        <p:tgtEl>
                                          <p:spTgt spid="13"/>
                                        </p:tgtEl>
                                        <p:attrNameLst>
                                          <p:attrName>ppt_h</p:attrName>
                                        </p:attrNameLst>
                                      </p:cBhvr>
                                      <p:tavLst>
                                        <p:tav tm="0">
                                          <p:val>
                                            <p:strVal val="#ppt_h"/>
                                          </p:val>
                                        </p:tav>
                                        <p:tav tm="100000">
                                          <p:val>
                                            <p:strVal val="#ppt_h"/>
                                          </p:val>
                                        </p:tav>
                                      </p:tavLst>
                                    </p:anim>
                                    <p:animEffect transition="in" filter="fade">
                                      <p:cBhvr>
                                        <p:cTn id="49" dur="1000"/>
                                        <p:tgtEl>
                                          <p:spTgt spid="13"/>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strVal val="#ppt_w+.3"/>
                                          </p:val>
                                        </p:tav>
                                        <p:tav tm="100000">
                                          <p:val>
                                            <p:strVal val="#ppt_w"/>
                                          </p:val>
                                        </p:tav>
                                      </p:tavLst>
                                    </p:anim>
                                    <p:anim calcmode="lin" valueType="num">
                                      <p:cBhvr>
                                        <p:cTn id="53" dur="1000" fill="hold"/>
                                        <p:tgtEl>
                                          <p:spTgt spid="18"/>
                                        </p:tgtEl>
                                        <p:attrNameLst>
                                          <p:attrName>ppt_h</p:attrName>
                                        </p:attrNameLst>
                                      </p:cBhvr>
                                      <p:tavLst>
                                        <p:tav tm="0">
                                          <p:val>
                                            <p:strVal val="#ppt_h"/>
                                          </p:val>
                                        </p:tav>
                                        <p:tav tm="100000">
                                          <p:val>
                                            <p:strVal val="#ppt_h"/>
                                          </p:val>
                                        </p:tav>
                                      </p:tavLst>
                                    </p:anim>
                                    <p:animEffect transition="in" filter="fade">
                                      <p:cBhvr>
                                        <p:cTn id="54" dur="1000"/>
                                        <p:tgtEl>
                                          <p:spTgt spid="18"/>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1000" fill="hold"/>
                                        <p:tgtEl>
                                          <p:spTgt spid="19"/>
                                        </p:tgtEl>
                                        <p:attrNameLst>
                                          <p:attrName>ppt_w</p:attrName>
                                        </p:attrNameLst>
                                      </p:cBhvr>
                                      <p:tavLst>
                                        <p:tav tm="0">
                                          <p:val>
                                            <p:strVal val="#ppt_w+.3"/>
                                          </p:val>
                                        </p:tav>
                                        <p:tav tm="100000">
                                          <p:val>
                                            <p:strVal val="#ppt_w"/>
                                          </p:val>
                                        </p:tav>
                                      </p:tavLst>
                                    </p:anim>
                                    <p:anim calcmode="lin" valueType="num">
                                      <p:cBhvr>
                                        <p:cTn id="58" dur="1000" fill="hold"/>
                                        <p:tgtEl>
                                          <p:spTgt spid="19"/>
                                        </p:tgtEl>
                                        <p:attrNameLst>
                                          <p:attrName>ppt_h</p:attrName>
                                        </p:attrNameLst>
                                      </p:cBhvr>
                                      <p:tavLst>
                                        <p:tav tm="0">
                                          <p:val>
                                            <p:strVal val="#ppt_h"/>
                                          </p:val>
                                        </p:tav>
                                        <p:tav tm="100000">
                                          <p:val>
                                            <p:strVal val="#ppt_h"/>
                                          </p:val>
                                        </p:tav>
                                      </p:tavLst>
                                    </p:anim>
                                    <p:animEffect transition="in" filter="fade">
                                      <p:cBhvr>
                                        <p:cTn id="59" dur="1000"/>
                                        <p:tgtEl>
                                          <p:spTgt spid="19"/>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1000" fill="hold"/>
                                        <p:tgtEl>
                                          <p:spTgt spid="20"/>
                                        </p:tgtEl>
                                        <p:attrNameLst>
                                          <p:attrName>ppt_w</p:attrName>
                                        </p:attrNameLst>
                                      </p:cBhvr>
                                      <p:tavLst>
                                        <p:tav tm="0">
                                          <p:val>
                                            <p:strVal val="#ppt_w+.3"/>
                                          </p:val>
                                        </p:tav>
                                        <p:tav tm="100000">
                                          <p:val>
                                            <p:strVal val="#ppt_w"/>
                                          </p:val>
                                        </p:tav>
                                      </p:tavLst>
                                    </p:anim>
                                    <p:anim calcmode="lin" valueType="num">
                                      <p:cBhvr>
                                        <p:cTn id="63" dur="1000" fill="hold"/>
                                        <p:tgtEl>
                                          <p:spTgt spid="20"/>
                                        </p:tgtEl>
                                        <p:attrNameLst>
                                          <p:attrName>ppt_h</p:attrName>
                                        </p:attrNameLst>
                                      </p:cBhvr>
                                      <p:tavLst>
                                        <p:tav tm="0">
                                          <p:val>
                                            <p:strVal val="#ppt_h"/>
                                          </p:val>
                                        </p:tav>
                                        <p:tav tm="100000">
                                          <p:val>
                                            <p:strVal val="#ppt_h"/>
                                          </p:val>
                                        </p:tav>
                                      </p:tavLst>
                                    </p:anim>
                                    <p:animEffect transition="in" filter="fade">
                                      <p:cBhvr>
                                        <p:cTn id="64" dur="10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CEEE46C-F90D-84AD-6889-E5EC3DCA8D29}"/>
              </a:ext>
            </a:extLst>
          </p:cNvPr>
          <p:cNvSpPr txBox="1">
            <a:spLocks noChangeArrowheads="1"/>
          </p:cNvSpPr>
          <p:nvPr/>
        </p:nvSpPr>
        <p:spPr bwMode="auto">
          <a:xfrm>
            <a:off x="3469164" y="436201"/>
            <a:ext cx="6166325"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Viết</a:t>
            </a:r>
            <a:r>
              <a:rPr kumimoji="0" lang="en-US" altLang="zh-C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vào</a:t>
            </a:r>
            <a:r>
              <a:rPr kumimoji="0" lang="en-US" altLang="zh-C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phiếu</a:t>
            </a:r>
            <a:r>
              <a:rPr kumimoji="0" lang="en-US" altLang="zh-C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sách</a:t>
            </a:r>
            <a:endParaRPr kumimoji="0" lang="zh-CN" alt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5" name="Picture 4" descr="A screenshot of a cell phone&#10;&#10;AI-generated content may be incorrect.">
            <a:extLst>
              <a:ext uri="{FF2B5EF4-FFF2-40B4-BE49-F238E27FC236}">
                <a16:creationId xmlns:a16="http://schemas.microsoft.com/office/drawing/2014/main" id="{8D38E6EF-BDF2-3397-AE09-9A2D6F3C4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0" y="1155752"/>
            <a:ext cx="3845104" cy="5439357"/>
          </a:xfrm>
          <a:prstGeom prst="rect">
            <a:avLst/>
          </a:prstGeom>
        </p:spPr>
      </p:pic>
    </p:spTree>
    <p:extLst>
      <p:ext uri="{BB962C8B-B14F-4D97-AF65-F5344CB8AC3E}">
        <p14:creationId xmlns:p14="http://schemas.microsoft.com/office/powerpoint/2010/main" val="12387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3" name="图片 3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pic>
        <p:nvPicPr>
          <p:cNvPr id="4" name="图片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
        <p:nvSpPr>
          <p:cNvPr id="6" name="文本框 36"/>
          <p:cNvSpPr txBox="1"/>
          <p:nvPr/>
        </p:nvSpPr>
        <p:spPr>
          <a:xfrm>
            <a:off x="730250" y="758915"/>
            <a:ext cx="10731500"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a:ln>
                  <a:noFill/>
                </a:ln>
                <a:solidFill>
                  <a:srgbClr val="0DBF9F"/>
                </a:solidFill>
                <a:effectLst>
                  <a:outerShdw blurRad="38100" dist="38100" dir="2700000" algn="tl">
                    <a:srgbClr val="000000">
                      <a:alpha val="43137"/>
                    </a:srgbClr>
                  </a:outerShdw>
                </a:effectLst>
                <a:uLnTx/>
                <a:uFillTx/>
                <a:latin typeface="UTM Arruba KT" panose="02040603050506020204" pitchFamily="18" charset="0"/>
                <a:ea typeface="思源黑体 CN Bold" panose="020B0800000000000000" pitchFamily="34" charset="-122"/>
                <a:cs typeface="+mn-cs"/>
              </a:rPr>
              <a:t>CHÀO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a:ln>
                  <a:noFill/>
                </a:ln>
                <a:solidFill>
                  <a:srgbClr val="0DBF9F"/>
                </a:solidFill>
                <a:effectLst>
                  <a:outerShdw blurRad="38100" dist="38100" dir="2700000" algn="tl">
                    <a:srgbClr val="000000">
                      <a:alpha val="43137"/>
                    </a:srgbClr>
                  </a:outerShdw>
                </a:effectLst>
                <a:uLnTx/>
                <a:uFillTx/>
                <a:latin typeface="UTM Arruba KT" panose="02040603050506020204" pitchFamily="18" charset="0"/>
                <a:ea typeface="思源黑体 CN Bold" panose="020B0800000000000000" pitchFamily="34" charset="-122"/>
                <a:cs typeface="+mn-cs"/>
              </a:rPr>
              <a:t>TẠM BIỆT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98</Words>
  <Application>Microsoft Office PowerPoint</Application>
  <PresentationFormat>Widescreen</PresentationFormat>
  <Paragraphs>10</Paragraphs>
  <Slides>8</Slides>
  <Notes>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8</vt:i4>
      </vt:variant>
    </vt:vector>
  </HeadingPairs>
  <TitlesOfParts>
    <vt:vector size="22" baseType="lpstr">
      <vt:lpstr>DengXian</vt:lpstr>
      <vt:lpstr>Arial</vt:lpstr>
      <vt:lpstr>Arial-Rounded</vt:lpstr>
      <vt:lpstr>Calibri</vt:lpstr>
      <vt:lpstr>Cambria</vt:lpstr>
      <vt:lpstr>Microsoft YaHei</vt:lpstr>
      <vt:lpstr>Times New Roman</vt:lpstr>
      <vt:lpstr>UTM Arruba KT</vt:lpstr>
      <vt:lpstr>https://www.freeppt7.com</vt:lpstr>
      <vt:lpstr>Office 主题</vt:lpstr>
      <vt:lpstr>1_https://www.freeppt7.com</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9</cp:revision>
  <dcterms:created xsi:type="dcterms:W3CDTF">2021-08-06T16:35:28Z</dcterms:created>
  <dcterms:modified xsi:type="dcterms:W3CDTF">2025-03-30T02:12:59Z</dcterms:modified>
</cp:coreProperties>
</file>