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61" r:id="rId2"/>
    <p:sldMasterId id="2147483827" r:id="rId3"/>
    <p:sldMasterId id="2147483899" r:id="rId4"/>
    <p:sldMasterId id="2147483967" r:id="rId5"/>
    <p:sldMasterId id="2147483980" r:id="rId6"/>
    <p:sldMasterId id="2147484012" r:id="rId7"/>
    <p:sldMasterId id="2147484024" r:id="rId8"/>
  </p:sldMasterIdLst>
  <p:notesMasterIdLst>
    <p:notesMasterId r:id="rId37"/>
  </p:notesMasterIdLst>
  <p:sldIdLst>
    <p:sldId id="264" r:id="rId9"/>
    <p:sldId id="256" r:id="rId10"/>
    <p:sldId id="259" r:id="rId11"/>
    <p:sldId id="261" r:id="rId12"/>
    <p:sldId id="260" r:id="rId13"/>
    <p:sldId id="1401" r:id="rId14"/>
    <p:sldId id="1439" r:id="rId15"/>
    <p:sldId id="1403" r:id="rId16"/>
    <p:sldId id="262" r:id="rId17"/>
    <p:sldId id="265" r:id="rId18"/>
    <p:sldId id="1434" r:id="rId19"/>
    <p:sldId id="1435" r:id="rId20"/>
    <p:sldId id="1436" r:id="rId21"/>
    <p:sldId id="1437" r:id="rId22"/>
    <p:sldId id="1438" r:id="rId23"/>
    <p:sldId id="515" r:id="rId24"/>
    <p:sldId id="1423" r:id="rId25"/>
    <p:sldId id="1432" r:id="rId26"/>
    <p:sldId id="1433" r:id="rId27"/>
    <p:sldId id="1425" r:id="rId28"/>
    <p:sldId id="1402" r:id="rId29"/>
    <p:sldId id="1426" r:id="rId30"/>
    <p:sldId id="1427" r:id="rId31"/>
    <p:sldId id="1428" r:id="rId32"/>
    <p:sldId id="1429" r:id="rId33"/>
    <p:sldId id="1430" r:id="rId34"/>
    <p:sldId id="1431" r:id="rId35"/>
    <p:sldId id="28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autoAdjust="0"/>
    <p:restoredTop sz="94660"/>
  </p:normalViewPr>
  <p:slideViewPr>
    <p:cSldViewPr snapToGrid="0">
      <p:cViewPr varScale="1">
        <p:scale>
          <a:sx n="64" d="100"/>
          <a:sy n="64" d="100"/>
        </p:scale>
        <p:origin x="6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72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061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257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2737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604A65-FED2-458F-8760-D4B912626E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44305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6703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6.xml"/><Relationship Id="rId4" Type="http://schemas.openxmlformats.org/officeDocument/2006/relationships/hyperlink" Target="https://www.freepik.com/" TargetMode="Externa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29DB-0D4C-4FCC-B7E5-2B27E99297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BE856E-499F-402A-AF17-0E2BBCFFA9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10543B-F3DA-4256-891D-9E066498BEC2}"/>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3/30/2025</a:t>
            </a:fld>
            <a:endParaRPr lang="en-US"/>
          </a:p>
        </p:txBody>
      </p:sp>
      <p:sp>
        <p:nvSpPr>
          <p:cNvPr id="5" name="Footer Placeholder 4">
            <a:extLst>
              <a:ext uri="{FF2B5EF4-FFF2-40B4-BE49-F238E27FC236}">
                <a16:creationId xmlns:a16="http://schemas.microsoft.com/office/drawing/2014/main" id="{442AD153-0790-42FD-A2D1-6E1CCB9B9C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B079A0-0A04-4674-A9B0-FE6301322B3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4104481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3B4C-45A2-4212-9710-4CF2639E6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832116-5264-40C2-A662-81EBABDD1F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06550-C4DE-473C-93DA-D32CFE8CCD2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3/30/2025</a:t>
            </a:fld>
            <a:endParaRPr lang="en-US"/>
          </a:p>
        </p:txBody>
      </p:sp>
      <p:sp>
        <p:nvSpPr>
          <p:cNvPr id="5" name="Footer Placeholder 4">
            <a:extLst>
              <a:ext uri="{FF2B5EF4-FFF2-40B4-BE49-F238E27FC236}">
                <a16:creationId xmlns:a16="http://schemas.microsoft.com/office/drawing/2014/main" id="{41021831-5FA8-4DC6-AC53-36541854E1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4E68F3-F322-4BBE-8916-165B1256AD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2767389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9DA3-A08B-4878-91ED-4A92332A76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9B0BE6-266D-4EB9-8910-99170C6375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AEA689-DB39-4AC3-AD6D-4155CC1F93AC}"/>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3/30/2025</a:t>
            </a:fld>
            <a:endParaRPr lang="en-US"/>
          </a:p>
        </p:txBody>
      </p:sp>
      <p:sp>
        <p:nvSpPr>
          <p:cNvPr id="5" name="Footer Placeholder 4">
            <a:extLst>
              <a:ext uri="{FF2B5EF4-FFF2-40B4-BE49-F238E27FC236}">
                <a16:creationId xmlns:a16="http://schemas.microsoft.com/office/drawing/2014/main" id="{30759132-DE11-4766-9FC2-FCC6040DD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7A6EB8-F572-47CF-A563-FB1EAFD6B922}"/>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0838038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B0E2-146E-4CEB-8B2F-35C2E6C5FD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2019A9-EC37-42E6-8961-008DB1083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446043-04B2-46C3-9FC0-D97F1B178DF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D53F26-55DD-461E-915B-937AEB41E00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3/30/2025</a:t>
            </a:fld>
            <a:endParaRPr lang="en-US"/>
          </a:p>
        </p:txBody>
      </p:sp>
      <p:sp>
        <p:nvSpPr>
          <p:cNvPr id="6" name="Footer Placeholder 5">
            <a:extLst>
              <a:ext uri="{FF2B5EF4-FFF2-40B4-BE49-F238E27FC236}">
                <a16:creationId xmlns:a16="http://schemas.microsoft.com/office/drawing/2014/main" id="{31B08F93-7AB7-4D8D-8A77-21C790B95B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1A5971-21D6-4D9B-9010-68A3C96B5B46}"/>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6663476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766E-B729-478F-9184-DE38A77D4FF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9D74BD-5A1C-4A42-8AFB-5F29EC29C3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A1FFD9-B002-4296-8A02-DB606240E4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E8FC10-5880-46F2-8991-5014EEC0A9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CAE28C-C6C9-4652-887F-781576FD89A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0AC6B1-13BC-4D86-A740-3C1E3DEA1296}"/>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3/30/2025</a:t>
            </a:fld>
            <a:endParaRPr lang="en-US"/>
          </a:p>
        </p:txBody>
      </p:sp>
      <p:sp>
        <p:nvSpPr>
          <p:cNvPr id="8" name="Footer Placeholder 7">
            <a:extLst>
              <a:ext uri="{FF2B5EF4-FFF2-40B4-BE49-F238E27FC236}">
                <a16:creationId xmlns:a16="http://schemas.microsoft.com/office/drawing/2014/main" id="{2FD96ACF-C087-487A-9763-BDB655D438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D08F51-AF9D-4AC6-8A37-01D8C817C99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9853935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54D14-8DB5-4186-9AB8-DD5A697F2D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5144FFA-1233-404C-A80D-706DAA54B6A1}"/>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3/30/2025</a:t>
            </a:fld>
            <a:endParaRPr lang="en-US"/>
          </a:p>
        </p:txBody>
      </p:sp>
      <p:sp>
        <p:nvSpPr>
          <p:cNvPr id="4" name="Footer Placeholder 3">
            <a:extLst>
              <a:ext uri="{FF2B5EF4-FFF2-40B4-BE49-F238E27FC236}">
                <a16:creationId xmlns:a16="http://schemas.microsoft.com/office/drawing/2014/main" id="{3266BCF1-9340-44A7-8891-AEA021696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07F11D-E93C-4279-9943-5D0C562EFAD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85785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6A8572-82D8-46C8-81DD-53B6D606530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3/30/2025</a:t>
            </a:fld>
            <a:endParaRPr lang="en-US"/>
          </a:p>
        </p:txBody>
      </p:sp>
      <p:sp>
        <p:nvSpPr>
          <p:cNvPr id="3" name="Footer Placeholder 2">
            <a:extLst>
              <a:ext uri="{FF2B5EF4-FFF2-40B4-BE49-F238E27FC236}">
                <a16:creationId xmlns:a16="http://schemas.microsoft.com/office/drawing/2014/main" id="{92F88F93-B158-4B9E-82EE-6A58AAE81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38687D8-796F-4BE9-9F62-C8CFF63A6E69}"/>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7318341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2071-B000-4E99-9E02-8C24EAA2C5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62F3C7-F44C-46B5-8BEC-CEC8515865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8B2F20-280F-4B32-94F1-C422433FCF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B20263-8266-40D5-A003-74BCC51426B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3/30/2025</a:t>
            </a:fld>
            <a:endParaRPr lang="en-US"/>
          </a:p>
        </p:txBody>
      </p:sp>
      <p:sp>
        <p:nvSpPr>
          <p:cNvPr id="6" name="Footer Placeholder 5">
            <a:extLst>
              <a:ext uri="{FF2B5EF4-FFF2-40B4-BE49-F238E27FC236}">
                <a16:creationId xmlns:a16="http://schemas.microsoft.com/office/drawing/2014/main" id="{A0A92B62-148A-4734-AC01-B192888286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C3AEE3-22EB-4C8C-9F3E-77B171849ACF}"/>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0840121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E692A-101B-46ED-B4F8-CFB9381FE5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AED867-31EE-4180-B74B-E8E9E32C2C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494923-8923-487E-9D46-B281B8C734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53991-0F9B-4EAE-8362-93299321080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3/30/2025</a:t>
            </a:fld>
            <a:endParaRPr lang="en-US"/>
          </a:p>
        </p:txBody>
      </p:sp>
      <p:sp>
        <p:nvSpPr>
          <p:cNvPr id="6" name="Footer Placeholder 5">
            <a:extLst>
              <a:ext uri="{FF2B5EF4-FFF2-40B4-BE49-F238E27FC236}">
                <a16:creationId xmlns:a16="http://schemas.microsoft.com/office/drawing/2014/main" id="{04C39D7F-3846-426A-A155-ADCD91A30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A49805-74CB-4F68-83E5-E4D592D012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3485794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50FF-CB8B-484D-AAA4-652A8ABC86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B2C072-1DE8-4E58-B033-D606141B4B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3EF8F-EE6B-4B7E-B6BD-52DB9F206EAA}"/>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3/30/2025</a:t>
            </a:fld>
            <a:endParaRPr lang="en-US"/>
          </a:p>
        </p:txBody>
      </p:sp>
      <p:sp>
        <p:nvSpPr>
          <p:cNvPr id="5" name="Footer Placeholder 4">
            <a:extLst>
              <a:ext uri="{FF2B5EF4-FFF2-40B4-BE49-F238E27FC236}">
                <a16:creationId xmlns:a16="http://schemas.microsoft.com/office/drawing/2014/main" id="{851E9ECE-EDB7-474B-A339-6082F3DF7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24E30-CB83-4631-BAB7-594DAE93282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309353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D50FDB-17A8-40F2-9A2A-B5B6B515E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CF59F-EE93-44A7-8EFE-18A9A5FD0EC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11B7C-9353-4C3B-A7D7-116598EE17E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3/30/2025</a:t>
            </a:fld>
            <a:endParaRPr lang="en-US"/>
          </a:p>
        </p:txBody>
      </p:sp>
      <p:sp>
        <p:nvSpPr>
          <p:cNvPr id="5" name="Footer Placeholder 4">
            <a:extLst>
              <a:ext uri="{FF2B5EF4-FFF2-40B4-BE49-F238E27FC236}">
                <a16:creationId xmlns:a16="http://schemas.microsoft.com/office/drawing/2014/main" id="{95997DBD-92C0-4744-AA56-327FA37BF7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70FF-C326-4F4A-8804-B80AD4A3330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460614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3/30/2025</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4497936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3/30/2025</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3204120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3/30/2025</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36291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3/30/2025</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661504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3/30/2025</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95817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3/30/2025</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333099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3/30/2025</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457807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3/30/2025</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2355583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3/30/2025</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591434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3/30/2025</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660926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3/30/2025</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956997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023429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5975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2025/3/30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4605671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2025/3/30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719540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2025/3/30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2733258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2025/3/30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9219599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2025/3/30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16326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2025/3/30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7807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2025/3/30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2481100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2025/3/30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0289809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2025/3/30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125591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7132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047779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17095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932523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77815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747802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7800450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638953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950606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932346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730202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6400222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91293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38040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657217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197330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327927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37882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71300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3898544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044881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178530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73914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757457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4265388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925894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275785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744004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044315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19036231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3593663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7778153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3761205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21157879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4525613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42FE942-8C21-4115-8680-D88995117483}"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7819975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42FE942-8C21-4115-8680-D88995117483}" type="datetimeFigureOut">
              <a:rPr lang="zh-CN" altLang="en-US" smtClean="0"/>
              <a:t>2025/3/30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29594164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42FE942-8C21-4115-8680-D88995117483}" type="datetimeFigureOut">
              <a:rPr lang="zh-CN" altLang="en-US" smtClean="0"/>
              <a:t>2025/3/30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11819582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42FE942-8C21-4115-8680-D88995117483}" type="datetimeFigureOut">
              <a:rPr lang="zh-CN" altLang="en-US" smtClean="0"/>
              <a:t>2025/3/30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13010641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42FE942-8C21-4115-8680-D88995117483}"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42134050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42FE942-8C21-4115-8680-D88995117483}"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1142687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21961303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42FE942-8C21-4115-8680-D88995117483}"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864691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theme" Target="../theme/theme6.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8.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467861A7-5890-BFE4-E742-270AC73C79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07458" y="0"/>
            <a:ext cx="1505881" cy="1505881"/>
          </a:xfrm>
          <a:prstGeom prst="rect">
            <a:avLst/>
          </a:prstGeom>
        </p:spPr>
      </p:pic>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2025/3/30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33F5BFC7-3400-390B-B9BC-FC7DA4AC7A2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07458" y="0"/>
            <a:ext cx="1505881" cy="1505881"/>
          </a:xfrm>
          <a:prstGeom prst="rect">
            <a:avLst/>
          </a:prstGeom>
        </p:spPr>
      </p:pic>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2025/3/30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593A9-40E4-4715-BB88-DD783705E2B1}" type="datetimeFigureOut">
              <a:rPr lang="en-US" smtClean="0"/>
              <a:t>3/30/2025</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2983966582"/>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1673512"/>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771407385"/>
      </p:ext>
    </p:extLst>
  </p:cSld>
  <p:clrMap bg1="lt1" tx1="dk1" bg2="dk2"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4002" r:id="rId22"/>
    <p:sldLayoutId id="2147484003" r:id="rId23"/>
    <p:sldLayoutId id="2147484004" r:id="rId24"/>
    <p:sldLayoutId id="2147484005" r:id="rId25"/>
    <p:sldLayoutId id="2147484006" r:id="rId26"/>
    <p:sldLayoutId id="2147484007" r:id="rId27"/>
    <p:sldLayoutId id="2147484008" r:id="rId28"/>
    <p:sldLayoutId id="2147484009" r:id="rId29"/>
    <p:sldLayoutId id="2147484010" r:id="rId30"/>
    <p:sldLayoutId id="2147484011"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E942-8C21-4115-8680-D88995117483}" type="datetimeFigureOut">
              <a:rPr lang="zh-CN" altLang="en-US" smtClean="0"/>
              <a:t>2025/3/30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DD77F0-F64C-4D05-AF46-5691E19E7AC6}" type="slidenum">
              <a:rPr lang="zh-CN" altLang="en-US" smtClean="0"/>
              <a:t>‹#›</a:t>
            </a:fld>
            <a:endParaRPr lang="zh-CN" altLang="en-US"/>
          </a:p>
        </p:txBody>
      </p:sp>
    </p:spTree>
    <p:extLst>
      <p:ext uri="{BB962C8B-B14F-4D97-AF65-F5344CB8AC3E}">
        <p14:creationId xmlns:p14="http://schemas.microsoft.com/office/powerpoint/2010/main" val="3792809840"/>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5713E497-20B2-F709-626E-ACBAA82015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51820" y="104150"/>
            <a:ext cx="1417391" cy="1417391"/>
          </a:xfrm>
          <a:prstGeom prst="rect">
            <a:avLst/>
          </a:prstGeom>
        </p:spPr>
      </p:pic>
    </p:spTree>
    <p:extLst>
      <p:ext uri="{BB962C8B-B14F-4D97-AF65-F5344CB8AC3E}">
        <p14:creationId xmlns:p14="http://schemas.microsoft.com/office/powerpoint/2010/main" val="3306796756"/>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0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4.png"/><Relationship Id="rId1" Type="http://schemas.openxmlformats.org/officeDocument/2006/relationships/slideLayout" Target="../slideLayouts/slideLayout73.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4.png"/><Relationship Id="rId1" Type="http://schemas.openxmlformats.org/officeDocument/2006/relationships/slideLayout" Target="../slideLayouts/slideLayout73.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4.png"/><Relationship Id="rId1" Type="http://schemas.openxmlformats.org/officeDocument/2006/relationships/slideLayout" Target="../slideLayouts/slideLayout73.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35.xml"/><Relationship Id="rId7" Type="http://schemas.openxmlformats.org/officeDocument/2006/relationships/image" Target="../media/image9.png"/><Relationship Id="rId12"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4.png"/><Relationship Id="rId1" Type="http://schemas.openxmlformats.org/officeDocument/2006/relationships/slideLayout" Target="../slideLayouts/slideLayout73.xml"/><Relationship Id="rId5" Type="http://schemas.microsoft.com/office/2007/relationships/hdphoto" Target="../media/hdphoto5.wdp"/><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5.xml"/><Relationship Id="rId7" Type="http://schemas.microsoft.com/office/2007/relationships/hdphoto" Target="../media/hdphoto6.wdp"/><Relationship Id="rId2" Type="http://schemas.openxmlformats.org/officeDocument/2006/relationships/slideLayout" Target="../slideLayouts/slideLayout95.xml"/><Relationship Id="rId1" Type="http://schemas.openxmlformats.org/officeDocument/2006/relationships/themeOverride" Target="../theme/themeOverride1.xml"/><Relationship Id="rId6" Type="http://schemas.openxmlformats.org/officeDocument/2006/relationships/image" Target="../media/image72.png"/><Relationship Id="rId5" Type="http://schemas.openxmlformats.org/officeDocument/2006/relationships/image" Target="../media/image71.gif"/><Relationship Id="rId10" Type="http://schemas.openxmlformats.org/officeDocument/2006/relationships/audio" Target="NULL"/><Relationship Id="rId4" Type="http://schemas.openxmlformats.org/officeDocument/2006/relationships/audio" Target="../media/audio3.wav"/><Relationship Id="rId9" Type="http://schemas.openxmlformats.org/officeDocument/2006/relationships/image" Target="../media/image74.gif"/></Relationships>
</file>

<file path=ppt/slides/_rels/slide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69.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69.jpg"/><Relationship Id="rId4" Type="http://schemas.openxmlformats.org/officeDocument/2006/relationships/image" Target="../media/image80.png"/><Relationship Id="rId9"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5.png"/><Relationship Id="rId18" Type="http://schemas.openxmlformats.org/officeDocument/2006/relationships/image" Target="../media/image41.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86.png"/><Relationship Id="rId17" Type="http://schemas.openxmlformats.org/officeDocument/2006/relationships/image" Target="../media/image87.png"/><Relationship Id="rId2" Type="http://schemas.openxmlformats.org/officeDocument/2006/relationships/notesSlide" Target="../notesSlides/notesSlide6.xml"/><Relationship Id="rId16" Type="http://schemas.openxmlformats.org/officeDocument/2006/relationships/image" Target="../media/image40.png"/><Relationship Id="rId1" Type="http://schemas.openxmlformats.org/officeDocument/2006/relationships/slideLayout" Target="../slideLayouts/slideLayout46.xml"/><Relationship Id="rId6" Type="http://schemas.openxmlformats.org/officeDocument/2006/relationships/image" Target="../media/image32.png"/><Relationship Id="rId11" Type="http://schemas.openxmlformats.org/officeDocument/2006/relationships/image" Target="../media/image54.png"/><Relationship Id="rId5" Type="http://schemas.openxmlformats.org/officeDocument/2006/relationships/image" Target="../media/image50.png"/><Relationship Id="rId15" Type="http://schemas.openxmlformats.org/officeDocument/2006/relationships/image" Target="../media/image39.png"/><Relationship Id="rId10" Type="http://schemas.openxmlformats.org/officeDocument/2006/relationships/image" Target="../media/image85.png"/><Relationship Id="rId19" Type="http://schemas.openxmlformats.org/officeDocument/2006/relationships/image" Target="../media/image88.png"/><Relationship Id="rId4" Type="http://schemas.openxmlformats.org/officeDocument/2006/relationships/image" Target="../media/image30.png"/><Relationship Id="rId9" Type="http://schemas.openxmlformats.org/officeDocument/2006/relationships/image" Target="../media/image52.png"/><Relationship Id="rId1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18" Type="http://schemas.openxmlformats.org/officeDocument/2006/relationships/image" Target="../media/image24.emf"/><Relationship Id="rId3" Type="http://schemas.microsoft.com/office/2007/relationships/media" Target="../media/media3.mp3"/><Relationship Id="rId21" Type="http://schemas.openxmlformats.org/officeDocument/2006/relationships/image" Target="../media/image13.png"/><Relationship Id="rId7" Type="http://schemas.openxmlformats.org/officeDocument/2006/relationships/audio" Target="../media/audio2.wav"/><Relationship Id="rId12" Type="http://schemas.openxmlformats.org/officeDocument/2006/relationships/image" Target="../media/image19.png"/><Relationship Id="rId17" Type="http://schemas.openxmlformats.org/officeDocument/2006/relationships/image" Target="../media/image23.png"/><Relationship Id="rId2" Type="http://schemas.openxmlformats.org/officeDocument/2006/relationships/audio" Target="../media/media2.wav"/><Relationship Id="rId16" Type="http://schemas.openxmlformats.org/officeDocument/2006/relationships/image" Target="../media/image22.png"/><Relationship Id="rId20" Type="http://schemas.openxmlformats.org/officeDocument/2006/relationships/image" Target="../media/image25.png"/><Relationship Id="rId1" Type="http://schemas.microsoft.com/office/2007/relationships/media" Target="../media/media2.wav"/><Relationship Id="rId6" Type="http://schemas.openxmlformats.org/officeDocument/2006/relationships/notesSlide" Target="../notesSlides/notesSlide2.xml"/><Relationship Id="rId11" Type="http://schemas.openxmlformats.org/officeDocument/2006/relationships/image" Target="../media/image18.png"/><Relationship Id="rId5" Type="http://schemas.openxmlformats.org/officeDocument/2006/relationships/slideLayout" Target="../slideLayouts/slideLayout36.xml"/><Relationship Id="rId15" Type="http://schemas.openxmlformats.org/officeDocument/2006/relationships/image" Target="../media/image8.png"/><Relationship Id="rId10" Type="http://schemas.openxmlformats.org/officeDocument/2006/relationships/image" Target="../media/image7.png"/><Relationship Id="rId19" Type="http://schemas.openxmlformats.org/officeDocument/2006/relationships/image" Target="../media/image11.png"/><Relationship Id="rId4" Type="http://schemas.openxmlformats.org/officeDocument/2006/relationships/audio" Target="../media/media3.mp3"/><Relationship Id="rId9" Type="http://schemas.openxmlformats.org/officeDocument/2006/relationships/image" Target="../media/image17.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7.png"/><Relationship Id="rId18"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16.png"/><Relationship Id="rId12" Type="http://schemas.openxmlformats.org/officeDocument/2006/relationships/image" Target="../media/image26.png"/><Relationship Id="rId17" Type="http://schemas.openxmlformats.org/officeDocument/2006/relationships/image" Target="../media/image23.png"/><Relationship Id="rId2" Type="http://schemas.openxmlformats.org/officeDocument/2006/relationships/audio" Target="../media/media2.wav"/><Relationship Id="rId16" Type="http://schemas.openxmlformats.org/officeDocument/2006/relationships/image" Target="../media/image11.pn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19.png"/><Relationship Id="rId5" Type="http://schemas.openxmlformats.org/officeDocument/2006/relationships/slideLayout" Target="../slideLayouts/slideLayout36.xml"/><Relationship Id="rId15" Type="http://schemas.openxmlformats.org/officeDocument/2006/relationships/image" Target="../media/image24.emf"/><Relationship Id="rId10" Type="http://schemas.openxmlformats.org/officeDocument/2006/relationships/image" Target="../media/image18.png"/><Relationship Id="rId19" Type="http://schemas.openxmlformats.org/officeDocument/2006/relationships/image" Target="../media/image13.png"/><Relationship Id="rId4" Type="http://schemas.openxmlformats.org/officeDocument/2006/relationships/audio" Target="../media/media3.mp3"/><Relationship Id="rId9" Type="http://schemas.openxmlformats.org/officeDocument/2006/relationships/image" Target="../media/image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8.png"/><Relationship Id="rId18"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3.png"/><Relationship Id="rId2" Type="http://schemas.openxmlformats.org/officeDocument/2006/relationships/audio" Target="../media/media2.wav"/><Relationship Id="rId16" Type="http://schemas.openxmlformats.org/officeDocument/2006/relationships/image" Target="../media/image11.pn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26.png"/><Relationship Id="rId5" Type="http://schemas.openxmlformats.org/officeDocument/2006/relationships/slideLayout" Target="../slideLayouts/slideLayout36.xml"/><Relationship Id="rId15" Type="http://schemas.openxmlformats.org/officeDocument/2006/relationships/image" Target="../media/image24.emf"/><Relationship Id="rId10" Type="http://schemas.openxmlformats.org/officeDocument/2006/relationships/image" Target="../media/image18.png"/><Relationship Id="rId19" Type="http://schemas.openxmlformats.org/officeDocument/2006/relationships/image" Target="../media/image13.png"/><Relationship Id="rId4" Type="http://schemas.openxmlformats.org/officeDocument/2006/relationships/audio" Target="../media/media3.mp3"/><Relationship Id="rId9" Type="http://schemas.openxmlformats.org/officeDocument/2006/relationships/image" Target="../media/image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13.png"/><Relationship Id="rId3" Type="http://schemas.openxmlformats.org/officeDocument/2006/relationships/slideLayout" Target="../slideLayouts/slideLayout46.xml"/><Relationship Id="rId21" Type="http://schemas.openxmlformats.org/officeDocument/2006/relationships/image" Target="../media/image44.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1.png"/><Relationship Id="rId2" Type="http://schemas.openxmlformats.org/officeDocument/2006/relationships/audio" Target="../media/media4.mp3"/><Relationship Id="rId16" Type="http://schemas.openxmlformats.org/officeDocument/2006/relationships/image" Target="../media/image40.png"/><Relationship Id="rId20" Type="http://schemas.openxmlformats.org/officeDocument/2006/relationships/image" Target="../media/image43.png"/><Relationship Id="rId1" Type="http://schemas.microsoft.com/office/2007/relationships/media" Target="../media/media4.mp3"/><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6.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5.png"/><Relationship Id="rId10" Type="http://schemas.openxmlformats.org/officeDocument/2006/relationships/image" Target="../media/image34.png"/><Relationship Id="rId19" Type="http://schemas.openxmlformats.org/officeDocument/2006/relationships/image" Target="../media/image42.jpeg"/><Relationship Id="rId4" Type="http://schemas.openxmlformats.org/officeDocument/2006/relationships/notesSlide" Target="../notesSlides/notesSlide3.xml"/><Relationship Id="rId9" Type="http://schemas.openxmlformats.org/officeDocument/2006/relationships/image" Target="../media/image33.png"/><Relationship Id="rId14" Type="http://schemas.openxmlformats.org/officeDocument/2006/relationships/image" Target="../media/image38.png"/><Relationship Id="rId22"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30.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6.png"/><Relationship Id="rId2" Type="http://schemas.openxmlformats.org/officeDocument/2006/relationships/notesSlide" Target="../notesSlides/notesSlide4.xml"/><Relationship Id="rId16" Type="http://schemas.openxmlformats.org/officeDocument/2006/relationships/image" Target="../media/image38.png"/><Relationship Id="rId1" Type="http://schemas.openxmlformats.org/officeDocument/2006/relationships/slideLayout" Target="../slideLayouts/slideLayout47.xml"/><Relationship Id="rId6" Type="http://schemas.openxmlformats.org/officeDocument/2006/relationships/image" Target="../media/image33.png"/><Relationship Id="rId11"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0.png"/><Relationship Id="rId10" Type="http://schemas.openxmlformats.org/officeDocument/2006/relationships/image" Target="../media/image52.png"/><Relationship Id="rId4" Type="http://schemas.openxmlformats.org/officeDocument/2006/relationships/image" Target="../media/image29.png"/><Relationship Id="rId9" Type="http://schemas.openxmlformats.org/officeDocument/2006/relationships/image" Target="../media/image51.pn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3"/>
          <a:srcRect t="9397"/>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28C1F72-333F-FEB5-BB0E-DC83432BDBD5}"/>
              </a:ext>
            </a:extLst>
          </p:cNvPr>
          <p:cNvPicPr>
            <a:picLocks noChangeAspect="1"/>
          </p:cNvPicPr>
          <p:nvPr/>
        </p:nvPicPr>
        <p:blipFill>
          <a:blip r:embed="rId4"/>
          <a:stretch>
            <a:fillRect/>
          </a:stretch>
        </p:blipFill>
        <p:spPr>
          <a:xfrm>
            <a:off x="4302364" y="1354507"/>
            <a:ext cx="3412331" cy="2605664"/>
          </a:xfrm>
          <a:prstGeom prst="rect">
            <a:avLst/>
          </a:prstGeom>
        </p:spPr>
      </p:pic>
    </p:spTree>
    <p:extLst>
      <p:ext uri="{BB962C8B-B14F-4D97-AF65-F5344CB8AC3E}">
        <p14:creationId xmlns:p14="http://schemas.microsoft.com/office/powerpoint/2010/main" val="383317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pic>
        <p:nvPicPr>
          <p:cNvPr id="5" name="Picture 4">
            <a:extLst>
              <a:ext uri="{FF2B5EF4-FFF2-40B4-BE49-F238E27FC236}">
                <a16:creationId xmlns:a16="http://schemas.microsoft.com/office/drawing/2014/main" id="{B018E876-214B-445E-BCF5-42C579181276}"/>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501900" y="1895393"/>
            <a:ext cx="6605149" cy="4540428"/>
          </a:xfrm>
          <a:prstGeom prst="rect">
            <a:avLst/>
          </a:prstGeom>
        </p:spPr>
      </p:pic>
      <p:sp>
        <p:nvSpPr>
          <p:cNvPr id="6" name="Rectangle 5">
            <a:extLst>
              <a:ext uri="{FF2B5EF4-FFF2-40B4-BE49-F238E27FC236}">
                <a16:creationId xmlns:a16="http://schemas.microsoft.com/office/drawing/2014/main" id="{D7142E20-9F9F-45BE-B1E3-CAF6B471AD57}"/>
              </a:ext>
            </a:extLst>
          </p:cNvPr>
          <p:cNvSpPr/>
          <p:nvPr/>
        </p:nvSpPr>
        <p:spPr>
          <a:xfrm>
            <a:off x="2076132" y="710159"/>
            <a:ext cx="8039736" cy="954107"/>
          </a:xfrm>
          <a:prstGeom prst="rect">
            <a:avLst/>
          </a:prstGeom>
        </p:spPr>
        <p:txBody>
          <a:bodyPr wrap="square">
            <a:spAutoFit/>
          </a:bodyPr>
          <a:lstStyle/>
          <a:p>
            <a:r>
              <a:rPr lang="vi-VN" sz="2800" b="1" dirty="0">
                <a:solidFill>
                  <a:srgbClr val="FF0000"/>
                </a:solidFill>
              </a:rPr>
              <a:t>1. Kết hợp từ ở cột A với từ ở cột B để tạo từ ngữ chỉ công việc của người nông dân. </a:t>
            </a:r>
          </a:p>
        </p:txBody>
      </p:sp>
      <p:cxnSp>
        <p:nvCxnSpPr>
          <p:cNvPr id="7" name="Straight Connector 6">
            <a:extLst>
              <a:ext uri="{FF2B5EF4-FFF2-40B4-BE49-F238E27FC236}">
                <a16:creationId xmlns:a16="http://schemas.microsoft.com/office/drawing/2014/main" id="{8E5EA4BB-82CC-48E7-A50D-61EA5D124E47}"/>
              </a:ext>
            </a:extLst>
          </p:cNvPr>
          <p:cNvCxnSpPr>
            <a:cxnSpLocks/>
          </p:cNvCxnSpPr>
          <p:nvPr/>
        </p:nvCxnSpPr>
        <p:spPr>
          <a:xfrm>
            <a:off x="4960263" y="2980624"/>
            <a:ext cx="1635229" cy="29471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6C675E4-ABFC-491C-9582-645304137680}"/>
              </a:ext>
            </a:extLst>
          </p:cNvPr>
          <p:cNvCxnSpPr>
            <a:cxnSpLocks/>
          </p:cNvCxnSpPr>
          <p:nvPr/>
        </p:nvCxnSpPr>
        <p:spPr>
          <a:xfrm flipV="1">
            <a:off x="4986860" y="2987151"/>
            <a:ext cx="1608632" cy="7119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356DCD-F49E-4C7C-A89A-75E4146D539A}"/>
              </a:ext>
            </a:extLst>
          </p:cNvPr>
          <p:cNvCxnSpPr>
            <a:cxnSpLocks/>
          </p:cNvCxnSpPr>
          <p:nvPr/>
        </p:nvCxnSpPr>
        <p:spPr>
          <a:xfrm flipV="1">
            <a:off x="4973561" y="3809607"/>
            <a:ext cx="1608632" cy="7119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5411AF-E0C2-43D9-8E74-B7D100D5FA38}"/>
              </a:ext>
            </a:extLst>
          </p:cNvPr>
          <p:cNvCxnSpPr>
            <a:cxnSpLocks/>
          </p:cNvCxnSpPr>
          <p:nvPr/>
        </p:nvCxnSpPr>
        <p:spPr>
          <a:xfrm flipV="1">
            <a:off x="4946964" y="4527336"/>
            <a:ext cx="1608632" cy="7119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C1B118-D909-4AAD-B659-1F450C0BDBFF}"/>
              </a:ext>
            </a:extLst>
          </p:cNvPr>
          <p:cNvCxnSpPr>
            <a:cxnSpLocks/>
          </p:cNvCxnSpPr>
          <p:nvPr/>
        </p:nvCxnSpPr>
        <p:spPr>
          <a:xfrm flipV="1">
            <a:off x="4946964" y="5239335"/>
            <a:ext cx="1608632" cy="7119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44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ày – Wikipedia tiếng Việt">
            <a:extLst>
              <a:ext uri="{FF2B5EF4-FFF2-40B4-BE49-F238E27FC236}">
                <a16:creationId xmlns:a16="http://schemas.microsoft.com/office/drawing/2014/main" id="{55DA99F5-D695-D467-F55B-0E05849F1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609599"/>
            <a:ext cx="6210300" cy="4657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D9E83A2-E412-BDC8-E3BA-980600E791D8}"/>
              </a:ext>
            </a:extLst>
          </p:cNvPr>
          <p:cNvSpPr/>
          <p:nvPr/>
        </p:nvSpPr>
        <p:spPr>
          <a:xfrm>
            <a:off x="4743450" y="5505450"/>
            <a:ext cx="3152775" cy="7715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t>Cày</a:t>
            </a:r>
            <a:r>
              <a:rPr lang="en-US" sz="3600" dirty="0"/>
              <a:t> </a:t>
            </a:r>
            <a:r>
              <a:rPr lang="en-US" sz="3600" dirty="0" err="1"/>
              <a:t>ruộng</a:t>
            </a:r>
            <a:endParaRPr lang="en-US" sz="3600" dirty="0"/>
          </a:p>
        </p:txBody>
      </p:sp>
    </p:spTree>
    <p:extLst>
      <p:ext uri="{BB962C8B-B14F-4D97-AF65-F5344CB8AC3E}">
        <p14:creationId xmlns:p14="http://schemas.microsoft.com/office/powerpoint/2010/main" val="72728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9E83A2-E412-BDC8-E3BA-980600E791D8}"/>
              </a:ext>
            </a:extLst>
          </p:cNvPr>
          <p:cNvSpPr/>
          <p:nvPr/>
        </p:nvSpPr>
        <p:spPr>
          <a:xfrm>
            <a:off x="4743450" y="5505450"/>
            <a:ext cx="3152775" cy="7715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a:ea typeface="Arial-Rounded"/>
                <a:cs typeface="+mn-cs"/>
              </a:rPr>
              <a:t>Gặt</a:t>
            </a:r>
            <a:r>
              <a:rPr kumimoji="0" lang="en-US" sz="3600" b="0" i="0" u="none" strike="noStrike" kern="1200" cap="none" spc="0" normalizeH="0" baseline="0" noProof="0" dirty="0">
                <a:ln>
                  <a:noFill/>
                </a:ln>
                <a:solidFill>
                  <a:srgbClr val="FFFFFF"/>
                </a:solidFill>
                <a:effectLst/>
                <a:uLnTx/>
                <a:uFillTx/>
                <a:latin typeface="Arial-Rounded"/>
                <a:ea typeface="Arial-Rounded"/>
                <a:cs typeface="+mn-cs"/>
              </a:rPr>
              <a:t> </a:t>
            </a:r>
            <a:r>
              <a:rPr kumimoji="0" lang="en-US" sz="3600" b="0" i="0" u="none" strike="noStrike" kern="1200" cap="none" spc="0" normalizeH="0" baseline="0" noProof="0" dirty="0" err="1">
                <a:ln>
                  <a:noFill/>
                </a:ln>
                <a:solidFill>
                  <a:srgbClr val="FFFFFF"/>
                </a:solidFill>
                <a:effectLst/>
                <a:uLnTx/>
                <a:uFillTx/>
                <a:latin typeface="Arial-Rounded"/>
                <a:ea typeface="Arial-Rounded"/>
                <a:cs typeface="+mn-cs"/>
              </a:rPr>
              <a:t>lúa</a:t>
            </a:r>
            <a:endParaRPr kumimoji="0" lang="en-US" sz="3600" b="0" i="0" u="none" strike="noStrike" kern="1200" cap="none" spc="0" normalizeH="0" baseline="0" noProof="0" dirty="0">
              <a:ln>
                <a:noFill/>
              </a:ln>
              <a:solidFill>
                <a:srgbClr val="FFFFFF"/>
              </a:solidFill>
              <a:effectLst/>
              <a:uLnTx/>
              <a:uFillTx/>
              <a:latin typeface="Arial-Rounded"/>
              <a:ea typeface="Arial-Rounded"/>
              <a:cs typeface="+mn-cs"/>
            </a:endParaRPr>
          </a:p>
        </p:txBody>
      </p:sp>
      <p:pic>
        <p:nvPicPr>
          <p:cNvPr id="2050" name="Picture 2" descr="Chi tiết nông nghiệp - Báo Bắc Ninh">
            <a:extLst>
              <a:ext uri="{FF2B5EF4-FFF2-40B4-BE49-F238E27FC236}">
                <a16:creationId xmlns:a16="http://schemas.microsoft.com/office/drawing/2014/main" id="{DD2C2EEE-9FBF-CC83-D490-FEC2A4627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6058" y="485774"/>
            <a:ext cx="7926141" cy="4734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75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9E83A2-E412-BDC8-E3BA-980600E791D8}"/>
              </a:ext>
            </a:extLst>
          </p:cNvPr>
          <p:cNvSpPr/>
          <p:nvPr/>
        </p:nvSpPr>
        <p:spPr>
          <a:xfrm>
            <a:off x="4667250" y="5791200"/>
            <a:ext cx="3152775" cy="7715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a:ea typeface="Arial-Rounded"/>
                <a:cs typeface="+mn-cs"/>
              </a:rPr>
              <a:t>Gieo</a:t>
            </a:r>
            <a:r>
              <a:rPr kumimoji="0" lang="en-US" sz="3600" b="0" i="0" u="none" strike="noStrike" kern="1200" cap="none" spc="0" normalizeH="0" baseline="0" noProof="0" dirty="0">
                <a:ln>
                  <a:noFill/>
                </a:ln>
                <a:solidFill>
                  <a:srgbClr val="FFFFFF"/>
                </a:solidFill>
                <a:effectLst/>
                <a:uLnTx/>
                <a:uFillTx/>
                <a:latin typeface="Arial-Rounded"/>
                <a:ea typeface="Arial-Rounded"/>
                <a:cs typeface="+mn-cs"/>
              </a:rPr>
              <a:t> </a:t>
            </a:r>
            <a:r>
              <a:rPr kumimoji="0" lang="en-US" sz="3600" b="0" i="0" u="none" strike="noStrike" kern="1200" cap="none" spc="0" normalizeH="0" baseline="0" noProof="0" dirty="0" err="1">
                <a:ln>
                  <a:noFill/>
                </a:ln>
                <a:solidFill>
                  <a:srgbClr val="FFFFFF"/>
                </a:solidFill>
                <a:effectLst/>
                <a:uLnTx/>
                <a:uFillTx/>
                <a:latin typeface="Arial-Rounded"/>
                <a:ea typeface="Arial-Rounded"/>
                <a:cs typeface="+mn-cs"/>
              </a:rPr>
              <a:t>mạ</a:t>
            </a:r>
            <a:endParaRPr kumimoji="0" lang="en-US" sz="3600" b="0" i="0" u="none" strike="noStrike" kern="1200" cap="none" spc="0" normalizeH="0" baseline="0" noProof="0" dirty="0">
              <a:ln>
                <a:noFill/>
              </a:ln>
              <a:solidFill>
                <a:srgbClr val="FFFFFF"/>
              </a:solidFill>
              <a:effectLst/>
              <a:uLnTx/>
              <a:uFillTx/>
              <a:latin typeface="Arial-Rounded"/>
              <a:ea typeface="Arial-Rounded"/>
              <a:cs typeface="+mn-cs"/>
            </a:endParaRPr>
          </a:p>
        </p:txBody>
      </p:sp>
      <p:pic>
        <p:nvPicPr>
          <p:cNvPr id="3074" name="Picture 2" descr="Kỹ thuật sản xuất và chăm sóc ruộng mạ khỏe">
            <a:extLst>
              <a:ext uri="{FF2B5EF4-FFF2-40B4-BE49-F238E27FC236}">
                <a16:creationId xmlns:a16="http://schemas.microsoft.com/office/drawing/2014/main" id="{C9E0A3CF-FE26-384A-6BC4-F5B20C462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599" y="471488"/>
            <a:ext cx="6791325" cy="5093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47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9E83A2-E412-BDC8-E3BA-980600E791D8}"/>
              </a:ext>
            </a:extLst>
          </p:cNvPr>
          <p:cNvSpPr/>
          <p:nvPr/>
        </p:nvSpPr>
        <p:spPr>
          <a:xfrm>
            <a:off x="4581525" y="5553075"/>
            <a:ext cx="3152775" cy="7715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a:ea typeface="Arial-Rounded"/>
                <a:cs typeface="+mn-cs"/>
              </a:rPr>
              <a:t>Bón</a:t>
            </a:r>
            <a:r>
              <a:rPr kumimoji="0" lang="en-US" sz="3600" b="0" i="0" u="none" strike="noStrike" kern="1200" cap="none" spc="0" normalizeH="0" noProof="0" dirty="0">
                <a:ln>
                  <a:noFill/>
                </a:ln>
                <a:solidFill>
                  <a:srgbClr val="FFFFFF"/>
                </a:solidFill>
                <a:effectLst/>
                <a:uLnTx/>
                <a:uFillTx/>
                <a:latin typeface="Arial-Rounded"/>
                <a:ea typeface="Arial-Rounded"/>
                <a:cs typeface="+mn-cs"/>
              </a:rPr>
              <a:t> </a:t>
            </a:r>
            <a:r>
              <a:rPr kumimoji="0" lang="en-US" sz="3600" b="0" i="0" u="none" strike="noStrike" kern="1200" cap="none" spc="0" normalizeH="0" noProof="0" dirty="0" err="1">
                <a:ln>
                  <a:noFill/>
                </a:ln>
                <a:solidFill>
                  <a:srgbClr val="FFFFFF"/>
                </a:solidFill>
                <a:effectLst/>
                <a:uLnTx/>
                <a:uFillTx/>
                <a:latin typeface="Arial-Rounded"/>
                <a:ea typeface="Arial-Rounded"/>
                <a:cs typeface="+mn-cs"/>
              </a:rPr>
              <a:t>phân</a:t>
            </a:r>
            <a:endParaRPr kumimoji="0" lang="en-US" sz="3600" b="0" i="0" u="none" strike="noStrike" kern="1200" cap="none" spc="0" normalizeH="0" baseline="0" noProof="0" dirty="0">
              <a:ln>
                <a:noFill/>
              </a:ln>
              <a:solidFill>
                <a:srgbClr val="FFFFFF"/>
              </a:solidFill>
              <a:effectLst/>
              <a:uLnTx/>
              <a:uFillTx/>
              <a:latin typeface="Arial-Rounded"/>
              <a:ea typeface="Arial-Rounded"/>
              <a:cs typeface="+mn-cs"/>
            </a:endParaRPr>
          </a:p>
        </p:txBody>
      </p:sp>
      <p:pic>
        <p:nvPicPr>
          <p:cNvPr id="4098" name="Picture 2" descr="Sử dụng phân bón hợp lý trên cây trồng | Tin tức - Sự kiện |">
            <a:extLst>
              <a:ext uri="{FF2B5EF4-FFF2-40B4-BE49-F238E27FC236}">
                <a16:creationId xmlns:a16="http://schemas.microsoft.com/office/drawing/2014/main" id="{DA208D0E-6DB2-B950-A7DC-4CA75D366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7450" y="657224"/>
            <a:ext cx="6991350" cy="456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92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9E83A2-E412-BDC8-E3BA-980600E791D8}"/>
              </a:ext>
            </a:extLst>
          </p:cNvPr>
          <p:cNvSpPr/>
          <p:nvPr/>
        </p:nvSpPr>
        <p:spPr>
          <a:xfrm>
            <a:off x="4476750" y="5562600"/>
            <a:ext cx="3152775" cy="7715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a:ea typeface="Arial-Rounded"/>
                <a:cs typeface="+mn-cs"/>
              </a:rPr>
              <a:t>Tưới</a:t>
            </a:r>
            <a:r>
              <a:rPr kumimoji="0" lang="en-US" sz="3600" b="0" i="0" u="none" strike="noStrike" kern="1200" cap="none" spc="0" normalizeH="0" noProof="0" dirty="0">
                <a:ln>
                  <a:noFill/>
                </a:ln>
                <a:solidFill>
                  <a:srgbClr val="FFFFFF"/>
                </a:solidFill>
                <a:effectLst/>
                <a:uLnTx/>
                <a:uFillTx/>
                <a:latin typeface="Arial-Rounded"/>
                <a:ea typeface="Arial-Rounded"/>
                <a:cs typeface="+mn-cs"/>
              </a:rPr>
              <a:t> </a:t>
            </a:r>
            <a:r>
              <a:rPr kumimoji="0" lang="en-US" sz="3600" b="0" i="0" u="none" strike="noStrike" kern="1200" cap="none" spc="0" normalizeH="0" noProof="0" dirty="0" err="1">
                <a:ln>
                  <a:noFill/>
                </a:ln>
                <a:solidFill>
                  <a:srgbClr val="FFFFFF"/>
                </a:solidFill>
                <a:effectLst/>
                <a:uLnTx/>
                <a:uFillTx/>
                <a:latin typeface="Arial-Rounded"/>
                <a:ea typeface="Arial-Rounded"/>
                <a:cs typeface="+mn-cs"/>
              </a:rPr>
              <a:t>nước</a:t>
            </a:r>
            <a:endParaRPr kumimoji="0" lang="en-US" sz="3600" b="0" i="0" u="none" strike="noStrike" kern="1200" cap="none" spc="0" normalizeH="0" baseline="0" noProof="0" dirty="0">
              <a:ln>
                <a:noFill/>
              </a:ln>
              <a:solidFill>
                <a:srgbClr val="FFFFFF"/>
              </a:solidFill>
              <a:effectLst/>
              <a:uLnTx/>
              <a:uFillTx/>
              <a:latin typeface="Arial-Rounded"/>
              <a:ea typeface="Arial-Rounded"/>
              <a:cs typeface="+mn-cs"/>
            </a:endParaRPr>
          </a:p>
        </p:txBody>
      </p:sp>
      <p:pic>
        <p:nvPicPr>
          <p:cNvPr id="5122" name="Picture 2" descr="Tưới nước cho cây cảnh là một nghệ thuật, 11 chú ý khi tưới nước cho cây  cảnh">
            <a:extLst>
              <a:ext uri="{FF2B5EF4-FFF2-40B4-BE49-F238E27FC236}">
                <a16:creationId xmlns:a16="http://schemas.microsoft.com/office/drawing/2014/main" id="{AA7BAA43-5AD9-7CF8-E7B2-423D371D0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599" y="628649"/>
            <a:ext cx="7772401" cy="4663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72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2">
            <a:extLst>
              <a:ext uri="{FF2B5EF4-FFF2-40B4-BE49-F238E27FC236}">
                <a16:creationId xmlns:a16="http://schemas.microsoft.com/office/drawing/2014/main" id="{DF908D71-111F-4225-86A7-FCFC5983FD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410883" y="154315"/>
            <a:ext cx="844272" cy="1193800"/>
          </a:xfrm>
          <a:prstGeom prst="rect">
            <a:avLst/>
          </a:prstGeom>
        </p:spPr>
      </p:pic>
      <p:sp>
        <p:nvSpPr>
          <p:cNvPr id="14" name="Rectangle 13">
            <a:extLst>
              <a:ext uri="{FF2B5EF4-FFF2-40B4-BE49-F238E27FC236}">
                <a16:creationId xmlns:a16="http://schemas.microsoft.com/office/drawing/2014/main" id="{51B2E64C-789C-4B50-B30C-8ED1AA7E9193}"/>
              </a:ext>
            </a:extLst>
          </p:cNvPr>
          <p:cNvSpPr/>
          <p:nvPr/>
        </p:nvSpPr>
        <p:spPr>
          <a:xfrm>
            <a:off x="1628775" y="479514"/>
            <a:ext cx="10077450" cy="584775"/>
          </a:xfrm>
          <a:prstGeom prst="rect">
            <a:avLst/>
          </a:prstGeom>
        </p:spPr>
        <p:txBody>
          <a:bodyPr wrap="square">
            <a:spAutoFit/>
          </a:bodyPr>
          <a:lstStyle/>
          <a:p>
            <a:r>
              <a:rPr lang="vi-VN" sz="3200" b="1" dirty="0">
                <a:solidFill>
                  <a:srgbClr val="FF0000"/>
                </a:solidFill>
              </a:rPr>
              <a:t>2. Hỏi – đáp về công việc của từng người trong ảnh. </a:t>
            </a:r>
          </a:p>
        </p:txBody>
      </p:sp>
      <p:pic>
        <p:nvPicPr>
          <p:cNvPr id="15" name="Picture 14">
            <a:extLst>
              <a:ext uri="{FF2B5EF4-FFF2-40B4-BE49-F238E27FC236}">
                <a16:creationId xmlns:a16="http://schemas.microsoft.com/office/drawing/2014/main" id="{F6B01126-CF06-438D-B543-7FC78EFB8B7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04862" y="2190751"/>
            <a:ext cx="9874455" cy="2966726"/>
          </a:xfrm>
          <a:prstGeom prst="rect">
            <a:avLst/>
          </a:prstGeom>
        </p:spPr>
      </p:pic>
      <p:sp>
        <p:nvSpPr>
          <p:cNvPr id="18" name="TextBox 17">
            <a:extLst>
              <a:ext uri="{FF2B5EF4-FFF2-40B4-BE49-F238E27FC236}">
                <a16:creationId xmlns:a16="http://schemas.microsoft.com/office/drawing/2014/main" id="{A2ED2260-E8FC-4D7F-930E-27B61F1A6677}"/>
              </a:ext>
            </a:extLst>
          </p:cNvPr>
          <p:cNvSpPr txBox="1"/>
          <p:nvPr/>
        </p:nvSpPr>
        <p:spPr>
          <a:xfrm>
            <a:off x="2056030" y="1408269"/>
            <a:ext cx="1726755" cy="523220"/>
          </a:xfrm>
          <a:prstGeom prst="rect">
            <a:avLst/>
          </a:prstGeom>
          <a:ln/>
        </p:spPr>
        <p:style>
          <a:lnRef idx="2">
            <a:schemeClr val="accent6"/>
          </a:lnRef>
          <a:fillRef idx="1">
            <a:schemeClr val="lt1"/>
          </a:fillRef>
          <a:effectRef idx="0">
            <a:schemeClr val="accent6"/>
          </a:effectRef>
          <a:fontRef idx="minor">
            <a:schemeClr val="dk1"/>
          </a:fontRef>
        </p:style>
        <p:txBody>
          <a:bodyPr wrap="none" rtlCol="0">
            <a:spAutoFit/>
          </a:bodyPr>
          <a:lstStyle/>
          <a:p>
            <a:r>
              <a:rPr lang="vi-VN" sz="2800" b="1" dirty="0">
                <a:solidFill>
                  <a:srgbClr val="0070C0"/>
                </a:solidFill>
              </a:rPr>
              <a:t>Cày ruộng</a:t>
            </a:r>
          </a:p>
        </p:txBody>
      </p:sp>
      <p:sp>
        <p:nvSpPr>
          <p:cNvPr id="19" name="TextBox 18">
            <a:extLst>
              <a:ext uri="{FF2B5EF4-FFF2-40B4-BE49-F238E27FC236}">
                <a16:creationId xmlns:a16="http://schemas.microsoft.com/office/drawing/2014/main" id="{E5F66364-A32A-43FF-B738-BC91AFB15673}"/>
              </a:ext>
            </a:extLst>
          </p:cNvPr>
          <p:cNvSpPr txBox="1"/>
          <p:nvPr/>
        </p:nvSpPr>
        <p:spPr>
          <a:xfrm>
            <a:off x="5649015" y="1436843"/>
            <a:ext cx="1632178" cy="523220"/>
          </a:xfrm>
          <a:prstGeom prst="rect">
            <a:avLst/>
          </a:prstGeom>
          <a:ln/>
        </p:spPr>
        <p:style>
          <a:lnRef idx="2">
            <a:schemeClr val="accent6"/>
          </a:lnRef>
          <a:fillRef idx="1">
            <a:schemeClr val="lt1"/>
          </a:fillRef>
          <a:effectRef idx="0">
            <a:schemeClr val="accent6"/>
          </a:effectRef>
          <a:fontRef idx="minor">
            <a:schemeClr val="dk1"/>
          </a:fontRef>
        </p:style>
        <p:txBody>
          <a:bodyPr wrap="none" rtlCol="0">
            <a:spAutoFit/>
          </a:bodyPr>
          <a:lstStyle/>
          <a:p>
            <a:r>
              <a:rPr lang="vi-VN" sz="2800" b="1" dirty="0">
                <a:solidFill>
                  <a:srgbClr val="0070C0"/>
                </a:solidFill>
              </a:rPr>
              <a:t>Trồng cây</a:t>
            </a:r>
          </a:p>
        </p:txBody>
      </p:sp>
      <p:sp>
        <p:nvSpPr>
          <p:cNvPr id="20" name="TextBox 19">
            <a:extLst>
              <a:ext uri="{FF2B5EF4-FFF2-40B4-BE49-F238E27FC236}">
                <a16:creationId xmlns:a16="http://schemas.microsoft.com/office/drawing/2014/main" id="{705E5F6B-BBAA-46D3-BE29-B7BAA7449B56}"/>
              </a:ext>
            </a:extLst>
          </p:cNvPr>
          <p:cNvSpPr txBox="1"/>
          <p:nvPr/>
        </p:nvSpPr>
        <p:spPr>
          <a:xfrm>
            <a:off x="9095421" y="1427318"/>
            <a:ext cx="1462260" cy="523220"/>
          </a:xfrm>
          <a:prstGeom prst="rect">
            <a:avLst/>
          </a:prstGeom>
          <a:ln/>
        </p:spPr>
        <p:style>
          <a:lnRef idx="2">
            <a:schemeClr val="accent6"/>
          </a:lnRef>
          <a:fillRef idx="1">
            <a:schemeClr val="lt1"/>
          </a:fillRef>
          <a:effectRef idx="0">
            <a:schemeClr val="accent6"/>
          </a:effectRef>
          <a:fontRef idx="minor">
            <a:schemeClr val="dk1"/>
          </a:fontRef>
        </p:style>
        <p:txBody>
          <a:bodyPr wrap="none" rtlCol="0">
            <a:spAutoFit/>
          </a:bodyPr>
          <a:lstStyle/>
          <a:p>
            <a:r>
              <a:rPr lang="vi-VN" sz="2800" b="1" dirty="0">
                <a:solidFill>
                  <a:srgbClr val="0070C0"/>
                </a:solidFill>
              </a:rPr>
              <a:t>Gieo mạ</a:t>
            </a:r>
          </a:p>
        </p:txBody>
      </p:sp>
    </p:spTree>
    <p:extLst>
      <p:ext uri="{BB962C8B-B14F-4D97-AF65-F5344CB8AC3E}">
        <p14:creationId xmlns:p14="http://schemas.microsoft.com/office/powerpoint/2010/main" val="102602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74395" y="2027178"/>
            <a:ext cx="3817855" cy="3817855"/>
          </a:xfrm>
          <a:prstGeom prst="rect">
            <a:avLst/>
          </a:prstGeom>
        </p:spPr>
      </p:pic>
      <p:sp>
        <p:nvSpPr>
          <p:cNvPr id="17" name="Rounded Rectangular Callout 16"/>
          <p:cNvSpPr/>
          <p:nvPr/>
        </p:nvSpPr>
        <p:spPr>
          <a:xfrm>
            <a:off x="2195660" y="474711"/>
            <a:ext cx="5887040" cy="1150069"/>
          </a:xfrm>
          <a:prstGeom prst="wedgeRoundRectCallout">
            <a:avLst>
              <a:gd name="adj1" fmla="val -40635"/>
              <a:gd name="adj2" fmla="val 86928"/>
              <a:gd name="adj3" fmla="val 16667"/>
            </a:avLst>
          </a:prstGeom>
          <a:solidFill>
            <a:schemeClr val="accent4">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i="1" dirty="0">
                <a:solidFill>
                  <a:srgbClr val="002060"/>
                </a:solidFill>
                <a:latin typeface="Calibri" panose="020F0502020204030204" pitchFamily="34" charset="0"/>
                <a:cs typeface="Calibri" panose="020F0502020204030204" pitchFamily="34" charset="0"/>
              </a:rPr>
              <a:t>Người đàn ông trong ảnh đang làm gì? </a:t>
            </a:r>
            <a:endParaRPr lang="en-US" sz="3600" dirty="0">
              <a:solidFill>
                <a:srgbClr val="002060"/>
              </a:solidFill>
              <a:latin typeface="Calibri" panose="020F0502020204030204" pitchFamily="34" charset="0"/>
              <a:cs typeface="Calibri" panose="020F0502020204030204" pitchFamily="34" charset="0"/>
            </a:endParaRPr>
          </a:p>
        </p:txBody>
      </p:sp>
      <p:sp>
        <p:nvSpPr>
          <p:cNvPr id="19" name="Rounded Rectangular Callout 18"/>
          <p:cNvSpPr/>
          <p:nvPr/>
        </p:nvSpPr>
        <p:spPr>
          <a:xfrm>
            <a:off x="3723588" y="2118284"/>
            <a:ext cx="6595621" cy="1150069"/>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i="1" dirty="0">
                <a:solidFill>
                  <a:srgbClr val="002060"/>
                </a:solidFill>
                <a:latin typeface="Calibri" panose="020F0502020204030204" pitchFamily="34" charset="0"/>
                <a:cs typeface="Calibri" panose="020F0502020204030204" pitchFamily="34" charset="0"/>
              </a:rPr>
              <a:t>Người này đang cày ruộng. </a:t>
            </a:r>
            <a:endParaRPr lang="en-US" sz="4000"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D49580E-5C11-8662-1BEE-739B6F938F2D}"/>
              </a:ext>
            </a:extLst>
          </p:cNvPr>
          <p:cNvPicPr>
            <a:picLocks noChangeAspect="1"/>
          </p:cNvPicPr>
          <p:nvPr/>
        </p:nvPicPr>
        <p:blipFill>
          <a:blip r:embed="rId4"/>
          <a:stretch>
            <a:fillRect/>
          </a:stretch>
        </p:blipFill>
        <p:spPr>
          <a:xfrm>
            <a:off x="6153150" y="3609975"/>
            <a:ext cx="3390900" cy="2971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1574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17"/>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19"/>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1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74395" y="2027178"/>
            <a:ext cx="3817855" cy="3817855"/>
          </a:xfrm>
          <a:prstGeom prst="rect">
            <a:avLst/>
          </a:prstGeom>
        </p:spPr>
      </p:pic>
      <p:sp>
        <p:nvSpPr>
          <p:cNvPr id="17" name="Rounded Rectangular Callout 16"/>
          <p:cNvSpPr/>
          <p:nvPr/>
        </p:nvSpPr>
        <p:spPr>
          <a:xfrm>
            <a:off x="2195660" y="474711"/>
            <a:ext cx="5887040" cy="1150069"/>
          </a:xfrm>
          <a:prstGeom prst="wedgeRoundRectCallout">
            <a:avLst>
              <a:gd name="adj1" fmla="val -40635"/>
              <a:gd name="adj2" fmla="val 86928"/>
              <a:gd name="adj3" fmla="val 16667"/>
            </a:avLst>
          </a:prstGeom>
          <a:solidFill>
            <a:schemeClr val="accent4">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i="1" dirty="0">
                <a:solidFill>
                  <a:srgbClr val="002060"/>
                </a:solidFill>
                <a:latin typeface="Calibri" panose="020F0502020204030204" pitchFamily="34" charset="0"/>
                <a:cs typeface="Calibri" panose="020F0502020204030204" pitchFamily="34" charset="0"/>
              </a:rPr>
              <a:t>Người đàn ông trong ảnh đang làm gì? </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9" name="Rounded Rectangular Callout 18"/>
          <p:cNvSpPr/>
          <p:nvPr/>
        </p:nvSpPr>
        <p:spPr>
          <a:xfrm>
            <a:off x="3723589" y="2118284"/>
            <a:ext cx="6049062" cy="1150069"/>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i="1">
                <a:solidFill>
                  <a:srgbClr val="002060"/>
                </a:solidFill>
                <a:latin typeface="Calibri" panose="020F0502020204030204" pitchFamily="34" charset="0"/>
                <a:cs typeface="Calibri" panose="020F0502020204030204" pitchFamily="34" charset="0"/>
              </a:rPr>
              <a:t>Người ấy đang trồng cây. </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1FF6221C-31FC-51BC-BB1E-15595E967E54}"/>
              </a:ext>
            </a:extLst>
          </p:cNvPr>
          <p:cNvPicPr>
            <a:picLocks noChangeAspect="1"/>
          </p:cNvPicPr>
          <p:nvPr/>
        </p:nvPicPr>
        <p:blipFill>
          <a:blip r:embed="rId4"/>
          <a:stretch>
            <a:fillRect/>
          </a:stretch>
        </p:blipFill>
        <p:spPr>
          <a:xfrm>
            <a:off x="6305550" y="3505200"/>
            <a:ext cx="3162300"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6498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17"/>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19"/>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1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74395" y="2027178"/>
            <a:ext cx="3817855" cy="3817855"/>
          </a:xfrm>
          <a:prstGeom prst="rect">
            <a:avLst/>
          </a:prstGeom>
        </p:spPr>
      </p:pic>
      <p:sp>
        <p:nvSpPr>
          <p:cNvPr id="17" name="Rounded Rectangular Callout 16"/>
          <p:cNvSpPr/>
          <p:nvPr/>
        </p:nvSpPr>
        <p:spPr>
          <a:xfrm>
            <a:off x="2195660" y="474711"/>
            <a:ext cx="5887040" cy="1150069"/>
          </a:xfrm>
          <a:prstGeom prst="wedgeRoundRectCallout">
            <a:avLst>
              <a:gd name="adj1" fmla="val -40635"/>
              <a:gd name="adj2" fmla="val 86928"/>
              <a:gd name="adj3" fmla="val 16667"/>
            </a:avLst>
          </a:prstGeom>
          <a:solidFill>
            <a:schemeClr val="accent4">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i="1" dirty="0">
                <a:solidFill>
                  <a:srgbClr val="002060"/>
                </a:solidFill>
                <a:latin typeface="Calibri" panose="020F0502020204030204" pitchFamily="34" charset="0"/>
                <a:cs typeface="Calibri" panose="020F0502020204030204" pitchFamily="34" charset="0"/>
              </a:rPr>
              <a:t>Những người trong ảnh đang làm gì? </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9" name="Rounded Rectangular Callout 18"/>
          <p:cNvSpPr/>
          <p:nvPr/>
        </p:nvSpPr>
        <p:spPr>
          <a:xfrm>
            <a:off x="3723589" y="2118284"/>
            <a:ext cx="4620311" cy="1150069"/>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vi-VN" sz="4000" i="1" dirty="0">
                <a:solidFill>
                  <a:srgbClr val="002060"/>
                </a:solidFill>
                <a:latin typeface="Calibri" panose="020F0502020204030204" pitchFamily="34" charset="0"/>
                <a:cs typeface="Calibri" panose="020F0502020204030204" pitchFamily="34" charset="0"/>
              </a:rPr>
              <a:t>Họ đang gieo mạ.</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AB309CE-8079-BF5D-A1DD-1BDF3CCFE550}"/>
              </a:ext>
            </a:extLst>
          </p:cNvPr>
          <p:cNvPicPr>
            <a:picLocks noChangeAspect="1"/>
          </p:cNvPicPr>
          <p:nvPr/>
        </p:nvPicPr>
        <p:blipFill>
          <a:blip r:embed="rId4"/>
          <a:stretch>
            <a:fillRect/>
          </a:stretch>
        </p:blipFill>
        <p:spPr>
          <a:xfrm>
            <a:off x="6048375" y="3457574"/>
            <a:ext cx="3371850" cy="30671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3180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17"/>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19"/>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1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864"/>
            <a:ext cx="12202003" cy="871460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700" y="900750"/>
            <a:ext cx="3853732" cy="5302091"/>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0634" y="592852"/>
            <a:ext cx="7086666" cy="2332377"/>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2323" y="3166727"/>
            <a:ext cx="1960807" cy="743187"/>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2955" y="4094104"/>
            <a:ext cx="1395087" cy="956204"/>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85910" y="4094104"/>
            <a:ext cx="1395087" cy="956204"/>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9037" y="5060983"/>
            <a:ext cx="1395087" cy="956204"/>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11"/>
          <a:stretch>
            <a:fillRect/>
          </a:stretch>
        </p:blipFill>
        <p:spPr>
          <a:xfrm>
            <a:off x="-1267005" y="5269929"/>
            <a:ext cx="487363" cy="48736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9054" y="5035508"/>
            <a:ext cx="1395087" cy="956204"/>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6851907"/>
            <a:ext cx="12192000" cy="6093"/>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561292" y="4753713"/>
            <a:ext cx="1075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nền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41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p:cNvPicPr>
          <p:nvPr/>
        </p:nvPicPr>
        <p:blipFill>
          <a:blip r:embed="rId2"/>
          <a:stretch>
            <a:fillRect/>
          </a:stretch>
        </p:blipFill>
        <p:spPr>
          <a:xfrm>
            <a:off x="143214" y="2886076"/>
            <a:ext cx="2104685" cy="2172160"/>
          </a:xfrm>
          <a:prstGeom prst="ellipse">
            <a:avLst/>
          </a:prstGeom>
          <a:ln>
            <a:noFill/>
          </a:ln>
          <a:effectLst>
            <a:softEdge rad="12700"/>
          </a:effectLst>
        </p:spPr>
      </p:pic>
      <p:sp>
        <p:nvSpPr>
          <p:cNvPr id="25" name="Rounded Rectangle 24"/>
          <p:cNvSpPr/>
          <p:nvPr/>
        </p:nvSpPr>
        <p:spPr>
          <a:xfrm>
            <a:off x="2478464" y="1838227"/>
            <a:ext cx="6646682" cy="2641047"/>
          </a:xfrm>
          <a:prstGeom prst="roundRect">
            <a:avLst/>
          </a:prstGeom>
          <a:solidFill>
            <a:schemeClr val="accent2">
              <a:lumMod val="20000"/>
              <a:lumOff val="8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endParaRPr>
          </a:p>
        </p:txBody>
      </p:sp>
      <p:sp>
        <p:nvSpPr>
          <p:cNvPr id="27" name="Rectangle 26"/>
          <p:cNvSpPr/>
          <p:nvPr/>
        </p:nvSpPr>
        <p:spPr>
          <a:xfrm>
            <a:off x="2587311" y="2220177"/>
            <a:ext cx="6428987" cy="1946238"/>
          </a:xfrm>
          <a:prstGeom prst="rect">
            <a:avLst/>
          </a:prstGeom>
          <a:effectLst/>
        </p:spPr>
        <p:txBody>
          <a:bodyPr wrap="square">
            <a:spAutoFit/>
          </a:bodyPr>
          <a:lstStyle/>
          <a:p>
            <a:pPr lvl="0" algn="ctr">
              <a:lnSpc>
                <a:spcPct val="130000"/>
              </a:lnSpc>
            </a:pPr>
            <a:r>
              <a:rPr lang="vi-VN" sz="3200" dirty="0">
                <a:solidFill>
                  <a:srgbClr val="593D22"/>
                </a:solidFill>
              </a:rPr>
              <a:t>Công việc của người nông dân rất vất vả, cần biết quý trọng thành quả lao động của họ.</a:t>
            </a:r>
            <a:endParaRPr kumimoji="0" lang="en-US" sz="3200" b="0" i="0" u="none" strike="noStrike" kern="1200" cap="none" spc="0" normalizeH="0" baseline="0" noProof="0" dirty="0">
              <a:ln>
                <a:noFill/>
              </a:ln>
              <a:solidFill>
                <a:srgbClr val="593D22"/>
              </a:solidFill>
              <a:effectLst/>
              <a:uLnTx/>
              <a:uFillTx/>
              <a:latin typeface="Arial" panose="020B0604020202020204" pitchFamily="34" charset="0"/>
              <a:ea typeface="+mn-ea"/>
              <a:cs typeface="+mn-cs"/>
            </a:endParaRPr>
          </a:p>
        </p:txBody>
      </p:sp>
      <p:pic>
        <p:nvPicPr>
          <p:cNvPr id="30" name="Picture 29"/>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473353" y="4188639"/>
            <a:ext cx="1886085" cy="2077038"/>
          </a:xfrm>
          <a:prstGeom prst="rect">
            <a:avLst/>
          </a:prstGeom>
        </p:spPr>
      </p:pic>
    </p:spTree>
    <p:extLst>
      <p:ext uri="{BB962C8B-B14F-4D97-AF65-F5344CB8AC3E}">
        <p14:creationId xmlns:p14="http://schemas.microsoft.com/office/powerpoint/2010/main" val="20697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E7E783-9342-4E01-9880-78181593EA87}"/>
              </a:ext>
            </a:extLst>
          </p:cNvPr>
          <p:cNvSpPr/>
          <p:nvPr/>
        </p:nvSpPr>
        <p:spPr>
          <a:xfrm>
            <a:off x="1052845" y="925304"/>
            <a:ext cx="10980624" cy="523220"/>
          </a:xfrm>
          <a:prstGeom prst="rect">
            <a:avLst/>
          </a:prstGeom>
        </p:spPr>
        <p:txBody>
          <a:bodyPr wrap="square">
            <a:spAutoFit/>
          </a:bodyPr>
          <a:lstStyle/>
          <a:p>
            <a:r>
              <a:rPr lang="vi-VN" sz="2800" b="1" dirty="0">
                <a:solidFill>
                  <a:srgbClr val="FF0000"/>
                </a:solidFill>
              </a:rPr>
              <a:t>3. Nói về nghề nghiệp và công việc của từng người trong từng ảnh.</a:t>
            </a:r>
          </a:p>
        </p:txBody>
      </p:sp>
      <p:pic>
        <p:nvPicPr>
          <p:cNvPr id="3" name="Picture 2">
            <a:extLst>
              <a:ext uri="{FF2B5EF4-FFF2-40B4-BE49-F238E27FC236}">
                <a16:creationId xmlns:a16="http://schemas.microsoft.com/office/drawing/2014/main" id="{83E6AC90-3A36-456A-A24F-8C885FB676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125663" y="1824307"/>
            <a:ext cx="9365225" cy="2642917"/>
          </a:xfrm>
          <a:prstGeom prst="rect">
            <a:avLst/>
          </a:prstGeom>
        </p:spPr>
      </p:pic>
    </p:spTree>
    <p:extLst>
      <p:ext uri="{BB962C8B-B14F-4D97-AF65-F5344CB8AC3E}">
        <p14:creationId xmlns:p14="http://schemas.microsoft.com/office/powerpoint/2010/main" val="259131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74395" y="2027178"/>
            <a:ext cx="3817855" cy="3817855"/>
          </a:xfrm>
          <a:prstGeom prst="rect">
            <a:avLst/>
          </a:prstGeom>
        </p:spPr>
      </p:pic>
      <p:sp>
        <p:nvSpPr>
          <p:cNvPr id="17" name="Rounded Rectangular Callout 16"/>
          <p:cNvSpPr/>
          <p:nvPr/>
        </p:nvSpPr>
        <p:spPr>
          <a:xfrm>
            <a:off x="2195660" y="474711"/>
            <a:ext cx="5887040" cy="1150069"/>
          </a:xfrm>
          <a:prstGeom prst="wedgeRoundRectCallout">
            <a:avLst>
              <a:gd name="adj1" fmla="val -40635"/>
              <a:gd name="adj2" fmla="val 86928"/>
              <a:gd name="adj3" fmla="val 16667"/>
            </a:avLst>
          </a:prstGeom>
          <a:solidFill>
            <a:schemeClr val="accent4">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nhìn</a:t>
            </a:r>
            <a:r>
              <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thấy</a:t>
            </a:r>
            <a:r>
              <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ai </a:t>
            </a:r>
            <a:r>
              <a:rPr kumimoji="0" lang="en-US" sz="3200" b="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0"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ảnh</a:t>
            </a:r>
            <a:r>
              <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9" name="Rounded Rectangular Callout 18"/>
          <p:cNvSpPr/>
          <p:nvPr/>
        </p:nvSpPr>
        <p:spPr>
          <a:xfrm>
            <a:off x="3723588" y="2118285"/>
            <a:ext cx="7563537" cy="796366"/>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i="1" dirty="0">
                <a:solidFill>
                  <a:srgbClr val="002060"/>
                </a:solidFill>
                <a:latin typeface="Calibri" panose="020F0502020204030204" pitchFamily="34" charset="0"/>
                <a:cs typeface="Calibri" panose="020F0502020204030204" pitchFamily="34" charset="0"/>
              </a:rPr>
              <a:t>Những người đó đang ở đâu</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và</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làm</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gì</a:t>
            </a:r>
            <a:r>
              <a:rPr lang="en-US" sz="3200" i="1" dirty="0">
                <a:solidFill>
                  <a:srgbClr val="002060"/>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5" name="Rounded Rectangular Callout 18">
            <a:extLst>
              <a:ext uri="{FF2B5EF4-FFF2-40B4-BE49-F238E27FC236}">
                <a16:creationId xmlns:a16="http://schemas.microsoft.com/office/drawing/2014/main" id="{831547A4-700F-4382-A3A3-44CA59B1818E}"/>
              </a:ext>
            </a:extLst>
          </p:cNvPr>
          <p:cNvSpPr/>
          <p:nvPr/>
        </p:nvSpPr>
        <p:spPr>
          <a:xfrm>
            <a:off x="3847413" y="3375585"/>
            <a:ext cx="7296837" cy="1110690"/>
          </a:xfrm>
          <a:prstGeom prst="wedgeRoundRectCallout">
            <a:avLst>
              <a:gd name="adj1" fmla="val -41116"/>
              <a:gd name="adj2" fmla="val 80371"/>
              <a:gd name="adj3" fmla="val 16667"/>
            </a:avLst>
          </a:prstGeom>
          <a:solidFill>
            <a:schemeClr val="accent4">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srgbClr val="002060"/>
                </a:solidFill>
                <a:latin typeface="Calibri" panose="020F0502020204030204" pitchFamily="34" charset="0"/>
                <a:cs typeface="Calibri" panose="020F0502020204030204" pitchFamily="34" charset="0"/>
              </a:rPr>
              <a:t>Em </a:t>
            </a:r>
            <a:r>
              <a:rPr lang="en-US" sz="3200" i="1" dirty="0" err="1">
                <a:solidFill>
                  <a:srgbClr val="002060"/>
                </a:solidFill>
                <a:latin typeface="Calibri" panose="020F0502020204030204" pitchFamily="34" charset="0"/>
                <a:cs typeface="Calibri" panose="020F0502020204030204" pitchFamily="34" charset="0"/>
              </a:rPr>
              <a:t>hãy</a:t>
            </a:r>
            <a:r>
              <a:rPr lang="en-US" sz="3200" i="1" dirty="0">
                <a:solidFill>
                  <a:srgbClr val="002060"/>
                </a:solidFill>
                <a:latin typeface="Calibri" panose="020F0502020204030204" pitchFamily="34" charset="0"/>
                <a:cs typeface="Calibri" panose="020F0502020204030204" pitchFamily="34" charset="0"/>
              </a:rPr>
              <a:t> </a:t>
            </a:r>
            <a:r>
              <a:rPr lang="vi-VN" sz="3200" i="1" dirty="0">
                <a:solidFill>
                  <a:srgbClr val="002060"/>
                </a:solidFill>
                <a:latin typeface="Calibri" panose="020F0502020204030204" pitchFamily="34" charset="0"/>
                <a:cs typeface="Calibri" panose="020F0502020204030204" pitchFamily="34" charset="0"/>
              </a:rPr>
              <a:t>đoán nghề nghiệp của (những) người này? Vì sao em đoán như vậy? </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E36FB477-DE3C-4DC6-AB66-33F4ABFFFFE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4276725" y="5021697"/>
            <a:ext cx="5156888" cy="1455302"/>
          </a:xfrm>
          <a:prstGeom prst="rect">
            <a:avLst/>
          </a:prstGeom>
        </p:spPr>
      </p:pic>
    </p:spTree>
    <p:extLst>
      <p:ext uri="{BB962C8B-B14F-4D97-AF65-F5344CB8AC3E}">
        <p14:creationId xmlns:p14="http://schemas.microsoft.com/office/powerpoint/2010/main" val="37314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17"/>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19"/>
                                        </p:tgtEl>
                                        <p:attrNameLst>
                                          <p:attrName>style.fontWeight</p:attrName>
                                        </p:attrNameLst>
                                      </p:cBhvr>
                                      <p:to>
                                        <p:strVal val="bold"/>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0"/>
                                  </p:iterate>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5" presetClass="emph" presetSubtype="0" grpId="1" nodeType="withEffect">
                                  <p:stCondLst>
                                    <p:cond delay="0"/>
                                  </p:stCondLst>
                                  <p:iterate type="lt">
                                    <p:tmAbs val="25"/>
                                  </p:iterate>
                                  <p:childTnLst>
                                    <p:set>
                                      <p:cBhvr override="childStyle">
                                        <p:cTn id="23" dur="indefinite"/>
                                        <p:tgtEl>
                                          <p:spTgt spid="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19" grpId="1" animBg="1"/>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0" y="0"/>
            <a:ext cx="12192000" cy="6858000"/>
          </a:xfrm>
          <a:prstGeom prst="rect">
            <a:avLst/>
          </a:prstGeom>
          <a:solidFill>
            <a:srgbClr val="19B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3" name="TextBox 62">
            <a:extLst>
              <a:ext uri="{FF2B5EF4-FFF2-40B4-BE49-F238E27FC236}">
                <a16:creationId xmlns:a16="http://schemas.microsoft.com/office/drawing/2014/main" id="{24C9A8F7-30C6-4846-BACB-C3B8B2288155}"/>
              </a:ext>
            </a:extLst>
          </p:cNvPr>
          <p:cNvSpPr txBox="1"/>
          <p:nvPr/>
        </p:nvSpPr>
        <p:spPr>
          <a:xfrm>
            <a:off x="1600200" y="854822"/>
            <a:ext cx="98107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cs typeface="+mn-cs"/>
              </a:rPr>
              <a:t>CHIA SẺ TRƯỚC LỚP</a:t>
            </a:r>
          </a:p>
        </p:txBody>
      </p:sp>
      <p:pic>
        <p:nvPicPr>
          <p:cNvPr id="64" name="Picture 63" descr="Icon&#10;&#10;Description automatically generated">
            <a:extLst>
              <a:ext uri="{FF2B5EF4-FFF2-40B4-BE49-F238E27FC236}">
                <a16:creationId xmlns:a16="http://schemas.microsoft.com/office/drawing/2014/main" id="{ACD048C9-5DF3-44A7-A84E-FF744BCD3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73" name="Picture 72">
            <a:extLst>
              <a:ext uri="{FF2B5EF4-FFF2-40B4-BE49-F238E27FC236}">
                <a16:creationId xmlns:a16="http://schemas.microsoft.com/office/drawing/2014/main" id="{2BFD3308-E31F-4111-BEB3-ACCA151AF651}"/>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8" name="Group 77">
            <a:extLst>
              <a:ext uri="{FF2B5EF4-FFF2-40B4-BE49-F238E27FC236}">
                <a16:creationId xmlns:a16="http://schemas.microsoft.com/office/drawing/2014/main" id="{3D74CEB9-B3D8-4425-BAF4-4522CF235DFE}"/>
              </a:ext>
            </a:extLst>
          </p:cNvPr>
          <p:cNvGrpSpPr/>
          <p:nvPr/>
        </p:nvGrpSpPr>
        <p:grpSpPr>
          <a:xfrm>
            <a:off x="1830929" y="1437382"/>
            <a:ext cx="2994142" cy="1991617"/>
            <a:chOff x="1830929" y="1437382"/>
            <a:chExt cx="2994142" cy="1991617"/>
          </a:xfrm>
        </p:grpSpPr>
        <p:pic>
          <p:nvPicPr>
            <p:cNvPr id="79" name="Picture 78" descr="Background pattern, icon&#10;&#10;Description automatically generated">
              <a:extLst>
                <a:ext uri="{FF2B5EF4-FFF2-40B4-BE49-F238E27FC236}">
                  <a16:creationId xmlns:a16="http://schemas.microsoft.com/office/drawing/2014/main" id="{94704819-4057-4A84-A147-C939A7B9E14B}"/>
                </a:ext>
              </a:extLst>
            </p:cNvPr>
            <p:cNvPicPr>
              <a:picLocks noChangeAspect="1"/>
            </p:cNvPicPr>
            <p:nvPr/>
          </p:nvPicPr>
          <p:blipFill rotWithShape="1">
            <a:blip r:embed="rId8">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80" name="TextBox 79">
              <a:extLst>
                <a:ext uri="{FF2B5EF4-FFF2-40B4-BE49-F238E27FC236}">
                  <a16:creationId xmlns:a16="http://schemas.microsoft.com/office/drawing/2014/main" id="{C9F99AEB-4CFE-43A1-AE22-AF67C85438EA}"/>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81" name="Group 80">
            <a:extLst>
              <a:ext uri="{FF2B5EF4-FFF2-40B4-BE49-F238E27FC236}">
                <a16:creationId xmlns:a16="http://schemas.microsoft.com/office/drawing/2014/main" id="{0AF0D730-6C35-4D95-889E-ED4B878F3F04}"/>
              </a:ext>
            </a:extLst>
          </p:cNvPr>
          <p:cNvGrpSpPr/>
          <p:nvPr/>
        </p:nvGrpSpPr>
        <p:grpSpPr>
          <a:xfrm>
            <a:off x="7374300" y="1437381"/>
            <a:ext cx="2979388" cy="1991617"/>
            <a:chOff x="7374300" y="1437381"/>
            <a:chExt cx="2979388" cy="1991617"/>
          </a:xfrm>
        </p:grpSpPr>
        <p:pic>
          <p:nvPicPr>
            <p:cNvPr id="82" name="Picture 81" descr="Background pattern, icon&#10;&#10;Description automatically generated">
              <a:extLst>
                <a:ext uri="{FF2B5EF4-FFF2-40B4-BE49-F238E27FC236}">
                  <a16:creationId xmlns:a16="http://schemas.microsoft.com/office/drawing/2014/main" id="{93931B0A-5593-482B-BAFE-042BEB6864CE}"/>
                </a:ext>
              </a:extLst>
            </p:cNvPr>
            <p:cNvPicPr>
              <a:picLocks noChangeAspect="1"/>
            </p:cNvPicPr>
            <p:nvPr/>
          </p:nvPicPr>
          <p:blipFill rotWithShape="1">
            <a:blip r:embed="rId8">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83" name="TextBox 82">
              <a:extLst>
                <a:ext uri="{FF2B5EF4-FFF2-40B4-BE49-F238E27FC236}">
                  <a16:creationId xmlns:a16="http://schemas.microsoft.com/office/drawing/2014/main" id="{821D73AD-1973-4BD9-8D55-36E7808129FF}"/>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84" name="Picture 2" descr="Plants Clipart - animated-gif-clipart-flowers-in-planter-pot-05c -  Classroom Clipart">
            <a:extLst>
              <a:ext uri="{FF2B5EF4-FFF2-40B4-BE49-F238E27FC236}">
                <a16:creationId xmlns:a16="http://schemas.microsoft.com/office/drawing/2014/main" id="{134AFC2C-832D-4CCB-809D-6D150BA6D7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9" name="Picture 2" descr="Plants Clipart - animated-gif-clipart-flowers-in-planter-pot-05c -  Classroom Clipart">
            <a:extLst>
              <a:ext uri="{FF2B5EF4-FFF2-40B4-BE49-F238E27FC236}">
                <a16:creationId xmlns:a16="http://schemas.microsoft.com/office/drawing/2014/main" id="{9236EF31-6FE5-4C35-8630-BEF09768F1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5432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strips(downRight)">
                                          <p:cBhvr>
                                            <p:cTn id="7" dur="750"/>
                                            <p:tgtEl>
                                              <p:spTgt spid="63"/>
                                            </p:tgtEl>
                                          </p:cBhvr>
                                        </p:animEffect>
                                      </p:childTnLst>
                                    </p:cTn>
                                  </p:par>
                                  <p:par>
                                    <p:cTn id="8" presetID="31"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cBhvr>
                                            <p:cTn id="10" dur="750" fill="hold"/>
                                            <p:tgtEl>
                                              <p:spTgt spid="64"/>
                                            </p:tgtEl>
                                            <p:attrNameLst>
                                              <p:attrName>ppt_w</p:attrName>
                                            </p:attrNameLst>
                                          </p:cBhvr>
                                          <p:tavLst>
                                            <p:tav tm="0">
                                              <p:val>
                                                <p:fltVal val="0"/>
                                              </p:val>
                                            </p:tav>
                                            <p:tav tm="100000">
                                              <p:val>
                                                <p:strVal val="#ppt_w"/>
                                              </p:val>
                                            </p:tav>
                                          </p:tavLst>
                                        </p:anim>
                                        <p:anim calcmode="lin" valueType="num">
                                          <p:cBhvr>
                                            <p:cTn id="11" dur="750" fill="hold"/>
                                            <p:tgtEl>
                                              <p:spTgt spid="64"/>
                                            </p:tgtEl>
                                            <p:attrNameLst>
                                              <p:attrName>ppt_h</p:attrName>
                                            </p:attrNameLst>
                                          </p:cBhvr>
                                          <p:tavLst>
                                            <p:tav tm="0">
                                              <p:val>
                                                <p:fltVal val="0"/>
                                              </p:val>
                                            </p:tav>
                                            <p:tav tm="100000">
                                              <p:val>
                                                <p:strVal val="#ppt_h"/>
                                              </p:val>
                                            </p:tav>
                                          </p:tavLst>
                                        </p:anim>
                                        <p:anim calcmode="lin" valueType="num">
                                          <p:cBhvr>
                                            <p:cTn id="12" dur="750" fill="hold"/>
                                            <p:tgtEl>
                                              <p:spTgt spid="64"/>
                                            </p:tgtEl>
                                            <p:attrNameLst>
                                              <p:attrName>style.rotation</p:attrName>
                                            </p:attrNameLst>
                                          </p:cBhvr>
                                          <p:tavLst>
                                            <p:tav tm="0">
                                              <p:val>
                                                <p:fltVal val="90"/>
                                              </p:val>
                                            </p:tav>
                                            <p:tav tm="100000">
                                              <p:val>
                                                <p:fltVal val="0"/>
                                              </p:val>
                                            </p:tav>
                                          </p:tavLst>
                                        </p:anim>
                                        <p:animEffect transition="in" filter="fade">
                                          <p:cBhvr>
                                            <p:cTn id="13" dur="750"/>
                                            <p:tgtEl>
                                              <p:spTgt spid="6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73"/>
                                            </p:tgtEl>
                                            <p:attrNameLst>
                                              <p:attrName>style.visibility</p:attrName>
                                            </p:attrNameLst>
                                          </p:cBhvr>
                                          <p:to>
                                            <p:strVal val="visible"/>
                                          </p:to>
                                        </p:set>
                                        <p:anim calcmode="lin" valueType="num" p14:bounceEnd="40000">
                                          <p:cBhvr additive="base">
                                            <p:cTn id="18" dur="750" fill="hold"/>
                                            <p:tgtEl>
                                              <p:spTgt spid="73"/>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anim calcmode="lin" valueType="num">
                                          <p:cBhvr>
                                            <p:cTn id="23" dur="500" fill="hold"/>
                                            <p:tgtEl>
                                              <p:spTgt spid="84"/>
                                            </p:tgtEl>
                                            <p:attrNameLst>
                                              <p:attrName>ppt_x</p:attrName>
                                            </p:attrNameLst>
                                          </p:cBhvr>
                                          <p:tavLst>
                                            <p:tav tm="0">
                                              <p:val>
                                                <p:strVal val="#ppt_x"/>
                                              </p:val>
                                            </p:tav>
                                            <p:tav tm="100000">
                                              <p:val>
                                                <p:strVal val="#ppt_x"/>
                                              </p:val>
                                            </p:tav>
                                          </p:tavLst>
                                        </p:anim>
                                        <p:anim calcmode="lin" valueType="num">
                                          <p:cBhvr>
                                            <p:cTn id="24" dur="500" fill="hold"/>
                                            <p:tgtEl>
                                              <p:spTgt spid="8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fade">
                                          <p:cBhvr>
                                            <p:cTn id="27" dur="500"/>
                                            <p:tgtEl>
                                              <p:spTgt spid="89"/>
                                            </p:tgtEl>
                                          </p:cBhvr>
                                        </p:animEffect>
                                        <p:anim calcmode="lin" valueType="num">
                                          <p:cBhvr>
                                            <p:cTn id="28" dur="500" fill="hold"/>
                                            <p:tgtEl>
                                              <p:spTgt spid="89"/>
                                            </p:tgtEl>
                                            <p:attrNameLst>
                                              <p:attrName>ppt_x</p:attrName>
                                            </p:attrNameLst>
                                          </p:cBhvr>
                                          <p:tavLst>
                                            <p:tav tm="0">
                                              <p:val>
                                                <p:strVal val="#ppt_x"/>
                                              </p:val>
                                            </p:tav>
                                            <p:tav tm="100000">
                                              <p:val>
                                                <p:strVal val="#ppt_x"/>
                                              </p:val>
                                            </p:tav>
                                          </p:tavLst>
                                        </p:anim>
                                        <p:anim calcmode="lin" valueType="num">
                                          <p:cBhvr>
                                            <p:cTn id="2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wipe(down)">
                                          <p:cBhvr>
                                            <p:cTn id="34" dur="500"/>
                                            <p:tgtEl>
                                              <p:spTgt spid="7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wipe(down)">
                                          <p:cBhvr>
                                            <p:cTn id="3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strips(downRight)">
                                          <p:cBhvr>
                                            <p:cTn id="7" dur="750"/>
                                            <p:tgtEl>
                                              <p:spTgt spid="63"/>
                                            </p:tgtEl>
                                          </p:cBhvr>
                                        </p:animEffect>
                                      </p:childTnLst>
                                    </p:cTn>
                                  </p:par>
                                  <p:par>
                                    <p:cTn id="8" presetID="31" presetClass="entr" presetSubtype="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cBhvr>
                                            <p:cTn id="10" dur="750" fill="hold"/>
                                            <p:tgtEl>
                                              <p:spTgt spid="64"/>
                                            </p:tgtEl>
                                            <p:attrNameLst>
                                              <p:attrName>ppt_w</p:attrName>
                                            </p:attrNameLst>
                                          </p:cBhvr>
                                          <p:tavLst>
                                            <p:tav tm="0">
                                              <p:val>
                                                <p:fltVal val="0"/>
                                              </p:val>
                                            </p:tav>
                                            <p:tav tm="100000">
                                              <p:val>
                                                <p:strVal val="#ppt_w"/>
                                              </p:val>
                                            </p:tav>
                                          </p:tavLst>
                                        </p:anim>
                                        <p:anim calcmode="lin" valueType="num">
                                          <p:cBhvr>
                                            <p:cTn id="11" dur="750" fill="hold"/>
                                            <p:tgtEl>
                                              <p:spTgt spid="64"/>
                                            </p:tgtEl>
                                            <p:attrNameLst>
                                              <p:attrName>ppt_h</p:attrName>
                                            </p:attrNameLst>
                                          </p:cBhvr>
                                          <p:tavLst>
                                            <p:tav tm="0">
                                              <p:val>
                                                <p:fltVal val="0"/>
                                              </p:val>
                                            </p:tav>
                                            <p:tav tm="100000">
                                              <p:val>
                                                <p:strVal val="#ppt_h"/>
                                              </p:val>
                                            </p:tav>
                                          </p:tavLst>
                                        </p:anim>
                                        <p:anim calcmode="lin" valueType="num">
                                          <p:cBhvr>
                                            <p:cTn id="12" dur="750" fill="hold"/>
                                            <p:tgtEl>
                                              <p:spTgt spid="64"/>
                                            </p:tgtEl>
                                            <p:attrNameLst>
                                              <p:attrName>style.rotation</p:attrName>
                                            </p:attrNameLst>
                                          </p:cBhvr>
                                          <p:tavLst>
                                            <p:tav tm="0">
                                              <p:val>
                                                <p:fltVal val="90"/>
                                              </p:val>
                                            </p:tav>
                                            <p:tav tm="100000">
                                              <p:val>
                                                <p:fltVal val="0"/>
                                              </p:val>
                                            </p:tav>
                                          </p:tavLst>
                                        </p:anim>
                                        <p:animEffect transition="in" filter="fade">
                                          <p:cBhvr>
                                            <p:cTn id="13" dur="750"/>
                                            <p:tgtEl>
                                              <p:spTgt spid="6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3"/>
                                            </p:tgtEl>
                                            <p:attrNameLst>
                                              <p:attrName>style.visibility</p:attrName>
                                            </p:attrNameLst>
                                          </p:cBhvr>
                                          <p:to>
                                            <p:strVal val="visible"/>
                                          </p:to>
                                        </p:set>
                                        <p:anim calcmode="lin" valueType="num">
                                          <p:cBhvr additive="base">
                                            <p:cTn id="18" dur="750" fill="hold"/>
                                            <p:tgtEl>
                                              <p:spTgt spid="73"/>
                                            </p:tgtEl>
                                            <p:attrNameLst>
                                              <p:attrName>ppt_x</p:attrName>
                                            </p:attrNameLst>
                                          </p:cBhvr>
                                          <p:tavLst>
                                            <p:tav tm="0">
                                              <p:val>
                                                <p:strVal val="#ppt_x"/>
                                              </p:val>
                                            </p:tav>
                                            <p:tav tm="100000">
                                              <p:val>
                                                <p:strVal val="#ppt_x"/>
                                              </p:val>
                                            </p:tav>
                                          </p:tavLst>
                                        </p:anim>
                                        <p:anim calcmode="lin" valueType="num">
                                          <p:cBhvr additive="base">
                                            <p:cTn id="19" dur="750" fill="hold"/>
                                            <p:tgtEl>
                                              <p:spTgt spid="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0"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anim calcmode="lin" valueType="num">
                                          <p:cBhvr>
                                            <p:cTn id="23" dur="500" fill="hold"/>
                                            <p:tgtEl>
                                              <p:spTgt spid="84"/>
                                            </p:tgtEl>
                                            <p:attrNameLst>
                                              <p:attrName>ppt_x</p:attrName>
                                            </p:attrNameLst>
                                          </p:cBhvr>
                                          <p:tavLst>
                                            <p:tav tm="0">
                                              <p:val>
                                                <p:strVal val="#ppt_x"/>
                                              </p:val>
                                            </p:tav>
                                            <p:tav tm="100000">
                                              <p:val>
                                                <p:strVal val="#ppt_x"/>
                                              </p:val>
                                            </p:tav>
                                          </p:tavLst>
                                        </p:anim>
                                        <p:anim calcmode="lin" valueType="num">
                                          <p:cBhvr>
                                            <p:cTn id="24" dur="500" fill="hold"/>
                                            <p:tgtEl>
                                              <p:spTgt spid="8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fade">
                                          <p:cBhvr>
                                            <p:cTn id="27" dur="500"/>
                                            <p:tgtEl>
                                              <p:spTgt spid="89"/>
                                            </p:tgtEl>
                                          </p:cBhvr>
                                        </p:animEffect>
                                        <p:anim calcmode="lin" valueType="num">
                                          <p:cBhvr>
                                            <p:cTn id="28" dur="500" fill="hold"/>
                                            <p:tgtEl>
                                              <p:spTgt spid="89"/>
                                            </p:tgtEl>
                                            <p:attrNameLst>
                                              <p:attrName>ppt_x</p:attrName>
                                            </p:attrNameLst>
                                          </p:cBhvr>
                                          <p:tavLst>
                                            <p:tav tm="0">
                                              <p:val>
                                                <p:strVal val="#ppt_x"/>
                                              </p:val>
                                            </p:tav>
                                            <p:tav tm="100000">
                                              <p:val>
                                                <p:strVal val="#ppt_x"/>
                                              </p:val>
                                            </p:tav>
                                          </p:tavLst>
                                        </p:anim>
                                        <p:anim calcmode="lin" valueType="num">
                                          <p:cBhvr>
                                            <p:cTn id="2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wipe(down)">
                                          <p:cBhvr>
                                            <p:cTn id="34" dur="500"/>
                                            <p:tgtEl>
                                              <p:spTgt spid="7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wipe(down)">
                                          <p:cBhvr>
                                            <p:cTn id="3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72EE83D-6170-48EF-98FB-3E76B1B96BDF}"/>
              </a:ext>
            </a:extLst>
          </p:cNvPr>
          <p:cNvPicPr>
            <a:picLocks noChangeAspect="1"/>
          </p:cNvPicPr>
          <p:nvPr/>
        </p:nvPicPr>
        <p:blipFill>
          <a:blip r:embed="rId2"/>
          <a:stretch>
            <a:fillRect/>
          </a:stretch>
        </p:blipFill>
        <p:spPr>
          <a:xfrm>
            <a:off x="890587" y="2152650"/>
            <a:ext cx="3114675" cy="2647950"/>
          </a:xfrm>
          <a:prstGeom prst="rect">
            <a:avLst/>
          </a:prstGeom>
        </p:spPr>
      </p:pic>
      <p:sp>
        <p:nvSpPr>
          <p:cNvPr id="17" name="Rounded Rectangular Callout 16">
            <a:extLst>
              <a:ext uri="{FF2B5EF4-FFF2-40B4-BE49-F238E27FC236}">
                <a16:creationId xmlns:a16="http://schemas.microsoft.com/office/drawing/2014/main" id="{E7316687-01D1-449D-A784-A50308FFD576}"/>
              </a:ext>
            </a:extLst>
          </p:cNvPr>
          <p:cNvSpPr/>
          <p:nvPr/>
        </p:nvSpPr>
        <p:spPr>
          <a:xfrm>
            <a:off x="4081609" y="1732011"/>
            <a:ext cx="6672115" cy="1150069"/>
          </a:xfrm>
          <a:prstGeom prst="wedgeRoundRectCallout">
            <a:avLst>
              <a:gd name="adj1" fmla="val -40635"/>
              <a:gd name="adj2" fmla="val 86928"/>
              <a:gd name="adj3" fmla="val 16667"/>
            </a:avLst>
          </a:prstGeom>
          <a:solidFill>
            <a:schemeClr val="accent4">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i="1">
                <a:solidFill>
                  <a:srgbClr val="002060"/>
                </a:solidFill>
                <a:latin typeface="Calibri" panose="020F0502020204030204" pitchFamily="34" charset="0"/>
                <a:cs typeface="Calibri" panose="020F0502020204030204" pitchFamily="34" charset="0"/>
              </a:rPr>
              <a:t>Họ là công nhân. Họ đang may giầy.</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7147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a:extLst>
              <a:ext uri="{FF2B5EF4-FFF2-40B4-BE49-F238E27FC236}">
                <a16:creationId xmlns:a16="http://schemas.microsoft.com/office/drawing/2014/main" id="{E7316687-01D1-449D-A784-A50308FFD576}"/>
              </a:ext>
            </a:extLst>
          </p:cNvPr>
          <p:cNvSpPr/>
          <p:nvPr/>
        </p:nvSpPr>
        <p:spPr>
          <a:xfrm>
            <a:off x="4081609" y="1476375"/>
            <a:ext cx="6672115" cy="1405705"/>
          </a:xfrm>
          <a:prstGeom prst="wedgeRoundRectCallout">
            <a:avLst>
              <a:gd name="adj1" fmla="val -40635"/>
              <a:gd name="adj2" fmla="val 86928"/>
              <a:gd name="adj3" fmla="val 16667"/>
            </a:avLst>
          </a:prstGeom>
          <a:solidFill>
            <a:schemeClr val="accent4">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i="1">
                <a:solidFill>
                  <a:srgbClr val="002060"/>
                </a:solidFill>
                <a:latin typeface="Calibri" panose="020F0502020204030204" pitchFamily="34" charset="0"/>
                <a:cs typeface="Calibri" panose="020F0502020204030204" pitchFamily="34" charset="0"/>
              </a:rPr>
              <a:t>Bác ấy là bác sĩ. Bác ấy đang khám bệnh cho em bé.</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6B556503-54D2-4C7E-A7F1-64022EF57A59}"/>
              </a:ext>
            </a:extLst>
          </p:cNvPr>
          <p:cNvPicPr>
            <a:picLocks noChangeAspect="1"/>
          </p:cNvPicPr>
          <p:nvPr/>
        </p:nvPicPr>
        <p:blipFill>
          <a:blip r:embed="rId2"/>
          <a:stretch>
            <a:fillRect/>
          </a:stretch>
        </p:blipFill>
        <p:spPr>
          <a:xfrm>
            <a:off x="542925" y="2257425"/>
            <a:ext cx="3105150" cy="2705100"/>
          </a:xfrm>
          <a:prstGeom prst="rect">
            <a:avLst/>
          </a:prstGeom>
        </p:spPr>
      </p:pic>
    </p:spTree>
    <p:extLst>
      <p:ext uri="{BB962C8B-B14F-4D97-AF65-F5344CB8AC3E}">
        <p14:creationId xmlns:p14="http://schemas.microsoft.com/office/powerpoint/2010/main" val="17519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a:extLst>
              <a:ext uri="{FF2B5EF4-FFF2-40B4-BE49-F238E27FC236}">
                <a16:creationId xmlns:a16="http://schemas.microsoft.com/office/drawing/2014/main" id="{E7316687-01D1-449D-A784-A50308FFD576}"/>
              </a:ext>
            </a:extLst>
          </p:cNvPr>
          <p:cNvSpPr/>
          <p:nvPr/>
        </p:nvSpPr>
        <p:spPr>
          <a:xfrm>
            <a:off x="4081609" y="1495425"/>
            <a:ext cx="6672115" cy="1386655"/>
          </a:xfrm>
          <a:prstGeom prst="wedgeRoundRectCallout">
            <a:avLst>
              <a:gd name="adj1" fmla="val -40635"/>
              <a:gd name="adj2" fmla="val 86928"/>
              <a:gd name="adj3" fmla="val 16667"/>
            </a:avLst>
          </a:prstGeom>
          <a:solidFill>
            <a:schemeClr val="accent4">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i="1">
                <a:solidFill>
                  <a:srgbClr val="002060"/>
                </a:solidFill>
                <a:latin typeface="Calibri" panose="020F0502020204030204" pitchFamily="34" charset="0"/>
                <a:cs typeface="Calibri" panose="020F0502020204030204" pitchFamily="34" charset="0"/>
              </a:rPr>
              <a:t>Cô ấy là công an. Cô ấy đang điều tiết giao thông</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0C989935-C3D5-4C28-B44A-685366B7D1B1}"/>
              </a:ext>
            </a:extLst>
          </p:cNvPr>
          <p:cNvPicPr>
            <a:picLocks noChangeAspect="1"/>
          </p:cNvPicPr>
          <p:nvPr/>
        </p:nvPicPr>
        <p:blipFill>
          <a:blip r:embed="rId2"/>
          <a:stretch>
            <a:fillRect/>
          </a:stretch>
        </p:blipFill>
        <p:spPr>
          <a:xfrm>
            <a:off x="385762" y="1704975"/>
            <a:ext cx="3555548" cy="3176587"/>
          </a:xfrm>
          <a:prstGeom prst="rect">
            <a:avLst/>
          </a:prstGeom>
        </p:spPr>
      </p:pic>
    </p:spTree>
    <p:extLst>
      <p:ext uri="{BB962C8B-B14F-4D97-AF65-F5344CB8AC3E}">
        <p14:creationId xmlns:p14="http://schemas.microsoft.com/office/powerpoint/2010/main" val="416222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t="8498"/>
          <a:stretch/>
        </p:blipFill>
        <p:spPr>
          <a:xfrm>
            <a:off x="1885552" y="467546"/>
            <a:ext cx="1319561" cy="1207427"/>
          </a:xfrm>
          <a:prstGeom prst="ellipse">
            <a:avLst/>
          </a:prstGeom>
          <a:ln>
            <a:noFill/>
          </a:ln>
          <a:effectLst>
            <a:softEdge rad="12700"/>
          </a:effectLst>
        </p:spPr>
      </p:pic>
      <p:pic>
        <p:nvPicPr>
          <p:cNvPr id="13" name="Picture 12"/>
          <p:cNvPicPr>
            <a:picLocks noChangeAspect="1"/>
          </p:cNvPicPr>
          <p:nvPr/>
        </p:nvPicPr>
        <p:blipFill rotWithShape="1">
          <a:blip r:embed="rId3"/>
          <a:srcRect t="9134" b="9203"/>
          <a:stretch/>
        </p:blipFill>
        <p:spPr>
          <a:xfrm>
            <a:off x="8756473" y="402990"/>
            <a:ext cx="1503087" cy="1331541"/>
          </a:xfrm>
          <a:prstGeom prst="ellipse">
            <a:avLst/>
          </a:prstGeom>
          <a:ln>
            <a:noFill/>
          </a:ln>
          <a:effectLst>
            <a:softEdge rad="12700"/>
          </a:effectLst>
        </p:spPr>
      </p:pic>
      <p:pic>
        <p:nvPicPr>
          <p:cNvPr id="14" name="Picture 13"/>
          <p:cNvPicPr>
            <a:picLocks/>
          </p:cNvPicPr>
          <p:nvPr/>
        </p:nvPicPr>
        <p:blipFill rotWithShape="1">
          <a:blip r:embed="rId4"/>
          <a:srcRect r="7452"/>
          <a:stretch/>
        </p:blipFill>
        <p:spPr>
          <a:xfrm>
            <a:off x="1795518" y="4609699"/>
            <a:ext cx="1499627" cy="1234920"/>
          </a:xfrm>
          <a:prstGeom prst="ellipse">
            <a:avLst/>
          </a:prstGeom>
          <a:ln>
            <a:noFill/>
          </a:ln>
          <a:effectLst>
            <a:softEdge rad="12700"/>
          </a:effectLst>
        </p:spPr>
      </p:pic>
      <p:pic>
        <p:nvPicPr>
          <p:cNvPr id="15" name="Picture 14"/>
          <p:cNvPicPr>
            <a:picLocks/>
          </p:cNvPicPr>
          <p:nvPr/>
        </p:nvPicPr>
        <p:blipFill rotWithShape="1">
          <a:blip r:embed="rId5"/>
          <a:srcRect l="445" t="8083" r="11886" b="1913"/>
          <a:stretch/>
        </p:blipFill>
        <p:spPr>
          <a:xfrm>
            <a:off x="527144" y="2178050"/>
            <a:ext cx="1499619" cy="1393909"/>
          </a:xfrm>
          <a:prstGeom prst="ellipse">
            <a:avLst/>
          </a:prstGeom>
          <a:ln>
            <a:noFill/>
          </a:ln>
          <a:effectLst>
            <a:softEdge rad="12700"/>
          </a:effectLst>
        </p:spPr>
      </p:pic>
      <p:pic>
        <p:nvPicPr>
          <p:cNvPr id="16" name="Picture 15"/>
          <p:cNvPicPr>
            <a:picLocks/>
          </p:cNvPicPr>
          <p:nvPr/>
        </p:nvPicPr>
        <p:blipFill rotWithShape="1">
          <a:blip r:embed="rId6"/>
          <a:srcRect l="1386" t="10965" r="19115"/>
          <a:stretch/>
        </p:blipFill>
        <p:spPr>
          <a:xfrm>
            <a:off x="4932219" y="167320"/>
            <a:ext cx="1515205" cy="1331541"/>
          </a:xfrm>
          <a:prstGeom prst="ellipse">
            <a:avLst/>
          </a:prstGeom>
          <a:ln>
            <a:noFill/>
          </a:ln>
          <a:effectLst>
            <a:softEdge rad="12700"/>
          </a:effectLst>
        </p:spPr>
      </p:pic>
      <p:pic>
        <p:nvPicPr>
          <p:cNvPr id="17" name="Picture 16"/>
          <p:cNvPicPr>
            <a:picLocks/>
          </p:cNvPicPr>
          <p:nvPr/>
        </p:nvPicPr>
        <p:blipFill rotWithShape="1">
          <a:blip r:embed="rId7"/>
          <a:srcRect l="17396" t="8639" r="3506" b="4683"/>
          <a:stretch/>
        </p:blipFill>
        <p:spPr>
          <a:xfrm>
            <a:off x="5214515" y="5024478"/>
            <a:ext cx="1459663" cy="1342001"/>
          </a:xfrm>
          <a:prstGeom prst="ellipse">
            <a:avLst/>
          </a:prstGeom>
          <a:ln>
            <a:noFill/>
          </a:ln>
          <a:effectLst>
            <a:softEdge rad="12700"/>
          </a:effectLst>
        </p:spPr>
      </p:pic>
      <p:pic>
        <p:nvPicPr>
          <p:cNvPr id="18" name="Picture 17"/>
          <p:cNvPicPr>
            <a:picLocks/>
          </p:cNvPicPr>
          <p:nvPr/>
        </p:nvPicPr>
        <p:blipFill>
          <a:blip r:embed="rId8"/>
          <a:stretch>
            <a:fillRect/>
          </a:stretch>
        </p:blipFill>
        <p:spPr>
          <a:xfrm>
            <a:off x="8248990" y="4538832"/>
            <a:ext cx="1592594" cy="1376653"/>
          </a:xfrm>
          <a:prstGeom prst="ellipse">
            <a:avLst/>
          </a:prstGeom>
          <a:ln>
            <a:noFill/>
          </a:ln>
          <a:effectLst>
            <a:softEdge rad="12700"/>
          </a:effectLst>
        </p:spPr>
      </p:pic>
      <p:pic>
        <p:nvPicPr>
          <p:cNvPr id="19" name="Picture 18"/>
          <p:cNvPicPr>
            <a:picLocks/>
          </p:cNvPicPr>
          <p:nvPr/>
        </p:nvPicPr>
        <p:blipFill rotWithShape="1">
          <a:blip r:embed="rId9"/>
          <a:srcRect l="3996" t="9982" r="15981"/>
          <a:stretch/>
        </p:blipFill>
        <p:spPr>
          <a:xfrm>
            <a:off x="9508016" y="2082982"/>
            <a:ext cx="1747588" cy="1584044"/>
          </a:xfrm>
          <a:prstGeom prst="ellipse">
            <a:avLst/>
          </a:prstGeom>
          <a:ln>
            <a:noFill/>
          </a:ln>
          <a:effectLst>
            <a:softEdge rad="12700"/>
          </a:effectLst>
        </p:spPr>
      </p:pic>
      <p:sp>
        <p:nvSpPr>
          <p:cNvPr id="25" name="Rounded Rectangle 24"/>
          <p:cNvSpPr/>
          <p:nvPr/>
        </p:nvSpPr>
        <p:spPr>
          <a:xfrm>
            <a:off x="2478464" y="1838227"/>
            <a:ext cx="6646682" cy="2641047"/>
          </a:xfrm>
          <a:prstGeom prst="roundRect">
            <a:avLst/>
          </a:prstGeom>
          <a:solidFill>
            <a:schemeClr val="accent2">
              <a:lumMod val="20000"/>
              <a:lumOff val="8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endParaRPr>
          </a:p>
        </p:txBody>
      </p:sp>
      <p:sp>
        <p:nvSpPr>
          <p:cNvPr id="27" name="Rectangle 26"/>
          <p:cNvSpPr/>
          <p:nvPr/>
        </p:nvSpPr>
        <p:spPr>
          <a:xfrm>
            <a:off x="2587311" y="2220177"/>
            <a:ext cx="6428987" cy="2062103"/>
          </a:xfrm>
          <a:prstGeom prst="rect">
            <a:avLst/>
          </a:prstGeom>
          <a:effectLst/>
        </p:spPr>
        <p:txBody>
          <a:bodyPr wrap="square">
            <a:spAutoFit/>
          </a:bodyPr>
          <a:lstStyle/>
          <a:p>
            <a:pPr algn="ctr"/>
            <a:r>
              <a:rPr lang="pl-PL" sz="3200" dirty="0">
                <a:solidFill>
                  <a:srgbClr val="002060"/>
                </a:solidFill>
                <a:latin typeface="Calibri" panose="020F0502020204030204" pitchFamily="34" charset="0"/>
                <a:cs typeface="Calibri" panose="020F0502020204030204" pitchFamily="34" charset="0"/>
              </a:rPr>
              <a:t>Có rất nhiều ngành nghề trong xã hội. Nghề nào có ích cho xã hội cũng đáng quý. Chúng ta cần biết tôn trọng họ và những thành quả lao động đó. </a:t>
            </a:r>
            <a:endParaRPr lang="en-US" sz="3200" dirty="0">
              <a:solidFill>
                <a:srgbClr val="002060"/>
              </a:solidFill>
              <a:latin typeface="Calibri" panose="020F0502020204030204" pitchFamily="34" charset="0"/>
              <a:cs typeface="Calibri" panose="020F0502020204030204" pitchFamily="34" charset="0"/>
            </a:endParaRPr>
          </a:p>
        </p:txBody>
      </p:sp>
      <p:pic>
        <p:nvPicPr>
          <p:cNvPr id="30" name="Picture 29"/>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473353" y="4188639"/>
            <a:ext cx="1886085" cy="2077038"/>
          </a:xfrm>
          <a:prstGeom prst="rect">
            <a:avLst/>
          </a:prstGeom>
        </p:spPr>
      </p:pic>
    </p:spTree>
    <p:extLst>
      <p:ext uri="{BB962C8B-B14F-4D97-AF65-F5344CB8AC3E}">
        <p14:creationId xmlns:p14="http://schemas.microsoft.com/office/powerpoint/2010/main" val="355916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000"/>
                                        <p:tgtEl>
                                          <p:spTgt spid="12"/>
                                        </p:tgtEl>
                                      </p:cBhvr>
                                    </p:animEffect>
                                  </p:childTnLst>
                                </p:cTn>
                              </p:par>
                              <p:par>
                                <p:cTn id="8" presetID="6" presetClass="entr" presetSubtype="3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out)">
                                      <p:cBhvr>
                                        <p:cTn id="10" dur="2000"/>
                                        <p:tgtEl>
                                          <p:spTgt spid="13"/>
                                        </p:tgtEl>
                                      </p:cBhvr>
                                    </p:animEffect>
                                  </p:childTnLst>
                                </p:cTn>
                              </p:par>
                              <p:par>
                                <p:cTn id="11" presetID="6"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2000"/>
                                        <p:tgtEl>
                                          <p:spTgt spid="15"/>
                                        </p:tgtEl>
                                      </p:cBhvr>
                                    </p:animEffect>
                                  </p:childTnLst>
                                </p:cTn>
                              </p:par>
                              <p:par>
                                <p:cTn id="14" presetID="6" presetClass="entr" presetSubtype="3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out)">
                                      <p:cBhvr>
                                        <p:cTn id="16" dur="2000"/>
                                        <p:tgtEl>
                                          <p:spTgt spid="14"/>
                                        </p:tgtEl>
                                      </p:cBhvr>
                                    </p:animEffect>
                                  </p:childTnLst>
                                </p:cTn>
                              </p:par>
                              <p:par>
                                <p:cTn id="17" presetID="6" presetClass="entr" presetSubtype="32"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out)">
                                      <p:cBhvr>
                                        <p:cTn id="19" dur="2000"/>
                                        <p:tgtEl>
                                          <p:spTgt spid="17"/>
                                        </p:tgtEl>
                                      </p:cBhvr>
                                    </p:animEffect>
                                  </p:childTnLst>
                                </p:cTn>
                              </p:par>
                              <p:par>
                                <p:cTn id="20" presetID="6" presetClass="entr" presetSubtype="3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out)">
                                      <p:cBhvr>
                                        <p:cTn id="22" dur="2000"/>
                                        <p:tgtEl>
                                          <p:spTgt spid="18"/>
                                        </p:tgtEl>
                                      </p:cBhvr>
                                    </p:animEffect>
                                  </p:childTnLst>
                                </p:cTn>
                              </p:par>
                              <p:par>
                                <p:cTn id="23" presetID="6" presetClass="entr" presetSubtype="32"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out)">
                                      <p:cBhvr>
                                        <p:cTn id="25" dur="2000"/>
                                        <p:tgtEl>
                                          <p:spTgt spid="19"/>
                                        </p:tgtEl>
                                      </p:cBhvr>
                                    </p:animEffect>
                                  </p:childTnLst>
                                </p:cTn>
                              </p:par>
                              <p:par>
                                <p:cTn id="26" presetID="6" presetClass="entr" presetSubtype="32"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out)">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randombar(horizontal)">
                                      <p:cBhvr>
                                        <p:cTn id="33" dur="500"/>
                                        <p:tgtEl>
                                          <p:spTgt spid="2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randombar(horizontal)">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69943" y="895428"/>
            <a:ext cx="1303954" cy="1259753"/>
          </a:xfrm>
          <a:prstGeom prst="rect">
            <a:avLst/>
          </a:prstGeom>
        </p:spPr>
      </p:pic>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57909" y="2998841"/>
            <a:ext cx="1704722" cy="1219200"/>
          </a:xfrm>
          <a:prstGeom prst="rect">
            <a:avLst/>
          </a:prstGeom>
        </p:spPr>
      </p:pic>
      <p:pic>
        <p:nvPicPr>
          <p:cNvPr id="44" name="图片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531565">
            <a:off x="2032442" y="2988045"/>
            <a:ext cx="744732" cy="719487"/>
          </a:xfrm>
          <a:prstGeom prst="rect">
            <a:avLst/>
          </a:prstGeom>
        </p:spPr>
      </p:pic>
      <p:pic>
        <p:nvPicPr>
          <p:cNvPr id="2" name="Picture 1"/>
          <p:cNvPicPr>
            <a:picLocks noChangeAspect="1"/>
          </p:cNvPicPr>
          <p:nvPr/>
        </p:nvPicPr>
        <p:blipFill>
          <a:blip r:embed="rId19"/>
          <a:stretch>
            <a:fillRect/>
          </a:stretch>
        </p:blipFill>
        <p:spPr>
          <a:xfrm>
            <a:off x="2470358" y="1347225"/>
            <a:ext cx="7248772" cy="26458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3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140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par>
                                <p:cTn id="13" presetID="63" presetClass="path" presetSubtype="0" repeatCount="indefinite" autoRev="1" fill="hold" nodeType="withEffect">
                                  <p:stCondLst>
                                    <p:cond delay="0"/>
                                  </p:stCondLst>
                                  <p:childTnLst>
                                    <p:animMotion origin="layout" path="M -2.91667E-6 -2.96296E-6 L 0.08985 0.00371 " pathEditMode="relative" rAng="0" ptsTypes="AA">
                                      <p:cBhvr>
                                        <p:cTn id="14" dur="5000" fill="hold"/>
                                        <p:tgtEl>
                                          <p:spTgt spid="49"/>
                                        </p:tgtEl>
                                        <p:attrNameLst>
                                          <p:attrName>ppt_x</p:attrName>
                                          <p:attrName>ppt_y</p:attrName>
                                        </p:attrNameLst>
                                      </p:cBhvr>
                                      <p:rCtr x="4492" y="185"/>
                                    </p:animMotion>
                                  </p:childTnLst>
                                </p:cTn>
                              </p:par>
                              <p:par>
                                <p:cTn id="15" presetID="42" presetClass="entr" presetSubtype="0" fill="hold" nodeType="withEffect">
                                  <p:stCondLst>
                                    <p:cond delay="570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6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5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900" fill="hold"/>
                                        <p:tgtEl>
                                          <p:spTgt spid="18"/>
                                        </p:tgtEl>
                                        <p:attrNameLst>
                                          <p:attrName>ppt_x</p:attrName>
                                        </p:attrNameLst>
                                      </p:cBhvr>
                                      <p:tavLst>
                                        <p:tav tm="0">
                                          <p:val>
                                            <p:strVal val="0-#ppt_w/2"/>
                                          </p:val>
                                        </p:tav>
                                        <p:tav tm="100000">
                                          <p:val>
                                            <p:strVal val="#ppt_x"/>
                                          </p:val>
                                        </p:tav>
                                      </p:tavLst>
                                    </p:anim>
                                    <p:anim calcmode="lin" valueType="num">
                                      <p:cBhvr additive="base">
                                        <p:cTn id="28" dur="1900" fill="hold"/>
                                        <p:tgtEl>
                                          <p:spTgt spid="18"/>
                                        </p:tgtEl>
                                        <p:attrNameLst>
                                          <p:attrName>ppt_y</p:attrName>
                                        </p:attrNameLst>
                                      </p:cBhvr>
                                      <p:tavLst>
                                        <p:tav tm="0">
                                          <p:val>
                                            <p:strVal val="#ppt_y"/>
                                          </p:val>
                                        </p:tav>
                                        <p:tav tm="100000">
                                          <p:val>
                                            <p:strVal val="#ppt_y"/>
                                          </p:val>
                                        </p:tav>
                                      </p:tavLst>
                                    </p:anim>
                                  </p:childTnLst>
                                </p:cTn>
                              </p:par>
                              <p:par>
                                <p:cTn id="29" presetID="32" presetClass="emph" presetSubtype="0" repeatCount="indefinite" fill="hold" nodeType="withEffect">
                                  <p:stCondLst>
                                    <p:cond delay="60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10" presetClass="entr" presetSubtype="0" fill="hold" nodeType="withEffect">
                                  <p:stCondLst>
                                    <p:cond delay="19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8" presetClass="emph" presetSubtype="0" repeatCount="indefinite" fill="hold" nodeType="withEffect">
                                  <p:stCondLst>
                                    <p:cond delay="2300"/>
                                  </p:stCondLst>
                                  <p:childTnLst>
                                    <p:animRot by="21600000">
                                      <p:cBhvr>
                                        <p:cTn id="39" dur="2700" fill="hold"/>
                                        <p:tgtEl>
                                          <p:spTgt spid="26"/>
                                        </p:tgtEl>
                                        <p:attrNameLst>
                                          <p:attrName>r</p:attrName>
                                        </p:attrNameLst>
                                      </p:cBhvr>
                                    </p:animRot>
                                  </p:childTnLst>
                                </p:cTn>
                              </p:par>
                              <p:par>
                                <p:cTn id="40" presetID="10" presetClass="entr" presetSubtype="0" fill="hold" nodeType="withEffect">
                                  <p:stCondLst>
                                    <p:cond delay="190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par>
                                <p:cTn id="43" presetID="8" presetClass="emph" presetSubtype="0" repeatCount="indefinite" fill="hold" nodeType="withEffect">
                                  <p:stCondLst>
                                    <p:cond delay="2300"/>
                                  </p:stCondLst>
                                  <p:childTnLst>
                                    <p:animRot by="21600000">
                                      <p:cBhvr>
                                        <p:cTn id="44" dur="2000" fill="hold"/>
                                        <p:tgtEl>
                                          <p:spTgt spid="55"/>
                                        </p:tgtEl>
                                        <p:attrNameLst>
                                          <p:attrName>r</p:attrName>
                                        </p:attrNameLst>
                                      </p:cBhvr>
                                    </p:animRot>
                                  </p:childTnLst>
                                </p:cTn>
                              </p:par>
                              <p:par>
                                <p:cTn id="45" presetID="2" presetClass="entr" presetSubtype="2" fill="hold" nodeType="withEffect">
                                  <p:stCondLst>
                                    <p:cond delay="620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1000" fill="hold"/>
                                        <p:tgtEl>
                                          <p:spTgt spid="22"/>
                                        </p:tgtEl>
                                        <p:attrNameLst>
                                          <p:attrName>ppt_x</p:attrName>
                                        </p:attrNameLst>
                                      </p:cBhvr>
                                      <p:tavLst>
                                        <p:tav tm="0">
                                          <p:val>
                                            <p:strVal val="1+#ppt_w/2"/>
                                          </p:val>
                                        </p:tav>
                                        <p:tav tm="100000">
                                          <p:val>
                                            <p:strVal val="#ppt_x"/>
                                          </p:val>
                                        </p:tav>
                                      </p:tavLst>
                                    </p:anim>
                                    <p:anim calcmode="lin" valueType="num">
                                      <p:cBhvr additive="base">
                                        <p:cTn id="48" dur="1000" fill="hold"/>
                                        <p:tgtEl>
                                          <p:spTgt spid="22"/>
                                        </p:tgtEl>
                                        <p:attrNameLst>
                                          <p:attrName>ppt_y</p:attrName>
                                        </p:attrNameLst>
                                      </p:cBhvr>
                                      <p:tavLst>
                                        <p:tav tm="0">
                                          <p:val>
                                            <p:strVal val="#ppt_y"/>
                                          </p:val>
                                        </p:tav>
                                        <p:tav tm="100000">
                                          <p:val>
                                            <p:strVal val="#ppt_y"/>
                                          </p:val>
                                        </p:tav>
                                      </p:tavLst>
                                    </p:anim>
                                  </p:childTnLst>
                                </p:cTn>
                              </p:par>
                              <p:par>
                                <p:cTn id="49" presetID="10" presetClass="entr" presetSubtype="0" fill="hold" nodeType="withEffect">
                                  <p:stCondLst>
                                    <p:cond delay="130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000"/>
                                        <p:tgtEl>
                                          <p:spTgt spid="12"/>
                                        </p:tgtEl>
                                      </p:cBhvr>
                                    </p:animEffect>
                                  </p:childTnLst>
                                </p:cTn>
                              </p:par>
                              <p:par>
                                <p:cTn id="52" presetID="63" presetClass="path" presetSubtype="0" repeatCount="indefinite" autoRev="1" fill="hold" nodeType="withEffect">
                                  <p:stCondLst>
                                    <p:cond delay="1400"/>
                                  </p:stCondLst>
                                  <p:childTnLst>
                                    <p:animMotion origin="layout" path="M -2.08333E-6 2.22222E-6 L 0.09753 2.22222E-6 " pathEditMode="relative" rAng="0" ptsTypes="AA">
                                      <p:cBhvr>
                                        <p:cTn id="53" dur="5000" spd="-100000" fill="hold"/>
                                        <p:tgtEl>
                                          <p:spTgt spid="12"/>
                                        </p:tgtEl>
                                        <p:attrNameLst>
                                          <p:attrName>ppt_x</p:attrName>
                                          <p:attrName>ppt_y</p:attrName>
                                        </p:attrNameLst>
                                      </p:cBhvr>
                                      <p:rCtr x="4870" y="0"/>
                                    </p:animMotion>
                                  </p:childTnLst>
                                </p:cTn>
                              </p:par>
                              <p:par>
                                <p:cTn id="54" presetID="26" presetClass="entr" presetSubtype="0" fill="hold" nodeType="withEffect">
                                  <p:stCondLst>
                                    <p:cond delay="1400"/>
                                  </p:stCondLst>
                                  <p:childTnLst>
                                    <p:set>
                                      <p:cBhvr>
                                        <p:cTn id="55" dur="1" fill="hold">
                                          <p:stCondLst>
                                            <p:cond delay="0"/>
                                          </p:stCondLst>
                                        </p:cTn>
                                        <p:tgtEl>
                                          <p:spTgt spid="2"/>
                                        </p:tgtEl>
                                        <p:attrNameLst>
                                          <p:attrName>style.visibility</p:attrName>
                                        </p:attrNameLst>
                                      </p:cBhvr>
                                      <p:to>
                                        <p:strVal val="visible"/>
                                      </p:to>
                                    </p:set>
                                    <p:animEffect transition="in" filter="wipe(down)">
                                      <p:cBhvr>
                                        <p:cTn id="56" dur="580">
                                          <p:stCondLst>
                                            <p:cond delay="0"/>
                                          </p:stCondLst>
                                        </p:cTn>
                                        <p:tgtEl>
                                          <p:spTgt spid="2"/>
                                        </p:tgtEl>
                                      </p:cBhvr>
                                    </p:animEffect>
                                    <p:anim calcmode="lin" valueType="num">
                                      <p:cBhvr>
                                        <p:cTn id="5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2" dur="26">
                                          <p:stCondLst>
                                            <p:cond delay="650"/>
                                          </p:stCondLst>
                                        </p:cTn>
                                        <p:tgtEl>
                                          <p:spTgt spid="2"/>
                                        </p:tgtEl>
                                      </p:cBhvr>
                                      <p:to x="100000" y="60000"/>
                                    </p:animScale>
                                    <p:animScale>
                                      <p:cBhvr>
                                        <p:cTn id="63" dur="166" decel="50000">
                                          <p:stCondLst>
                                            <p:cond delay="676"/>
                                          </p:stCondLst>
                                        </p:cTn>
                                        <p:tgtEl>
                                          <p:spTgt spid="2"/>
                                        </p:tgtEl>
                                      </p:cBhvr>
                                      <p:to x="100000" y="100000"/>
                                    </p:animScale>
                                    <p:animScale>
                                      <p:cBhvr>
                                        <p:cTn id="64" dur="26">
                                          <p:stCondLst>
                                            <p:cond delay="1312"/>
                                          </p:stCondLst>
                                        </p:cTn>
                                        <p:tgtEl>
                                          <p:spTgt spid="2"/>
                                        </p:tgtEl>
                                      </p:cBhvr>
                                      <p:to x="100000" y="80000"/>
                                    </p:animScale>
                                    <p:animScale>
                                      <p:cBhvr>
                                        <p:cTn id="65" dur="166" decel="50000">
                                          <p:stCondLst>
                                            <p:cond delay="1338"/>
                                          </p:stCondLst>
                                        </p:cTn>
                                        <p:tgtEl>
                                          <p:spTgt spid="2"/>
                                        </p:tgtEl>
                                      </p:cBhvr>
                                      <p:to x="100000" y="100000"/>
                                    </p:animScale>
                                    <p:animScale>
                                      <p:cBhvr>
                                        <p:cTn id="66" dur="26">
                                          <p:stCondLst>
                                            <p:cond delay="1642"/>
                                          </p:stCondLst>
                                        </p:cTn>
                                        <p:tgtEl>
                                          <p:spTgt spid="2"/>
                                        </p:tgtEl>
                                      </p:cBhvr>
                                      <p:to x="100000" y="90000"/>
                                    </p:animScale>
                                    <p:animScale>
                                      <p:cBhvr>
                                        <p:cTn id="67" dur="166" decel="50000">
                                          <p:stCondLst>
                                            <p:cond delay="1668"/>
                                          </p:stCondLst>
                                        </p:cTn>
                                        <p:tgtEl>
                                          <p:spTgt spid="2"/>
                                        </p:tgtEl>
                                      </p:cBhvr>
                                      <p:to x="100000" y="100000"/>
                                    </p:animScale>
                                    <p:animScale>
                                      <p:cBhvr>
                                        <p:cTn id="68" dur="26">
                                          <p:stCondLst>
                                            <p:cond delay="1808"/>
                                          </p:stCondLst>
                                        </p:cTn>
                                        <p:tgtEl>
                                          <p:spTgt spid="2"/>
                                        </p:tgtEl>
                                      </p:cBhvr>
                                      <p:to x="100000" y="95000"/>
                                    </p:animScale>
                                    <p:animScale>
                                      <p:cBhvr>
                                        <p:cTn id="6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003" y="-1858466"/>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6162974" y="5215980"/>
            <a:ext cx="1347333"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4540639" y="5215980"/>
            <a:ext cx="1347333"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6162974" y="3054758"/>
            <a:ext cx="1347333" cy="969348"/>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4540639" y="3054758"/>
            <a:ext cx="1347333" cy="969348"/>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74169" y="5907605"/>
            <a:ext cx="2138141" cy="2941725"/>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407254" y="2465040"/>
            <a:ext cx="4407783" cy="1863941"/>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Cô</a:t>
              </a:r>
              <a:r>
                <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giáo</a:t>
              </a:r>
              <a:endPar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10492" y="4651605"/>
            <a:ext cx="4401306"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Bác</a:t>
              </a:r>
              <a:r>
                <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sĩ</a:t>
              </a:r>
              <a:endPar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7376963" y="2465041"/>
            <a:ext cx="4416325" cy="186393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Y </a:t>
              </a: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tá</a:t>
              </a:r>
              <a:endPar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83261" y="4651605"/>
            <a:ext cx="4403728" cy="186393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rgbClr val="9C5043"/>
                  </a:solidFill>
                  <a:latin typeface="iCiel Cadena" panose="02000503000000020004" pitchFamily="50" charset="0"/>
                  <a:ea typeface="Tahoma" panose="020B0604030504040204" pitchFamily="34" charset="0"/>
                  <a:cs typeface="Tahoma" panose="020B0604030504040204" pitchFamily="34" charset="0"/>
                </a:rPr>
                <a:t>Công</a:t>
              </a:r>
              <a:r>
                <a:rPr lang="en-US" sz="40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4000" dirty="0" err="1">
                  <a:solidFill>
                    <a:srgbClr val="9C5043"/>
                  </a:solidFill>
                  <a:latin typeface="iCiel Cadena" panose="02000503000000020004" pitchFamily="50" charset="0"/>
                  <a:ea typeface="Tahoma" panose="020B0604030504040204" pitchFamily="34" charset="0"/>
                  <a:cs typeface="Tahoma" panose="020B0604030504040204" pitchFamily="34" charset="0"/>
                </a:rPr>
                <a:t>nhân</a:t>
              </a:r>
              <a:endPar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36207" y="161108"/>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0" i="0" dirty="0">
                    <a:solidFill>
                      <a:schemeClr val="bg1"/>
                    </a:solidFill>
                    <a:effectLst/>
                    <a:latin typeface="Roboto" panose="02000000000000000000" pitchFamily="2" charset="0"/>
                  </a:rPr>
                  <a:t>Ai người đến lớp</a:t>
                </a:r>
                <a:br>
                  <a:rPr lang="vi-VN" sz="2800" dirty="0">
                    <a:solidFill>
                      <a:schemeClr val="bg1"/>
                    </a:solidFill>
                  </a:rPr>
                </a:br>
                <a:r>
                  <a:rPr lang="vi-VN" sz="2800" b="0" i="0" dirty="0">
                    <a:solidFill>
                      <a:schemeClr val="bg1"/>
                    </a:solidFill>
                    <a:effectLst/>
                    <a:latin typeface="Roboto" panose="02000000000000000000" pitchFamily="2" charset="0"/>
                  </a:rPr>
                  <a:t>Chăm chỉ sớm chiều</a:t>
                </a:r>
                <a:br>
                  <a:rPr lang="vi-VN" sz="2800" dirty="0">
                    <a:solidFill>
                      <a:schemeClr val="bg1"/>
                    </a:solidFill>
                  </a:rPr>
                </a:br>
                <a:r>
                  <a:rPr lang="vi-VN" sz="2800" b="0" i="0" dirty="0">
                    <a:solidFill>
                      <a:schemeClr val="bg1"/>
                    </a:solidFill>
                    <a:effectLst/>
                    <a:latin typeface="Roboto" panose="02000000000000000000" pitchFamily="2" charset="0"/>
                  </a:rPr>
                  <a:t>Dạy bảo mọi điều</a:t>
                </a:r>
                <a:br>
                  <a:rPr lang="vi-VN" sz="2800" dirty="0">
                    <a:solidFill>
                      <a:schemeClr val="bg1"/>
                    </a:solidFill>
                  </a:rPr>
                </a:br>
                <a:r>
                  <a:rPr lang="vi-VN" sz="2800" b="0" i="0" dirty="0">
                    <a:solidFill>
                      <a:schemeClr val="bg1"/>
                    </a:solidFill>
                    <a:effectLst/>
                    <a:latin typeface="Roboto" panose="02000000000000000000" pitchFamily="2" charset="0"/>
                  </a:rPr>
                  <a:t>Cho con khôn lớn ?</a:t>
                </a:r>
                <a:endParaRPr kumimoji="0" lang="en-US" sz="2800" b="0" i="0" u="none" strike="noStrike" kern="1200" cap="none" spc="0" normalizeH="0" baseline="0" noProof="0" dirty="0">
                  <a:ln>
                    <a:noFill/>
                  </a:ln>
                  <a:solidFill>
                    <a:schemeClr val="bg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18214"/>
              <a:ext cx="909210"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660111" y="423470"/>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45012" y="4407923"/>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231859" y="2876396"/>
            <a:ext cx="487363" cy="487363"/>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645107" y="3625082"/>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Sai</a:t>
            </a:r>
          </a:p>
        </p:txBody>
      </p:sp>
    </p:spTree>
    <p:extLst>
      <p:ext uri="{BB962C8B-B14F-4D97-AF65-F5344CB8AC3E}">
        <p14:creationId xmlns:p14="http://schemas.microsoft.com/office/powerpoint/2010/main" val="378143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003" y="-1858466"/>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6164420" y="5215980"/>
            <a:ext cx="1347333"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4539104" y="5219029"/>
            <a:ext cx="1347333"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540976" y="3039261"/>
            <a:ext cx="1343589" cy="969348"/>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182874" y="3039261"/>
            <a:ext cx="1335138" cy="969348"/>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375668" y="2455975"/>
            <a:ext cx="4396608" cy="1871084"/>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Thợ</a:t>
              </a:r>
              <a:r>
                <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xây</a:t>
              </a:r>
              <a:endPar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20579" y="4651605"/>
            <a:ext cx="4401306"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Bác</a:t>
              </a:r>
              <a:r>
                <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sĩ</a:t>
              </a:r>
              <a:endPar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416044" y="2459324"/>
            <a:ext cx="4410376" cy="1864387"/>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Công</a:t>
              </a:r>
              <a:r>
                <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nhân</a:t>
              </a:r>
              <a:endPar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72108" y="4651605"/>
            <a:ext cx="4403728" cy="186393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Thợ</a:t>
              </a:r>
              <a:r>
                <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điện</a:t>
              </a:r>
              <a:endPar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2" y="159046"/>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dirty="0" err="1">
                    <a:solidFill>
                      <a:schemeClr val="bg1"/>
                    </a:solidFill>
                    <a:effectLst/>
                    <a:latin typeface="Roboto" panose="02000000000000000000" pitchFamily="2" charset="0"/>
                  </a:rPr>
                  <a:t>Nghề</a:t>
                </a:r>
                <a:r>
                  <a:rPr lang="en-US" sz="2800" b="0" i="0" dirty="0">
                    <a:solidFill>
                      <a:schemeClr val="bg1"/>
                    </a:solidFill>
                    <a:effectLst/>
                    <a:latin typeface="Roboto" panose="02000000000000000000" pitchFamily="2" charset="0"/>
                  </a:rPr>
                  <a:t> </a:t>
                </a:r>
                <a:r>
                  <a:rPr lang="en-US" sz="2800" b="0" i="0" dirty="0" err="1">
                    <a:solidFill>
                      <a:schemeClr val="bg1"/>
                    </a:solidFill>
                    <a:effectLst/>
                    <a:latin typeface="Roboto" panose="02000000000000000000" pitchFamily="2" charset="0"/>
                  </a:rPr>
                  <a:t>gì</a:t>
                </a:r>
                <a:r>
                  <a:rPr lang="en-US" sz="2800" b="0" i="0" dirty="0">
                    <a:solidFill>
                      <a:schemeClr val="bg1"/>
                    </a:solidFill>
                    <a:effectLst/>
                    <a:latin typeface="Roboto" panose="02000000000000000000" pitchFamily="2" charset="0"/>
                  </a:rPr>
                  <a:t> </a:t>
                </a:r>
                <a:r>
                  <a:rPr lang="en-US" sz="2800" b="0" i="0" dirty="0" err="1">
                    <a:solidFill>
                      <a:schemeClr val="bg1"/>
                    </a:solidFill>
                    <a:effectLst/>
                    <a:latin typeface="Roboto" panose="02000000000000000000" pitchFamily="2" charset="0"/>
                  </a:rPr>
                  <a:t>bạn</a:t>
                </a:r>
                <a:r>
                  <a:rPr lang="en-US" sz="2800" b="0" i="0" dirty="0">
                    <a:solidFill>
                      <a:schemeClr val="bg1"/>
                    </a:solidFill>
                    <a:effectLst/>
                    <a:latin typeface="Roboto" panose="02000000000000000000" pitchFamily="2" charset="0"/>
                  </a:rPr>
                  <a:t> </a:t>
                </a:r>
                <a:r>
                  <a:rPr lang="en-US" sz="2800" b="0" i="0" dirty="0" err="1">
                    <a:solidFill>
                      <a:schemeClr val="bg1"/>
                    </a:solidFill>
                    <a:effectLst/>
                    <a:latin typeface="Roboto" panose="02000000000000000000" pitchFamily="2" charset="0"/>
                  </a:rPr>
                  <a:t>với</a:t>
                </a:r>
                <a:r>
                  <a:rPr lang="en-US" sz="2800" b="0" i="0" dirty="0">
                    <a:solidFill>
                      <a:schemeClr val="bg1"/>
                    </a:solidFill>
                    <a:effectLst/>
                    <a:latin typeface="Roboto" panose="02000000000000000000" pitchFamily="2" charset="0"/>
                  </a:rPr>
                  <a:t> </a:t>
                </a:r>
                <a:r>
                  <a:rPr lang="en-US" sz="2800" b="0" i="0" dirty="0" err="1">
                    <a:solidFill>
                      <a:schemeClr val="bg1"/>
                    </a:solidFill>
                    <a:effectLst/>
                    <a:latin typeface="Roboto" panose="02000000000000000000" pitchFamily="2" charset="0"/>
                  </a:rPr>
                  <a:t>vữa</a:t>
                </a:r>
                <a:r>
                  <a:rPr lang="en-US" sz="2800" b="0" i="0" dirty="0">
                    <a:solidFill>
                      <a:schemeClr val="bg1"/>
                    </a:solidFill>
                    <a:effectLst/>
                    <a:latin typeface="Roboto" panose="02000000000000000000" pitchFamily="2" charset="0"/>
                  </a:rPr>
                  <a:t>, </a:t>
                </a:r>
                <a:r>
                  <a:rPr lang="en-US" sz="2800" b="0" i="0" dirty="0" err="1">
                    <a:solidFill>
                      <a:schemeClr val="bg1"/>
                    </a:solidFill>
                    <a:effectLst/>
                    <a:latin typeface="Roboto" panose="02000000000000000000" pitchFamily="2" charset="0"/>
                  </a:rPr>
                  <a:t>vôi</a:t>
                </a:r>
                <a:br>
                  <a:rPr lang="en-US" sz="2800" dirty="0">
                    <a:solidFill>
                      <a:schemeClr val="bg1"/>
                    </a:solidFill>
                  </a:rPr>
                </a:br>
                <a:r>
                  <a:rPr lang="en-US" sz="2800" b="0" i="0" dirty="0" err="1">
                    <a:solidFill>
                      <a:schemeClr val="bg1"/>
                    </a:solidFill>
                    <a:effectLst/>
                    <a:latin typeface="Roboto" panose="02000000000000000000" pitchFamily="2" charset="0"/>
                  </a:rPr>
                  <a:t>Xây</a:t>
                </a:r>
                <a:r>
                  <a:rPr lang="en-US" sz="2800" b="0" i="0" dirty="0">
                    <a:solidFill>
                      <a:schemeClr val="bg1"/>
                    </a:solidFill>
                    <a:effectLst/>
                    <a:latin typeface="Roboto" panose="02000000000000000000" pitchFamily="2" charset="0"/>
                  </a:rPr>
                  <a:t> </a:t>
                </a:r>
                <a:r>
                  <a:rPr lang="en-US" sz="2800" b="0" i="0" dirty="0" err="1">
                    <a:solidFill>
                      <a:schemeClr val="bg1"/>
                    </a:solidFill>
                    <a:effectLst/>
                    <a:latin typeface="Roboto" panose="02000000000000000000" pitchFamily="2" charset="0"/>
                  </a:rPr>
                  <a:t>nhà</a:t>
                </a:r>
                <a:r>
                  <a:rPr lang="en-US" sz="2800" b="0" i="0" dirty="0">
                    <a:solidFill>
                      <a:schemeClr val="bg1"/>
                    </a:solidFill>
                    <a:effectLst/>
                    <a:latin typeface="Roboto" panose="02000000000000000000" pitchFamily="2" charset="0"/>
                  </a:rPr>
                  <a:t> </a:t>
                </a:r>
                <a:r>
                  <a:rPr lang="en-US" sz="2800" b="0" i="0" dirty="0" err="1">
                    <a:solidFill>
                      <a:schemeClr val="bg1"/>
                    </a:solidFill>
                    <a:effectLst/>
                    <a:latin typeface="Roboto" panose="02000000000000000000" pitchFamily="2" charset="0"/>
                  </a:rPr>
                  <a:t>cao</a:t>
                </a:r>
                <a:r>
                  <a:rPr lang="en-US" sz="2800" b="0" i="0" dirty="0">
                    <a:solidFill>
                      <a:schemeClr val="bg1"/>
                    </a:solidFill>
                    <a:effectLst/>
                    <a:latin typeface="Roboto" panose="02000000000000000000" pitchFamily="2" charset="0"/>
                  </a:rPr>
                  <a:t> </a:t>
                </a:r>
                <a:r>
                  <a:rPr lang="en-US" sz="2800" b="0" i="0" dirty="0" err="1">
                    <a:solidFill>
                      <a:schemeClr val="bg1"/>
                    </a:solidFill>
                    <a:effectLst/>
                    <a:latin typeface="Roboto" panose="02000000000000000000" pitchFamily="2" charset="0"/>
                  </a:rPr>
                  <a:t>đẹp</a:t>
                </a:r>
                <a:r>
                  <a:rPr lang="en-US" sz="2800" b="0" i="0" dirty="0">
                    <a:solidFill>
                      <a:schemeClr val="bg1"/>
                    </a:solidFill>
                    <a:effectLst/>
                    <a:latin typeface="Roboto" panose="02000000000000000000" pitchFamily="2" charset="0"/>
                  </a:rPr>
                  <a:t>, </a:t>
                </a:r>
                <a:r>
                  <a:rPr lang="en-US" sz="2800" b="0" i="0" dirty="0" err="1">
                    <a:solidFill>
                      <a:schemeClr val="bg1"/>
                    </a:solidFill>
                    <a:effectLst/>
                    <a:latin typeface="Roboto" panose="02000000000000000000" pitchFamily="2" charset="0"/>
                  </a:rPr>
                  <a:t>bạn</a:t>
                </a:r>
                <a:r>
                  <a:rPr lang="en-US" sz="2800" b="0" i="0" dirty="0">
                    <a:solidFill>
                      <a:schemeClr val="bg1"/>
                    </a:solidFill>
                    <a:effectLst/>
                    <a:latin typeface="Roboto" panose="02000000000000000000" pitchFamily="2" charset="0"/>
                  </a:rPr>
                  <a:t> tôi </a:t>
                </a:r>
                <a:r>
                  <a:rPr lang="en-US" sz="2800" b="0" i="0" dirty="0" err="1">
                    <a:solidFill>
                      <a:schemeClr val="bg1"/>
                    </a:solidFill>
                    <a:effectLst/>
                    <a:latin typeface="Roboto" panose="02000000000000000000" pitchFamily="2" charset="0"/>
                  </a:rPr>
                  <a:t>đều</a:t>
                </a:r>
                <a:r>
                  <a:rPr lang="en-US" sz="2800" b="0" i="0" dirty="0">
                    <a:solidFill>
                      <a:schemeClr val="bg1"/>
                    </a:solidFill>
                    <a:effectLst/>
                    <a:latin typeface="Roboto" panose="02000000000000000000" pitchFamily="2" charset="0"/>
                  </a:rPr>
                  <a:t> </a:t>
                </a:r>
                <a:r>
                  <a:rPr lang="en-US" sz="2800" b="0" i="0" dirty="0" err="1">
                    <a:solidFill>
                      <a:schemeClr val="bg1"/>
                    </a:solidFill>
                    <a:effectLst/>
                    <a:latin typeface="Roboto" panose="02000000000000000000" pitchFamily="2" charset="0"/>
                  </a:rPr>
                  <a:t>cần</a:t>
                </a:r>
                <a:r>
                  <a:rPr lang="en-US" sz="2800" b="0" i="0" dirty="0">
                    <a:solidFill>
                      <a:schemeClr val="bg1"/>
                    </a:solidFill>
                    <a:effectLst/>
                    <a:latin typeface="Roboto" panose="02000000000000000000" pitchFamily="2" charset="0"/>
                  </a:rPr>
                  <a:t> ?</a:t>
                </a:r>
                <a:endParaRPr kumimoji="0" lang="en-US" sz="2800" b="0" i="0" u="none" strike="noStrike" kern="1200" cap="none" spc="0" normalizeH="0" baseline="0" noProof="0" dirty="0">
                  <a:ln>
                    <a:noFill/>
                  </a:ln>
                  <a:solidFill>
                    <a:schemeClr val="bg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18214"/>
              <a:ext cx="909210"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660111" y="423470"/>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36462" y="4407923"/>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27935" y="2779130"/>
            <a:ext cx="487363" cy="487363"/>
          </a:xfrm>
          <a:prstGeom prst="rect">
            <a:avLst/>
          </a:prstGeom>
        </p:spPr>
      </p:pic>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669154" y="3528341"/>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Sai</a:t>
            </a:r>
          </a:p>
        </p:txBody>
      </p:sp>
    </p:spTree>
    <p:extLst>
      <p:ext uri="{BB962C8B-B14F-4D97-AF65-F5344CB8AC3E}">
        <p14:creationId xmlns:p14="http://schemas.microsoft.com/office/powerpoint/2010/main" val="201958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seq concurrent="1" nextAc="seek">
              <p:cTn id="342" restart="whenNotActive" fill="hold" evtFilter="cancelBubble" nodeType="interactiveSeq">
                <p:stCondLst>
                  <p:cond evt="onClick" delay="0">
                    <p:tgtEl>
                      <p:spTgt spid="4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5"/>
                                        </p:tgtEl>
                                      </p:cBhvr>
                                    </p:animEffect>
                                    <p:animScale>
                                      <p:cBhvr>
                                        <p:cTn id="347" dur="250" autoRev="1" fill="hold"/>
                                        <p:tgtEl>
                                          <p:spTgt spid="4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003" y="-1858466"/>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6163701" y="5215980"/>
            <a:ext cx="1347333"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546735" y="3027171"/>
            <a:ext cx="1335138"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6162246" y="3050877"/>
            <a:ext cx="1347333" cy="969348"/>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542510" y="5221715"/>
            <a:ext cx="1343589" cy="969348"/>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407253" y="4652830"/>
            <a:ext cx="4407783" cy="1863941"/>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Chú</a:t>
              </a:r>
              <a:r>
                <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cảnh</a:t>
              </a:r>
              <a:r>
                <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sát</a:t>
              </a:r>
              <a:r>
                <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giao</a:t>
              </a:r>
              <a:r>
                <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thông</a:t>
              </a:r>
              <a:endPar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13731" y="2462796"/>
            <a:ext cx="4401306"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Chú</a:t>
              </a:r>
              <a:r>
                <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bộ</a:t>
              </a:r>
              <a:r>
                <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đội</a:t>
              </a:r>
              <a:endPar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7376963" y="2465042"/>
            <a:ext cx="4416325" cy="186393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Chú</a:t>
              </a:r>
              <a:r>
                <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lính</a:t>
              </a:r>
              <a:r>
                <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hải</a:t>
              </a:r>
              <a:r>
                <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quân</a:t>
              </a:r>
              <a:endPar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86970" y="4651605"/>
            <a:ext cx="4403728" cy="186393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Chú</a:t>
              </a:r>
              <a:r>
                <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dân</a:t>
              </a:r>
              <a:r>
                <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phòng</a:t>
              </a:r>
              <a:endPar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2" y="-27596"/>
            <a:ext cx="11127473" cy="2196042"/>
            <a:chOff x="150128" y="-84100"/>
            <a:chExt cx="11127473" cy="2196042"/>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84100"/>
              <a:ext cx="10170536" cy="2196039"/>
              <a:chOff x="1107064" y="-84101"/>
              <a:chExt cx="10404597" cy="21960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84101"/>
                <a:ext cx="10404597" cy="21960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28908"/>
                <a:ext cx="9698331" cy="2009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0" i="0" dirty="0">
                    <a:solidFill>
                      <a:schemeClr val="bg1"/>
                    </a:solidFill>
                    <a:effectLst/>
                    <a:latin typeface="Roboto" panose="02000000000000000000" pitchFamily="2" charset="0"/>
                  </a:rPr>
                  <a:t>Chú mặc áo vàng</a:t>
                </a:r>
                <a:br>
                  <a:rPr lang="vi-VN" sz="2800" dirty="0">
                    <a:solidFill>
                      <a:schemeClr val="bg1"/>
                    </a:solidFill>
                  </a:rPr>
                </a:br>
                <a:r>
                  <a:rPr lang="vi-VN" sz="2800" b="0" i="0" dirty="0">
                    <a:solidFill>
                      <a:schemeClr val="bg1"/>
                    </a:solidFill>
                    <a:effectLst/>
                    <a:latin typeface="Roboto" panose="02000000000000000000" pitchFamily="2" charset="0"/>
                  </a:rPr>
                  <a:t>Đứng ở ngã ba</a:t>
                </a:r>
                <a:br>
                  <a:rPr lang="vi-VN" sz="2800" dirty="0">
                    <a:solidFill>
                      <a:schemeClr val="bg1"/>
                    </a:solidFill>
                  </a:rPr>
                </a:br>
                <a:r>
                  <a:rPr lang="vi-VN" sz="2800" b="0" i="0" dirty="0">
                    <a:solidFill>
                      <a:schemeClr val="bg1"/>
                    </a:solidFill>
                    <a:effectLst/>
                    <a:latin typeface="Roboto" panose="02000000000000000000" pitchFamily="2" charset="0"/>
                  </a:rPr>
                  <a:t>Trên mọi đường phố</a:t>
                </a:r>
                <a:br>
                  <a:rPr lang="vi-VN" sz="2800" dirty="0">
                    <a:solidFill>
                      <a:schemeClr val="bg1"/>
                    </a:solidFill>
                  </a:rPr>
                </a:br>
                <a:r>
                  <a:rPr lang="vi-VN" sz="2800" b="0" i="0" dirty="0">
                    <a:solidFill>
                      <a:schemeClr val="bg1"/>
                    </a:solidFill>
                    <a:effectLst/>
                    <a:latin typeface="Roboto" panose="02000000000000000000" pitchFamily="2" charset="0"/>
                  </a:rPr>
                  <a:t>Chỉ lối xe đi</a:t>
                </a:r>
                <a:br>
                  <a:rPr lang="vi-VN" sz="2800" dirty="0">
                    <a:solidFill>
                      <a:schemeClr val="bg1"/>
                    </a:solidFill>
                  </a:rPr>
                </a:br>
                <a:r>
                  <a:rPr lang="vi-VN" sz="2800" b="0" i="0" dirty="0">
                    <a:solidFill>
                      <a:schemeClr val="bg1"/>
                    </a:solidFill>
                    <a:effectLst/>
                    <a:latin typeface="Roboto" panose="02000000000000000000" pitchFamily="2" charset="0"/>
                  </a:rPr>
                  <a:t>Nghề gì thế nhỉ ?</a:t>
                </a:r>
                <a:endParaRPr kumimoji="0" lang="en-US" sz="2800" b="0" i="0" u="none" strike="noStrike" kern="1200" cap="none" spc="0" normalizeH="0" baseline="0" noProof="0" dirty="0">
                  <a:ln>
                    <a:noFill/>
                  </a:ln>
                  <a:solidFill>
                    <a:schemeClr val="bg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18214"/>
              <a:ext cx="909210"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660111" y="423470"/>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1288" y="2571276"/>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21098" y="3508797"/>
            <a:ext cx="487363" cy="487363"/>
          </a:xfrm>
          <a:prstGeom prst="rect">
            <a:avLst/>
          </a:prstGeom>
        </p:spPr>
      </p:pic>
      <p:pic>
        <p:nvPicPr>
          <p:cNvPr id="42" name="Picture 41">
            <a:hlinkClick r:id="" action="ppaction://hlinkshowjump?jump=previousslide"/>
            <a:extLst>
              <a:ext uri="{FF2B5EF4-FFF2-40B4-BE49-F238E27FC236}">
                <a16:creationId xmlns:a16="http://schemas.microsoft.com/office/drawing/2014/main" id="{0E8DCBA0-CD2C-4626-B047-BE44D67F2A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spTree>
    <p:extLst>
      <p:ext uri="{BB962C8B-B14F-4D97-AF65-F5344CB8AC3E}">
        <p14:creationId xmlns:p14="http://schemas.microsoft.com/office/powerpoint/2010/main" val="58683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1260" y="5217882"/>
            <a:ext cx="1821302" cy="853015"/>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0873" y="6130735"/>
            <a:ext cx="5901127" cy="744929"/>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2925" y="4918861"/>
            <a:ext cx="1077134" cy="1191723"/>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06749" y="5066147"/>
            <a:ext cx="780895" cy="872228"/>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161" y="5345198"/>
            <a:ext cx="1755083" cy="684080"/>
          </a:xfrm>
          <a:prstGeom prst="rect">
            <a:avLst/>
          </a:prstGeom>
        </p:spPr>
      </p:pic>
      <p:pic>
        <p:nvPicPr>
          <p:cNvPr id="18"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21090" y="5937159"/>
            <a:ext cx="662531" cy="380141"/>
          </a:xfrm>
          <a:prstGeom prst="rect">
            <a:avLst/>
          </a:prstGeom>
        </p:spPr>
      </p:pic>
      <p:pic>
        <p:nvPicPr>
          <p:cNvPr id="24" name="图片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43" y="5605774"/>
            <a:ext cx="923132" cy="1131478"/>
          </a:xfrm>
          <a:prstGeom prst="rect">
            <a:avLst/>
          </a:prstGeom>
        </p:spPr>
      </p:pic>
      <p:pic>
        <p:nvPicPr>
          <p:cNvPr id="32" name="图片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48887" y="583715"/>
            <a:ext cx="1352715" cy="394478"/>
          </a:xfrm>
          <a:prstGeom prst="rect">
            <a:avLst/>
          </a:prstGeom>
        </p:spPr>
      </p:pic>
      <p:pic>
        <p:nvPicPr>
          <p:cNvPr id="34" name="图片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44" name="图片 4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2" name="背景音乐01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55015" y="-715069"/>
            <a:ext cx="609600" cy="609600"/>
          </a:xfrm>
          <a:prstGeom prst="rect">
            <a:avLst/>
          </a:prstGeom>
        </p:spPr>
      </p:pic>
      <p:pic>
        <p:nvPicPr>
          <p:cNvPr id="1026" name="Picture 2" descr="Premium Vector | Kids in different job set"/>
          <p:cNvPicPr>
            <a:picLocks noChangeAspect="1" noChangeArrowheads="1"/>
          </p:cNvPicPr>
          <p:nvPr/>
        </p:nvPicPr>
        <p:blipFill rotWithShape="1">
          <a:blip r:embed="rId19">
            <a:clrChange>
              <a:clrFrom>
                <a:srgbClr val="8D99A9"/>
              </a:clrFrom>
              <a:clrTo>
                <a:srgbClr val="8D99A9">
                  <a:alpha val="0"/>
                </a:srgbClr>
              </a:clrTo>
            </a:clrChange>
            <a:extLst>
              <a:ext uri="{28A0092B-C50C-407E-A947-70E740481C1C}">
                <a14:useLocalDpi xmlns:a14="http://schemas.microsoft.com/office/drawing/2010/main" val="0"/>
              </a:ext>
            </a:extLst>
          </a:blip>
          <a:srcRect l="38791" r="46705" b="66285"/>
          <a:stretch/>
        </p:blipFill>
        <p:spPr bwMode="auto">
          <a:xfrm>
            <a:off x="7696731" y="4710397"/>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6072969"/>
            <a:ext cx="6304266" cy="795819"/>
          </a:xfrm>
          <a:prstGeom prst="rect">
            <a:avLst/>
          </a:prstGeom>
        </p:spPr>
      </p:pic>
      <p:pic>
        <p:nvPicPr>
          <p:cNvPr id="3" name="Picture 2"/>
          <p:cNvPicPr>
            <a:picLocks noChangeAspect="1"/>
          </p:cNvPicPr>
          <p:nvPr/>
        </p:nvPicPr>
        <p:blipFill rotWithShape="1">
          <a:blip r:embed="rId21">
            <a:clrChange>
              <a:clrFrom>
                <a:srgbClr val="8C99A9"/>
              </a:clrFrom>
              <a:clrTo>
                <a:srgbClr val="8C99A9">
                  <a:alpha val="0"/>
                </a:srgbClr>
              </a:clrTo>
            </a:clrChange>
            <a:extLst>
              <a:ext uri="{BEBA8EAE-BF5A-486C-A8C5-ECC9F3942E4B}">
                <a14:imgProps xmlns:a14="http://schemas.microsoft.com/office/drawing/2010/main">
                  <a14:imgLayer r:embed="rId22">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t="36161" r="80770" b="31106"/>
          <a:stretch/>
        </p:blipFill>
        <p:spPr>
          <a:xfrm>
            <a:off x="4903257" y="4872354"/>
            <a:ext cx="1192743" cy="1748143"/>
          </a:xfrm>
          <a:prstGeom prst="rect">
            <a:avLst/>
          </a:prstGeom>
        </p:spPr>
      </p:pic>
      <p:pic>
        <p:nvPicPr>
          <p:cNvPr id="29" name="Picture 28"/>
          <p:cNvPicPr>
            <a:picLocks noChangeAspect="1"/>
          </p:cNvPicPr>
          <p:nvPr/>
        </p:nvPicPr>
        <p:blipFill rotWithShape="1">
          <a:blip r:embed="rId21">
            <a:clrChange>
              <a:clrFrom>
                <a:srgbClr val="8C99A9"/>
              </a:clrFrom>
              <a:clrTo>
                <a:srgbClr val="8C99A9">
                  <a:alpha val="0"/>
                </a:srgbClr>
              </a:clrTo>
            </a:clrChange>
            <a:extLst>
              <a:ext uri="{BEBA8EAE-BF5A-486C-A8C5-ECC9F3942E4B}">
                <a14:imgProps xmlns:a14="http://schemas.microsoft.com/office/drawing/2010/main">
                  <a14:imgLayer r:embed="rId22">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l="57223" t="35899" r="23547" b="31368"/>
          <a:stretch/>
        </p:blipFill>
        <p:spPr>
          <a:xfrm>
            <a:off x="2225082" y="4843126"/>
            <a:ext cx="1151861" cy="1688224"/>
          </a:xfrm>
          <a:prstGeom prst="rect">
            <a:avLst/>
          </a:prstGeom>
        </p:spPr>
      </p:pic>
      <p:pic>
        <p:nvPicPr>
          <p:cNvPr id="31" name="Picture 2" descr="Premium Vector | Kids in different job set"/>
          <p:cNvPicPr>
            <a:picLocks noChangeAspect="1" noChangeArrowheads="1"/>
          </p:cNvPicPr>
          <p:nvPr/>
        </p:nvPicPr>
        <p:blipFill rotWithShape="1">
          <a:blip r:embed="rId19">
            <a:clrChange>
              <a:clrFrom>
                <a:srgbClr val="8D99A9"/>
              </a:clrFrom>
              <a:clrTo>
                <a:srgbClr val="8D99A9">
                  <a:alpha val="0"/>
                </a:srgbClr>
              </a:clrTo>
            </a:clrChange>
            <a:extLst>
              <a:ext uri="{28A0092B-C50C-407E-A947-70E740481C1C}">
                <a14:useLocalDpi xmlns:a14="http://schemas.microsoft.com/office/drawing/2010/main" val="0"/>
              </a:ext>
            </a:extLst>
          </a:blip>
          <a:srcRect l="19508" r="58553" b="66285"/>
          <a:stretch/>
        </p:blipFill>
        <p:spPr bwMode="auto">
          <a:xfrm>
            <a:off x="3671275" y="4710397"/>
            <a:ext cx="1308154"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Premium Vector | Kids in different job set"/>
          <p:cNvPicPr>
            <a:picLocks noChangeAspect="1" noChangeArrowheads="1"/>
          </p:cNvPicPr>
          <p:nvPr/>
        </p:nvPicPr>
        <p:blipFill rotWithShape="1">
          <a:blip r:embed="rId19">
            <a:clrChange>
              <a:clrFrom>
                <a:srgbClr val="8D99A9"/>
              </a:clrFrom>
              <a:clrTo>
                <a:srgbClr val="8D99A9">
                  <a:alpha val="0"/>
                </a:srgbClr>
              </a:clrTo>
            </a:clrChange>
            <a:extLst>
              <a:ext uri="{28A0092B-C50C-407E-A947-70E740481C1C}">
                <a14:useLocalDpi xmlns:a14="http://schemas.microsoft.com/office/drawing/2010/main" val="0"/>
              </a:ext>
            </a:extLst>
          </a:blip>
          <a:srcRect l="54823" t="1889" r="30673" b="64396"/>
          <a:stretch/>
        </p:blipFill>
        <p:spPr bwMode="auto">
          <a:xfrm>
            <a:off x="8802981" y="4730240"/>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Premium Vector | Kids in different job set"/>
          <p:cNvPicPr>
            <a:picLocks noChangeAspect="1" noChangeArrowheads="1"/>
          </p:cNvPicPr>
          <p:nvPr/>
        </p:nvPicPr>
        <p:blipFill rotWithShape="1">
          <a:blip r:embed="rId19">
            <a:clrChange>
              <a:clrFrom>
                <a:srgbClr val="8D99A9"/>
              </a:clrFrom>
              <a:clrTo>
                <a:srgbClr val="8D99A9">
                  <a:alpha val="0"/>
                </a:srgbClr>
              </a:clrTo>
            </a:clrChange>
            <a:extLst>
              <a:ext uri="{28A0092B-C50C-407E-A947-70E740481C1C}">
                <a14:useLocalDpi xmlns:a14="http://schemas.microsoft.com/office/drawing/2010/main" val="0"/>
              </a:ext>
            </a:extLst>
          </a:blip>
          <a:srcRect l="73643" r="2759" b="66285"/>
          <a:stretch/>
        </p:blipFill>
        <p:spPr bwMode="auto">
          <a:xfrm>
            <a:off x="9841302" y="4419208"/>
            <a:ext cx="1407071"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remium Vector | Kids in different job set"/>
          <p:cNvPicPr>
            <a:picLocks noChangeAspect="1" noChangeArrowheads="1"/>
          </p:cNvPicPr>
          <p:nvPr/>
        </p:nvPicPr>
        <p:blipFill rotWithShape="1">
          <a:blip r:embed="rId19">
            <a:clrChange>
              <a:clrFrom>
                <a:srgbClr val="8D99A9"/>
              </a:clrFrom>
              <a:clrTo>
                <a:srgbClr val="8D99A9">
                  <a:alpha val="0"/>
                </a:srgbClr>
              </a:clrTo>
            </a:clrChange>
            <a:extLst>
              <a:ext uri="{28A0092B-C50C-407E-A947-70E740481C1C}">
                <a14:useLocalDpi xmlns:a14="http://schemas.microsoft.com/office/drawing/2010/main" val="0"/>
              </a:ext>
            </a:extLst>
          </a:blip>
          <a:srcRect l="-10" t="1619" r="78071" b="64666"/>
          <a:stretch/>
        </p:blipFill>
        <p:spPr bwMode="auto">
          <a:xfrm>
            <a:off x="6351057" y="4889580"/>
            <a:ext cx="1308154" cy="1730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8777" y="371170"/>
            <a:ext cx="62935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a:cs typeface="+mn-cs"/>
              </a:rPr>
              <a:t>Thứ</a:t>
            </a:r>
            <a:r>
              <a:rPr kumimoji="0" lang="en-US" sz="2800" b="0" i="0" u="none" strike="noStrike" kern="1200" cap="none" spc="0" normalizeH="0" baseline="0" noProof="0" dirty="0">
                <a:ln>
                  <a:noFill/>
                </a:ln>
                <a:solidFill>
                  <a:prstClr val="black"/>
                </a:solidFill>
                <a:effectLst/>
                <a:uLnTx/>
                <a:uFillTx/>
                <a:latin typeface="Arial"/>
                <a:cs typeface="+mn-cs"/>
              </a:rPr>
              <a:t> … </a:t>
            </a:r>
            <a:r>
              <a:rPr kumimoji="0" lang="en-US" sz="2800" b="0" i="0" u="none" strike="noStrike" kern="1200" cap="none" spc="0" normalizeH="0" baseline="0" noProof="0" dirty="0" err="1">
                <a:ln>
                  <a:noFill/>
                </a:ln>
                <a:solidFill>
                  <a:prstClr val="black"/>
                </a:solidFill>
                <a:effectLst/>
                <a:uLnTx/>
                <a:uFillTx/>
                <a:latin typeface="Arial"/>
                <a:cs typeface="+mn-cs"/>
              </a:rPr>
              <a:t>ngày</a:t>
            </a:r>
            <a:r>
              <a:rPr kumimoji="0" lang="en-US" sz="2800" b="0" i="0" u="none" strike="noStrike" kern="1200" cap="none" spc="0" normalizeH="0" baseline="0" noProof="0" dirty="0">
                <a:ln>
                  <a:noFill/>
                </a:ln>
                <a:solidFill>
                  <a:prstClr val="black"/>
                </a:solidFill>
                <a:effectLst/>
                <a:uLnTx/>
                <a:uFillTx/>
                <a:latin typeface="Arial"/>
                <a:cs typeface="+mn-cs"/>
              </a:rPr>
              <a:t> … </a:t>
            </a:r>
            <a:r>
              <a:rPr kumimoji="0" lang="en-US" sz="2800" b="0" i="0" u="none" strike="noStrike" kern="1200" cap="none" spc="0" normalizeH="0" baseline="0" noProof="0" dirty="0" err="1">
                <a:ln>
                  <a:noFill/>
                </a:ln>
                <a:solidFill>
                  <a:prstClr val="black"/>
                </a:solidFill>
                <a:effectLst/>
                <a:uLnTx/>
                <a:uFillTx/>
                <a:latin typeface="Arial"/>
                <a:cs typeface="+mn-cs"/>
              </a:rPr>
              <a:t>tháng</a:t>
            </a:r>
            <a:r>
              <a:rPr kumimoji="0" lang="en-US" sz="2800" b="0" i="0" u="none" strike="noStrike" kern="1200" cap="none" spc="0" normalizeH="0" baseline="0" noProof="0" dirty="0">
                <a:ln>
                  <a:noFill/>
                </a:ln>
                <a:solidFill>
                  <a:prstClr val="black"/>
                </a:solidFill>
                <a:effectLst/>
                <a:uLnTx/>
                <a:uFillTx/>
                <a:latin typeface="Arial"/>
                <a:cs typeface="+mn-cs"/>
              </a:rPr>
              <a:t> … </a:t>
            </a:r>
            <a:r>
              <a:rPr kumimoji="0" lang="en-US" sz="2800" b="0" i="0" u="none" strike="noStrike" kern="1200" cap="none" spc="0" normalizeH="0" baseline="0" noProof="0" dirty="0" err="1">
                <a:ln>
                  <a:noFill/>
                </a:ln>
                <a:solidFill>
                  <a:prstClr val="black"/>
                </a:solidFill>
                <a:effectLst/>
                <a:uLnTx/>
                <a:uFillTx/>
                <a:latin typeface="Arial"/>
                <a:cs typeface="+mn-cs"/>
              </a:rPr>
              <a:t>năm</a:t>
            </a:r>
            <a:r>
              <a:rPr kumimoji="0" lang="en-US" sz="2800" b="0" i="0" u="none" strike="noStrike" kern="1200" cap="none" spc="0" normalizeH="0" baseline="0" noProof="0" dirty="0">
                <a:ln>
                  <a:noFill/>
                </a:ln>
                <a:solidFill>
                  <a:prstClr val="black"/>
                </a:solidFill>
                <a:effectLst/>
                <a:uLnTx/>
                <a:uFillTx/>
                <a:latin typeface="Arial"/>
                <a:cs typeface="+mn-cs"/>
              </a:rPr>
              <a:t> …..</a:t>
            </a:r>
          </a:p>
        </p:txBody>
      </p:sp>
      <p:pic>
        <p:nvPicPr>
          <p:cNvPr id="9" name="Picture 8">
            <a:extLst>
              <a:ext uri="{FF2B5EF4-FFF2-40B4-BE49-F238E27FC236}">
                <a16:creationId xmlns:a16="http://schemas.microsoft.com/office/drawing/2014/main" id="{D87ABFAD-153B-430F-BA5E-5061776E117D}"/>
              </a:ext>
            </a:extLst>
          </p:cNvPr>
          <p:cNvPicPr>
            <a:picLocks noChangeAspect="1"/>
          </p:cNvPicPr>
          <p:nvPr/>
        </p:nvPicPr>
        <p:blipFill>
          <a:blip r:embed="rId23"/>
          <a:stretch>
            <a:fillRect/>
          </a:stretch>
        </p:blipFill>
        <p:spPr>
          <a:xfrm>
            <a:off x="3725591" y="1163538"/>
            <a:ext cx="4797968" cy="835224"/>
          </a:xfrm>
          <a:prstGeom prst="rect">
            <a:avLst/>
          </a:prstGeom>
        </p:spPr>
      </p:pic>
      <p:sp>
        <p:nvSpPr>
          <p:cNvPr id="6" name="Rectangle: Rounded Corners 5">
            <a:extLst>
              <a:ext uri="{FF2B5EF4-FFF2-40B4-BE49-F238E27FC236}">
                <a16:creationId xmlns:a16="http://schemas.microsoft.com/office/drawing/2014/main" id="{D17E0677-64EA-8C8D-ED42-EB085D142C96}"/>
              </a:ext>
            </a:extLst>
          </p:cNvPr>
          <p:cNvSpPr/>
          <p:nvPr/>
        </p:nvSpPr>
        <p:spPr>
          <a:xfrm>
            <a:off x="1857375" y="2343150"/>
            <a:ext cx="8324850" cy="16668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23CF9087-DC69-9282-2480-3549D5985D02}"/>
              </a:ext>
            </a:extLst>
          </p:cNvPr>
          <p:cNvPicPr>
            <a:picLocks noChangeAspect="1"/>
          </p:cNvPicPr>
          <p:nvPr/>
        </p:nvPicPr>
        <p:blipFill>
          <a:blip r:embed="rId24"/>
          <a:stretch>
            <a:fillRect/>
          </a:stretch>
        </p:blipFill>
        <p:spPr>
          <a:xfrm>
            <a:off x="2624040" y="2426521"/>
            <a:ext cx="6639119" cy="1566808"/>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D94081A0-749B-3B81-0C59-2C9AFD0C833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907458" y="0"/>
            <a:ext cx="1505881" cy="1505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6698" fill="hold"/>
                                        <p:tgtEl>
                                          <p:spTgt spid="2"/>
                                        </p:tgtEl>
                                      </p:cBhvr>
                                    </p:cmd>
                                  </p:childTnLst>
                                </p:cTn>
                              </p:par>
                              <p:par>
                                <p:cTn id="7" presetID="10" presetClass="entr" presetSubtype="0" fill="hold" nodeType="withEffect">
                                  <p:stCondLst>
                                    <p:cond delay="1300"/>
                                  </p:stCondLst>
                                  <p:childTnLst>
                                    <p:set>
                                      <p:cBhvr>
                                        <p:cTn id="8" dur="1" fill="hold">
                                          <p:stCondLst>
                                            <p:cond delay="0"/>
                                          </p:stCondLst>
                                        </p:cTn>
                                        <p:tgtEl>
                                          <p:spTgt spid="32"/>
                                        </p:tgtEl>
                                        <p:attrNameLst>
                                          <p:attrName>style.visibility</p:attrName>
                                        </p:attrNameLst>
                                      </p:cBhvr>
                                      <p:to>
                                        <p:strVal val="visible"/>
                                      </p:to>
                                    </p:set>
                                    <p:animEffect transition="in" filter="fade">
                                      <p:cBhvr>
                                        <p:cTn id="9" dur="2000"/>
                                        <p:tgtEl>
                                          <p:spTgt spid="32"/>
                                        </p:tgtEl>
                                      </p:cBhvr>
                                    </p:animEffect>
                                  </p:childTnLst>
                                </p:cTn>
                              </p:par>
                              <p:par>
                                <p:cTn id="10" presetID="63" presetClass="path" presetSubtype="0" repeatCount="indefinite" autoRev="1" fill="hold" nodeType="withEffect">
                                  <p:stCondLst>
                                    <p:cond delay="1400"/>
                                  </p:stCondLst>
                                  <p:childTnLst>
                                    <p:animMotion origin="layout" path="M -2.08333E-6 2.22222E-6 L 0.09753 2.22222E-6 " pathEditMode="relative" rAng="0" ptsTypes="AA">
                                      <p:cBhvr>
                                        <p:cTn id="11" dur="5000" spd="-100000" fill="hold"/>
                                        <p:tgtEl>
                                          <p:spTgt spid="32"/>
                                        </p:tgtEl>
                                        <p:attrNameLst>
                                          <p:attrName>ppt_x</p:attrName>
                                          <p:attrName>ppt_y</p:attrName>
                                        </p:attrNameLst>
                                      </p:cBhvr>
                                      <p:rCtr x="4870" y="0"/>
                                    </p:animMotion>
                                  </p:childTnLst>
                                </p:cTn>
                              </p:par>
                              <p:par>
                                <p:cTn id="12" presetID="10" presetClass="entr" presetSubtype="0"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2000"/>
                                        <p:tgtEl>
                                          <p:spTgt spid="49"/>
                                        </p:tgtEl>
                                      </p:cBhvr>
                                    </p:animEffect>
                                  </p:childTnLst>
                                </p:cTn>
                              </p:par>
                              <p:par>
                                <p:cTn id="15" presetID="63" presetClass="path" presetSubtype="0" repeatCount="indefinite" autoRev="1" fill="hold" nodeType="withEffect">
                                  <p:stCondLst>
                                    <p:cond delay="0"/>
                                  </p:stCondLst>
                                  <p:childTnLst>
                                    <p:animMotion origin="layout" path="M -2.91667E-6 -2.96296E-6 L 0.08985 0.00371 " pathEditMode="relative" rAng="0" ptsTypes="AA">
                                      <p:cBhvr>
                                        <p:cTn id="16" dur="5000" fill="hold"/>
                                        <p:tgtEl>
                                          <p:spTgt spid="49"/>
                                        </p:tgtEl>
                                        <p:attrNameLst>
                                          <p:attrName>ppt_x</p:attrName>
                                          <p:attrName>ppt_y</p:attrName>
                                        </p:attrNameLst>
                                      </p:cBhvr>
                                      <p:rCtr x="4492" y="185"/>
                                    </p:animMotion>
                                  </p:childTnLst>
                                </p:cTn>
                              </p:par>
                              <p:par>
                                <p:cTn id="17" presetID="42" presetClass="entr" presetSubtype="0" fill="hold" nodeType="withEffect">
                                  <p:stCondLst>
                                    <p:cond delay="570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620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par>
                                <p:cTn id="27" presetID="2" presetClass="entr" presetSubtype="8" fill="hold" nodeType="withEffect">
                                  <p:stCondLst>
                                    <p:cond delay="53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1900" fill="hold"/>
                                        <p:tgtEl>
                                          <p:spTgt spid="18"/>
                                        </p:tgtEl>
                                        <p:attrNameLst>
                                          <p:attrName>ppt_x</p:attrName>
                                        </p:attrNameLst>
                                      </p:cBhvr>
                                      <p:tavLst>
                                        <p:tav tm="0">
                                          <p:val>
                                            <p:strVal val="0-#ppt_w/2"/>
                                          </p:val>
                                        </p:tav>
                                        <p:tav tm="100000">
                                          <p:val>
                                            <p:strVal val="#ppt_x"/>
                                          </p:val>
                                        </p:tav>
                                      </p:tavLst>
                                    </p:anim>
                                    <p:anim calcmode="lin" valueType="num">
                                      <p:cBhvr additive="base">
                                        <p:cTn id="30" dur="1900" fill="hold"/>
                                        <p:tgtEl>
                                          <p:spTgt spid="18"/>
                                        </p:tgtEl>
                                        <p:attrNameLst>
                                          <p:attrName>ppt_y</p:attrName>
                                        </p:attrNameLst>
                                      </p:cBhvr>
                                      <p:tavLst>
                                        <p:tav tm="0">
                                          <p:val>
                                            <p:strVal val="#ppt_y"/>
                                          </p:val>
                                        </p:tav>
                                        <p:tav tm="100000">
                                          <p:val>
                                            <p:strVal val="#ppt_y"/>
                                          </p:val>
                                        </p:tav>
                                      </p:tavLst>
                                    </p:anim>
                                  </p:childTnLst>
                                </p:cTn>
                              </p:par>
                              <p:par>
                                <p:cTn id="31" presetID="10" presetClass="entr" presetSubtype="0" fill="hold" nodeType="withEffect">
                                  <p:stCondLst>
                                    <p:cond delay="13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000"/>
                                        <p:tgtEl>
                                          <p:spTgt spid="12"/>
                                        </p:tgtEl>
                                      </p:cBhvr>
                                    </p:animEffect>
                                  </p:childTnLst>
                                </p:cTn>
                              </p:par>
                              <p:par>
                                <p:cTn id="34" presetID="63" presetClass="path" presetSubtype="0" repeatCount="indefinite" autoRev="1" fill="hold" nodeType="withEffect">
                                  <p:stCondLst>
                                    <p:cond delay="1400"/>
                                  </p:stCondLst>
                                  <p:childTnLst>
                                    <p:animMotion origin="layout" path="M -2.08333E-6 2.22222E-6 L 0.09753 2.22222E-6 " pathEditMode="relative" rAng="0" ptsTypes="AA">
                                      <p:cBhvr>
                                        <p:cTn id="35" dur="5000" spd="-100000" fill="hold"/>
                                        <p:tgtEl>
                                          <p:spTgt spid="12"/>
                                        </p:tgtEl>
                                        <p:attrNameLst>
                                          <p:attrName>ppt_x</p:attrName>
                                          <p:attrName>ppt_y</p:attrName>
                                        </p:attrNameLst>
                                      </p:cBhvr>
                                      <p:rCtr x="4870" y="0"/>
                                    </p:animMotion>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2"/>
          <a:srcRect t="9397"/>
          <a:stretch/>
        </p:blipFill>
        <p:spPr>
          <a:xfrm>
            <a:off x="0" y="0"/>
            <a:ext cx="12192000" cy="6858000"/>
          </a:xfrm>
          <a:prstGeom prst="rect">
            <a:avLst/>
          </a:prstGeom>
        </p:spPr>
      </p:pic>
      <p:pic>
        <p:nvPicPr>
          <p:cNvPr id="3" name="Picture 2" descr="A green and red text&#10;&#10;AI-generated content may be incorrect.">
            <a:extLst>
              <a:ext uri="{FF2B5EF4-FFF2-40B4-BE49-F238E27FC236}">
                <a16:creationId xmlns:a16="http://schemas.microsoft.com/office/drawing/2014/main" id="{C495162F-0EC1-F14E-ABC5-1511D74EF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016" y="1561671"/>
            <a:ext cx="2785860" cy="2167795"/>
          </a:xfrm>
          <a:prstGeom prst="rect">
            <a:avLst/>
          </a:prstGeom>
        </p:spPr>
      </p:pic>
    </p:spTree>
    <p:extLst>
      <p:ext uri="{BB962C8B-B14F-4D97-AF65-F5344CB8AC3E}">
        <p14:creationId xmlns:p14="http://schemas.microsoft.com/office/powerpoint/2010/main" val="78040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pic>
        <p:nvPicPr>
          <p:cNvPr id="5" name="Picture 4">
            <a:extLst>
              <a:ext uri="{FF2B5EF4-FFF2-40B4-BE49-F238E27FC236}">
                <a16:creationId xmlns:a16="http://schemas.microsoft.com/office/drawing/2014/main" id="{B018E876-214B-445E-BCF5-42C579181276}"/>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501900" y="1895393"/>
            <a:ext cx="6605149" cy="4540428"/>
          </a:xfrm>
          <a:prstGeom prst="rect">
            <a:avLst/>
          </a:prstGeom>
        </p:spPr>
      </p:pic>
      <p:sp>
        <p:nvSpPr>
          <p:cNvPr id="6" name="Rectangle 5">
            <a:extLst>
              <a:ext uri="{FF2B5EF4-FFF2-40B4-BE49-F238E27FC236}">
                <a16:creationId xmlns:a16="http://schemas.microsoft.com/office/drawing/2014/main" id="{D7142E20-9F9F-45BE-B1E3-CAF6B471AD57}"/>
              </a:ext>
            </a:extLst>
          </p:cNvPr>
          <p:cNvSpPr/>
          <p:nvPr/>
        </p:nvSpPr>
        <p:spPr>
          <a:xfrm>
            <a:off x="2076132" y="710159"/>
            <a:ext cx="803973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Rounded"/>
                <a:ea typeface="Arial-Rounded"/>
                <a:cs typeface="+mn-cs"/>
              </a:rPr>
              <a:t>1. Kết hợp từ ở cột A với từ ở cột B để tạo từ ngữ chỉ công việc của người nông dân. </a:t>
            </a:r>
          </a:p>
        </p:txBody>
      </p:sp>
    </p:spTree>
    <p:extLst>
      <p:ext uri="{BB962C8B-B14F-4D97-AF65-F5344CB8AC3E}">
        <p14:creationId xmlns:p14="http://schemas.microsoft.com/office/powerpoint/2010/main" val="102876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9" name="组合 18"/>
          <p:cNvGrpSpPr/>
          <p:nvPr/>
        </p:nvGrpSpPr>
        <p:grpSpPr>
          <a:xfrm>
            <a:off x="2925940" y="321266"/>
            <a:ext cx="6814538" cy="2898184"/>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4" name="Picture 3">
            <a:extLst>
              <a:ext uri="{FF2B5EF4-FFF2-40B4-BE49-F238E27FC236}">
                <a16:creationId xmlns:a16="http://schemas.microsoft.com/office/drawing/2014/main" id="{5105D3DA-A806-4AD5-9234-C9F6AEE2BA8E}"/>
              </a:ext>
            </a:extLst>
          </p:cNvPr>
          <p:cNvPicPr>
            <a:picLocks noChangeAspect="1"/>
          </p:cNvPicPr>
          <p:nvPr/>
        </p:nvPicPr>
        <p:blipFill>
          <a:blip r:embed="rId17"/>
          <a:stretch>
            <a:fillRect/>
          </a:stretch>
        </p:blipFill>
        <p:spPr>
          <a:xfrm>
            <a:off x="2904834" y="1686599"/>
            <a:ext cx="6706181" cy="2017951"/>
          </a:xfrm>
          <a:prstGeom prst="rect">
            <a:avLst/>
          </a:prstGeom>
        </p:spPr>
      </p:pic>
      <p:sp>
        <p:nvSpPr>
          <p:cNvPr id="5" name="Rectangle: Rounded Corners 4">
            <a:extLst>
              <a:ext uri="{FF2B5EF4-FFF2-40B4-BE49-F238E27FC236}">
                <a16:creationId xmlns:a16="http://schemas.microsoft.com/office/drawing/2014/main" id="{B3C2C57A-96FC-41CC-8484-D8F5A7803CCE}"/>
              </a:ext>
            </a:extLst>
          </p:cNvPr>
          <p:cNvSpPr/>
          <p:nvPr/>
        </p:nvSpPr>
        <p:spPr>
          <a:xfrm>
            <a:off x="2428875" y="3590925"/>
            <a:ext cx="7353300" cy="2600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t>GV chuẩn bị: viết từ ngữ vào các tấm thẻ, mỗi nhóm sẽ có 10 tấm thẻ, cùng thi ghép từ; nhóm nào ghép xong trước và đúng sẽ thắng.</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rgbClr val="000000"/>
      </a:dk1>
      <a:lt1>
        <a:srgbClr val="FFFFFF"/>
      </a:lt1>
      <a:dk2>
        <a:srgbClr val="455F51"/>
      </a:dk2>
      <a:lt2>
        <a:srgbClr val="E2DFCC"/>
      </a:lt2>
      <a:accent1>
        <a:srgbClr val="63A537"/>
      </a:accent1>
      <a:accent2>
        <a:srgbClr val="08A5EF"/>
      </a:accent2>
      <a:accent3>
        <a:srgbClr val="739A28"/>
      </a:accent3>
      <a:accent4>
        <a:srgbClr val="37A76F"/>
      </a:accent4>
      <a:accent5>
        <a:srgbClr val="4EB3CF"/>
      </a:accent5>
      <a:accent6>
        <a:srgbClr val="51C3F9"/>
      </a:accent6>
      <a:hlink>
        <a:srgbClr val="08A5EF"/>
      </a:hlink>
      <a:folHlink>
        <a:srgbClr val="977B2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55F51"/>
    </a:dk2>
    <a:lt2>
      <a:srgbClr val="E2DFCC"/>
    </a:lt2>
    <a:accent1>
      <a:srgbClr val="63A537"/>
    </a:accent1>
    <a:accent2>
      <a:srgbClr val="08A5EF"/>
    </a:accent2>
    <a:accent3>
      <a:srgbClr val="739A28"/>
    </a:accent3>
    <a:accent4>
      <a:srgbClr val="37A76F"/>
    </a:accent4>
    <a:accent5>
      <a:srgbClr val="4EB3CF"/>
    </a:accent5>
    <a:accent6>
      <a:srgbClr val="51C3F9"/>
    </a:accent6>
    <a:hlink>
      <a:srgbClr val="08A5EF"/>
    </a:hlink>
    <a:folHlink>
      <a:srgbClr val="977B2D"/>
    </a:folHlink>
  </a:clrScheme>
</a:themeOverride>
</file>

<file path=docProps/app.xml><?xml version="1.0" encoding="utf-8"?>
<Properties xmlns="http://schemas.openxmlformats.org/officeDocument/2006/extended-properties" xmlns:vt="http://schemas.openxmlformats.org/officeDocument/2006/docPropsVTypes">
  <TotalTime>515</TotalTime>
  <Words>589</Words>
  <Application>Microsoft Office PowerPoint</Application>
  <PresentationFormat>Widescreen</PresentationFormat>
  <Paragraphs>71</Paragraphs>
  <Slides>28</Slides>
  <Notes>6</Notes>
  <HiddenSlides>0</HiddenSlides>
  <MMClips>8</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28</vt:i4>
      </vt:variant>
    </vt:vector>
  </HeadingPairs>
  <TitlesOfParts>
    <vt:vector size="47" baseType="lpstr">
      <vt:lpstr>Antic</vt:lpstr>
      <vt:lpstr>等线</vt:lpstr>
      <vt:lpstr>Neucha</vt:lpstr>
      <vt:lpstr>Arial</vt:lpstr>
      <vt:lpstr>Arial-Rounded</vt:lpstr>
      <vt:lpstr>Calibri</vt:lpstr>
      <vt:lpstr>Calibri Light</vt:lpstr>
      <vt:lpstr>Coiny</vt:lpstr>
      <vt:lpstr>iCiel Cadena</vt:lpstr>
      <vt:lpstr>Roboto</vt:lpstr>
      <vt:lpstr>Roboto Condensed Light</vt:lpstr>
      <vt:lpstr>1_Office 主题</vt:lpstr>
      <vt:lpstr>2_Office 主题</vt:lpstr>
      <vt:lpstr>https://www.freeppt7.com</vt:lpstr>
      <vt:lpstr>1_Office Theme</vt:lpstr>
      <vt:lpstr>Office 主题​​</vt:lpstr>
      <vt:lpstr>Lawn and Garden Month by Slidesgo</vt:lpstr>
      <vt:lpstr>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62</cp:revision>
  <dcterms:created xsi:type="dcterms:W3CDTF">2021-07-20T01:55:21Z</dcterms:created>
  <dcterms:modified xsi:type="dcterms:W3CDTF">2025-03-30T01:58:04Z</dcterms:modified>
</cp:coreProperties>
</file>