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1" r:id="rId4"/>
    <p:sldMasterId id="2147483899" r:id="rId5"/>
    <p:sldMasterId id="2147483911" r:id="rId6"/>
    <p:sldMasterId id="2147483950" r:id="rId7"/>
    <p:sldMasterId id="2147483963" r:id="rId8"/>
  </p:sldMasterIdLst>
  <p:notesMasterIdLst>
    <p:notesMasterId r:id="rId26"/>
  </p:notesMasterIdLst>
  <p:sldIdLst>
    <p:sldId id="29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3399" r:id="rId18"/>
    <p:sldId id="334" r:id="rId19"/>
    <p:sldId id="265" r:id="rId20"/>
    <p:sldId id="3401" r:id="rId21"/>
    <p:sldId id="300" r:id="rId22"/>
    <p:sldId id="3400" r:id="rId23"/>
    <p:sldId id="3402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3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28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55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1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0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2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0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26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52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8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352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28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3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213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503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313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939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70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54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34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43114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078455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65841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18065"/>
      </p:ext>
    </p:extLst>
  </p:cSld>
  <p:clrMapOvr>
    <a:masterClrMapping/>
  </p:clrMapOvr>
  <p:transition spd="med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270497"/>
      </p:ext>
    </p:extLst>
  </p:cSld>
  <p:clrMapOvr>
    <a:masterClrMapping/>
  </p:clrMapOvr>
  <p:transition spd="med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761989"/>
      </p:ext>
    </p:extLst>
  </p:cSld>
  <p:clrMapOvr>
    <a:masterClrMapping/>
  </p:clrMapOvr>
  <p:transition spd="med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618928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688860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714962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28188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399735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8589"/>
      </p:ext>
    </p:extLst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797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321277" y="-23711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27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31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pic>
        <p:nvPicPr>
          <p:cNvPr id="10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2" name="图片 17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13" name="图片 15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301256" y="-200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4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712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F3D68-237F-4AC5-999B-581460EE700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7CD8B8-3753-471C-83AF-0B5528F6207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42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75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52" b="89881" l="950" r="98679">
                        <a14:foregroundMark x1="10363" y1="34226" x2="13708" y2="73710"/>
                        <a14:foregroundMark x1="4955" y1="33929" x2="4789" y2="55357"/>
                        <a14:foregroundMark x1="11024" y1="72619" x2="6069" y2="73313"/>
                        <a14:foregroundMark x1="15937" y1="55754" x2="19777" y2="49603"/>
                        <a14:foregroundMark x1="32205" y1="21627" x2="28530" y2="69940"/>
                        <a14:foregroundMark x1="31751" y1="46925" x2="37944" y2="44246"/>
                        <a14:foregroundMark x1="25186" y1="30853" x2="25186" y2="38889"/>
                        <a14:foregroundMark x1="22667" y1="33532" x2="22667" y2="33532"/>
                        <a14:foregroundMark x1="43394" y1="17460" x2="44013" y2="18948"/>
                        <a14:foregroundMark x1="41784" y1="32341" x2="43683" y2="35813"/>
                        <a14:foregroundMark x1="42568" y1="41567" x2="42568" y2="38492"/>
                        <a14:foregroundMark x1="46408" y1="41964" x2="46408" y2="46131"/>
                        <a14:foregroundMark x1="47069" y1="40774" x2="48183" y2="44643"/>
                        <a14:foregroundMark x1="58547" y1="30060" x2="58547" y2="33929"/>
                        <a14:foregroundMark x1="55656" y1="54167" x2="57886" y2="53472"/>
                        <a14:foregroundMark x1="43559" y1="61806" x2="42444" y2="61806"/>
                        <a14:foregroundMark x1="70355" y1="23909" x2="71594" y2="67262"/>
                        <a14:foregroundMark x1="73369" y1="72619" x2="71759" y2="75298"/>
                        <a14:foregroundMark x1="65566" y1="59127" x2="65566" y2="65278"/>
                        <a14:foregroundMark x1="67135" y1="38492" x2="67465" y2="45040"/>
                        <a14:foregroundMark x1="67300" y1="16270" x2="63171" y2="36905"/>
                        <a14:foregroundMark x1="88026" y1="27381" x2="89472" y2="69940"/>
                        <a14:foregroundMark x1="79604" y1="48016" x2="83732" y2="51488"/>
                        <a14:foregroundMark x1="85797" y1="75992" x2="84063" y2="79861"/>
                        <a14:foregroundMark x1="92031" y1="67560" x2="93476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" y="3121050"/>
            <a:ext cx="10058400" cy="4187374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060" y="7100807"/>
            <a:ext cx="609600" cy="609600"/>
          </a:xfrm>
          <a:prstGeom prst="rect">
            <a:avLst/>
          </a:prstGeom>
        </p:spPr>
      </p:pic>
      <p:pic>
        <p:nvPicPr>
          <p:cNvPr id="6" name="Picture 5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F32584E4-B5EF-878A-1CBA-5764AF112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86" y="1318437"/>
            <a:ext cx="7898193" cy="2274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E3304-072E-4D51-BEBB-1B78FF969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2588" y="2237644"/>
            <a:ext cx="6401355" cy="1450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B523F-A453-4591-9E8B-694987C2E948}"/>
              </a:ext>
            </a:extLst>
          </p:cNvPr>
          <p:cNvSpPr txBox="1"/>
          <p:nvPr/>
        </p:nvSpPr>
        <p:spPr>
          <a:xfrm>
            <a:off x="4931596" y="3965825"/>
            <a:ext cx="2578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5 + 6)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52" b="89881" l="950" r="98679">
                        <a14:foregroundMark x1="10363" y1="34226" x2="13708" y2="73710"/>
                        <a14:foregroundMark x1="4955" y1="33929" x2="4789" y2="55357"/>
                        <a14:foregroundMark x1="11024" y1="72619" x2="6069" y2="73313"/>
                        <a14:foregroundMark x1="15937" y1="55754" x2="19777" y2="49603"/>
                        <a14:foregroundMark x1="32205" y1="21627" x2="28530" y2="69940"/>
                        <a14:foregroundMark x1="31751" y1="46925" x2="37944" y2="44246"/>
                        <a14:foregroundMark x1="25186" y1="30853" x2="25186" y2="38889"/>
                        <a14:foregroundMark x1="22667" y1="33532" x2="22667" y2="33532"/>
                        <a14:foregroundMark x1="43394" y1="17460" x2="44013" y2="18948"/>
                        <a14:foregroundMark x1="41784" y1="32341" x2="43683" y2="35813"/>
                        <a14:foregroundMark x1="42568" y1="41567" x2="42568" y2="38492"/>
                        <a14:foregroundMark x1="46408" y1="41964" x2="46408" y2="46131"/>
                        <a14:foregroundMark x1="47069" y1="40774" x2="48183" y2="44643"/>
                        <a14:foregroundMark x1="58547" y1="30060" x2="58547" y2="33929"/>
                        <a14:foregroundMark x1="55656" y1="54167" x2="57886" y2="53472"/>
                        <a14:foregroundMark x1="43559" y1="61806" x2="42444" y2="61806"/>
                        <a14:foregroundMark x1="70355" y1="23909" x2="71594" y2="67262"/>
                        <a14:foregroundMark x1="73369" y1="72619" x2="71759" y2="75298"/>
                        <a14:foregroundMark x1="65566" y1="59127" x2="65566" y2="65278"/>
                        <a14:foregroundMark x1="67135" y1="38492" x2="67465" y2="45040"/>
                        <a14:foregroundMark x1="67300" y1="16270" x2="63171" y2="36905"/>
                        <a14:foregroundMark x1="88026" y1="27381" x2="89472" y2="69940"/>
                        <a14:foregroundMark x1="79604" y1="48016" x2="83732" y2="51488"/>
                        <a14:foregroundMark x1="85797" y1="75992" x2="84063" y2="79861"/>
                        <a14:foregroundMark x1="92031" y1="67560" x2="93476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" y="3121050"/>
            <a:ext cx="10058400" cy="4187374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060" y="7100807"/>
            <a:ext cx="609600" cy="609600"/>
          </a:xfrm>
          <a:prstGeom prst="rect">
            <a:avLst/>
          </a:prstGeom>
        </p:spPr>
      </p:pic>
      <p:pic>
        <p:nvPicPr>
          <p:cNvPr id="6" name="Picture 5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A08750CB-DEB9-2B24-99A4-D64B1CC1A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5" y="1216225"/>
            <a:ext cx="9326971" cy="221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000DD-6638-472A-A3EE-2D0CDC91F120}"/>
              </a:ext>
            </a:extLst>
          </p:cNvPr>
          <p:cNvSpPr txBox="1"/>
          <p:nvPr/>
        </p:nvSpPr>
        <p:spPr>
          <a:xfrm>
            <a:off x="726855" y="647700"/>
            <a:ext cx="8328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6.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Đoán xem mỗi câu đố nói về loài chim nào.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DE1D-62AC-4E3A-AD61-6688B13F16C5}"/>
              </a:ext>
            </a:extLst>
          </p:cNvPr>
          <p:cNvSpPr txBox="1"/>
          <p:nvPr/>
        </p:nvSpPr>
        <p:spPr>
          <a:xfrm>
            <a:off x="641795" y="1451952"/>
            <a:ext cx="111075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Mỏ cứng như dùi   	    Kêu lên tên thật	        Mỏ dài lông biếc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Luôn gõ “cộc cộc”	    Lẩn quất bụi tre	        Trên cành lặng yên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Cây nào sâu đục	    Vào những ngày hè  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Bỗng vụt như tên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Có tôi! Có tôi!	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Ngẩn ngơ đứng gọi.      </a:t>
            </a: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        </a:t>
            </a: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Lao mình bắt cá.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		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 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	</a:t>
            </a:r>
            <a:r>
              <a:rPr lang="en-US" sz="2800" i="1" kern="0" dirty="0">
                <a:solidFill>
                  <a:srgbClr val="000000"/>
                </a:solidFill>
                <a:cs typeface="Arial"/>
                <a:sym typeface="Arial"/>
              </a:rPr>
              <a:t>                           </a:t>
            </a:r>
            <a:r>
              <a:rPr lang="vi-VN" sz="2800" i="1" kern="0" dirty="0">
                <a:solidFill>
                  <a:srgbClr val="000000"/>
                </a:solidFill>
                <a:cs typeface="Arial"/>
                <a:sym typeface="Arial"/>
              </a:rPr>
              <a:t>(Là chim gì?)</a:t>
            </a:r>
            <a:endParaRPr lang="vi-VN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E9A44-02D3-4D23-A717-52862A3B8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8225"/>
          <a:stretch/>
        </p:blipFill>
        <p:spPr>
          <a:xfrm>
            <a:off x="701551" y="3997676"/>
            <a:ext cx="2607644" cy="199957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0D7C2-3F00-4A8F-AE5F-BE36645DC4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23" r="34102"/>
          <a:stretch/>
        </p:blipFill>
        <p:spPr>
          <a:xfrm>
            <a:off x="4730246" y="3997677"/>
            <a:ext cx="2607644" cy="1999573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4ABF6-F9F6-465D-B47A-CC2D2FEF9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25"/>
          <a:stretch/>
        </p:blipFill>
        <p:spPr>
          <a:xfrm>
            <a:off x="8602360" y="3997676"/>
            <a:ext cx="2607644" cy="1999573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96D214-1151-417E-BD86-3D2A9290958D}"/>
              </a:ext>
            </a:extLst>
          </p:cNvPr>
          <p:cNvSpPr txBox="1"/>
          <p:nvPr/>
        </p:nvSpPr>
        <p:spPr>
          <a:xfrm>
            <a:off x="1000241" y="5772985"/>
            <a:ext cx="196079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cs typeface="Arial"/>
                <a:sym typeface="Arial"/>
              </a:rPr>
              <a:t>Chim bói cá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1D2A1-B303-4C42-9DAD-C71145259BAB}"/>
              </a:ext>
            </a:extLst>
          </p:cNvPr>
          <p:cNvSpPr txBox="1"/>
          <p:nvPr/>
        </p:nvSpPr>
        <p:spPr>
          <a:xfrm>
            <a:off x="5231232" y="5772985"/>
            <a:ext cx="1750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cs typeface="Arial"/>
                <a:sym typeface="Arial"/>
              </a:rPr>
              <a:t>Chim cuốc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9993A-B992-419F-ADC4-6EC91484BA64}"/>
              </a:ext>
            </a:extLst>
          </p:cNvPr>
          <p:cNvSpPr txBox="1"/>
          <p:nvPr/>
        </p:nvSpPr>
        <p:spPr>
          <a:xfrm>
            <a:off x="8836818" y="5765141"/>
            <a:ext cx="21387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>
                <a:solidFill>
                  <a:srgbClr val="0070C0"/>
                </a:solidFill>
                <a:cs typeface="Arial"/>
                <a:sym typeface="Arial"/>
              </a:rPr>
              <a:t>Chim gõ kiến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3C5DB-F8BE-4F8A-A08D-7CC3B903B4DA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pic>
        <p:nvPicPr>
          <p:cNvPr id="2" name="Độc đáo Lễ hội đua voi tại Đắk Lắk">
            <a:hlinkClick r:id="" action="ppaction://media"/>
            <a:extLst>
              <a:ext uri="{FF2B5EF4-FFF2-40B4-BE49-F238E27FC236}">
                <a16:creationId xmlns:a16="http://schemas.microsoft.com/office/drawing/2014/main" id="{F801E70E-6CC3-62B7-A40F-7E4F89A8A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4550" y="1905000"/>
            <a:ext cx="542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93827E-6 L 0.60741 4.93827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93827E-6 L -0.60741 -4.9382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-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32099E-6 L 0.60741 4.3209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32099E-6 L -0.60741 4.3209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EDC01A85-750A-DD80-C6F4-06BA03CA5480}"/>
              </a:ext>
            </a:extLst>
          </p:cNvPr>
          <p:cNvSpPr/>
          <p:nvPr/>
        </p:nvSpPr>
        <p:spPr>
          <a:xfrm>
            <a:off x="735598" y="52935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3684E-F397-5D26-CC1E-F3DA6D8D15DB}"/>
              </a:ext>
            </a:extLst>
          </p:cNvPr>
          <p:cNvSpPr txBox="1"/>
          <p:nvPr/>
        </p:nvSpPr>
        <p:spPr>
          <a:xfrm>
            <a:off x="1606756" y="685296"/>
            <a:ext cx="984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7. </a:t>
            </a:r>
            <a:r>
              <a:rPr lang="vi-VN" sz="28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Tìm từ ngữ chỉ đặc điểm của một loài vật mà em yêu thích.</a:t>
            </a:r>
            <a:endParaRPr lang="en-US" sz="28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300A4-3772-B51F-8B67-1BCE404A3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1743925"/>
            <a:ext cx="8293396" cy="1764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C8163-9E91-8DEF-FC43-F2D5CDDDA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4043519"/>
            <a:ext cx="8293397" cy="1750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2E24DD-A505-C477-CBB9-E1C928EFD643}"/>
              </a:ext>
            </a:extLst>
          </p:cNvPr>
          <p:cNvSpPr txBox="1"/>
          <p:nvPr/>
        </p:nvSpPr>
        <p:spPr>
          <a:xfrm>
            <a:off x="2378380" y="3085819"/>
            <a:ext cx="164340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Chích bông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09DEB-AC59-1851-4DB1-BBB07361E464}"/>
              </a:ext>
            </a:extLst>
          </p:cNvPr>
          <p:cNvSpPr txBox="1"/>
          <p:nvPr/>
        </p:nvSpPr>
        <p:spPr>
          <a:xfrm>
            <a:off x="5712723" y="3085819"/>
            <a:ext cx="76655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Mèo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A1FC5-2283-7A89-1467-1F9334C1474C}"/>
              </a:ext>
            </a:extLst>
          </p:cNvPr>
          <p:cNvSpPr txBox="1"/>
          <p:nvPr/>
        </p:nvSpPr>
        <p:spPr>
          <a:xfrm>
            <a:off x="8163904" y="3085819"/>
            <a:ext cx="156324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Chim công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E228A-B722-4A5A-5883-320FA819CBF1}"/>
              </a:ext>
            </a:extLst>
          </p:cNvPr>
          <p:cNvSpPr txBox="1"/>
          <p:nvPr/>
        </p:nvSpPr>
        <p:spPr>
          <a:xfrm>
            <a:off x="2885731" y="535414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Sóc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3310B-726A-3C37-422E-2553C22AB273}"/>
              </a:ext>
            </a:extLst>
          </p:cNvPr>
          <p:cNvSpPr txBox="1"/>
          <p:nvPr/>
        </p:nvSpPr>
        <p:spPr>
          <a:xfrm>
            <a:off x="5772834" y="5354147"/>
            <a:ext cx="64633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Thỏ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D132E-7096-9887-1FD3-697C1424CB59}"/>
              </a:ext>
            </a:extLst>
          </p:cNvPr>
          <p:cNvSpPr txBox="1"/>
          <p:nvPr/>
        </p:nvSpPr>
        <p:spPr>
          <a:xfrm>
            <a:off x="8633584" y="5354147"/>
            <a:ext cx="62389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Nai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804C1-E105-6A51-8A08-433F1307C98E}"/>
              </a:ext>
            </a:extLst>
          </p:cNvPr>
          <p:cNvSpPr txBox="1"/>
          <p:nvPr/>
        </p:nvSpPr>
        <p:spPr>
          <a:xfrm>
            <a:off x="2056356" y="3520765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nhỏ xíu, đáng yêu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CC331-4919-A965-386D-B7350B64C2E2}"/>
              </a:ext>
            </a:extLst>
          </p:cNvPr>
          <p:cNvSpPr txBox="1"/>
          <p:nvPr/>
        </p:nvSpPr>
        <p:spPr>
          <a:xfrm>
            <a:off x="4730086" y="3520765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dễ thương, xinh xắn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EC4E6-4B57-B2F7-E958-B813DC9635B2}"/>
              </a:ext>
            </a:extLst>
          </p:cNvPr>
          <p:cNvSpPr txBox="1"/>
          <p:nvPr/>
        </p:nvSpPr>
        <p:spPr>
          <a:xfrm>
            <a:off x="7636329" y="3520765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lộng lẫy, đẹp tuyệt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FD28A-C9AD-E095-C7AB-1E2407D9F1A2}"/>
              </a:ext>
            </a:extLst>
          </p:cNvPr>
          <p:cNvSpPr txBox="1"/>
          <p:nvPr/>
        </p:nvSpPr>
        <p:spPr>
          <a:xfrm>
            <a:off x="1900069" y="5807348"/>
            <a:ext cx="2794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nhanh nhẹn, nhỏ bé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FAF6C-CFBF-A75B-4998-E5BAD3F66871}"/>
              </a:ext>
            </a:extLst>
          </p:cNvPr>
          <p:cNvSpPr txBox="1"/>
          <p:nvPr/>
        </p:nvSpPr>
        <p:spPr>
          <a:xfrm>
            <a:off x="4565781" y="5807348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nhút nhát, chạy nhanh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AFE62-B10C-8E1B-3558-D3EBB7E863D3}"/>
              </a:ext>
            </a:extLst>
          </p:cNvPr>
          <p:cNvSpPr txBox="1"/>
          <p:nvPr/>
        </p:nvSpPr>
        <p:spPr>
          <a:xfrm>
            <a:off x="7523324" y="5807348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hiền lành, ngơ ngác</a:t>
            </a:r>
          </a:p>
        </p:txBody>
      </p:sp>
    </p:spTree>
    <p:extLst>
      <p:ext uri="{BB962C8B-B14F-4D97-AF65-F5344CB8AC3E}">
        <p14:creationId xmlns:p14="http://schemas.microsoft.com/office/powerpoint/2010/main" val="4204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7CE66-CB63-4933-ACAA-35649400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06" y="2310619"/>
            <a:ext cx="2964826" cy="2366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16A03-17CA-4446-B985-1C73AD178081}"/>
              </a:ext>
            </a:extLst>
          </p:cNvPr>
          <p:cNvSpPr txBox="1"/>
          <p:nvPr/>
        </p:nvSpPr>
        <p:spPr>
          <a:xfrm>
            <a:off x="1306480" y="920124"/>
            <a:ext cx="9559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8. Hỏi đáp về đặc điểm của một số loài vật.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94898-D6D5-480F-98BC-7CD9C0C04B46}"/>
              </a:ext>
            </a:extLst>
          </p:cNvPr>
          <p:cNvSpPr txBox="1"/>
          <p:nvPr/>
        </p:nvSpPr>
        <p:spPr>
          <a:xfrm>
            <a:off x="3584588" y="2310619"/>
            <a:ext cx="6551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Hỏi: - Gấu có thân hình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- Gấu có thân hình to lớn.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Hỏi: - Gấu đi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- Gấu đi lặc lè.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4D6AB70E-DD0C-98F4-5231-48F059D74C58}"/>
              </a:ext>
            </a:extLst>
          </p:cNvPr>
          <p:cNvGrpSpPr/>
          <p:nvPr/>
        </p:nvGrpSpPr>
        <p:grpSpPr>
          <a:xfrm>
            <a:off x="1454627" y="1091474"/>
            <a:ext cx="10737373" cy="649188"/>
            <a:chOff x="1252608" y="1540036"/>
            <a:chExt cx="8768847" cy="649188"/>
          </a:xfrm>
        </p:grpSpPr>
        <p:sp>
          <p:nvSpPr>
            <p:cNvPr id="7" name="矩形: 圆角 10">
              <a:extLst>
                <a:ext uri="{FF2B5EF4-FFF2-40B4-BE49-F238E27FC236}">
                  <a16:creationId xmlns:a16="http://schemas.microsoft.com/office/drawing/2014/main" id="{5E294700-A10C-72A9-27A7-82369095F8C8}"/>
                </a:ext>
              </a:extLst>
            </p:cNvPr>
            <p:cNvSpPr/>
            <p:nvPr/>
          </p:nvSpPr>
          <p:spPr>
            <a:xfrm>
              <a:off x="1252608" y="1540036"/>
              <a:ext cx="776448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8" name="直接连接符 2">
              <a:extLst>
                <a:ext uri="{FF2B5EF4-FFF2-40B4-BE49-F238E27FC236}">
                  <a16:creationId xmlns:a16="http://schemas.microsoft.com/office/drawing/2014/main" id="{368C44AF-1930-ED3A-8A5F-C691670D9B4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9017091" y="1864630"/>
              <a:ext cx="100436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E673858-DFFD-5E17-E769-EE64EB5F6237}"/>
              </a:ext>
            </a:extLst>
          </p:cNvPr>
          <p:cNvSpPr txBox="1"/>
          <p:nvPr/>
        </p:nvSpPr>
        <p:spPr>
          <a:xfrm>
            <a:off x="1589890" y="1102928"/>
            <a:ext cx="926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9. Chọn </a:t>
            </a:r>
            <a:r>
              <a:rPr lang="vi-VN" sz="3200" b="1" i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dấu chấm </a:t>
            </a:r>
            <a:r>
              <a:rPr lang="vi-VN" sz="3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3200" b="1" i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dấu phẩy </a:t>
            </a:r>
            <a:r>
              <a:rPr lang="vi-VN" sz="3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thay cho ô vuông.</a:t>
            </a:r>
            <a:endParaRPr lang="en-US" sz="32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6E615-B5C8-DA2C-80D3-CEDC7EF90E32}"/>
              </a:ext>
            </a:extLst>
          </p:cNvPr>
          <p:cNvSpPr txBox="1"/>
          <p:nvPr/>
        </p:nvSpPr>
        <p:spPr>
          <a:xfrm>
            <a:off x="1138672" y="2326648"/>
            <a:ext cx="10450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Vào ngày hội, đồng bào các buôn xa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bản gần nườm nượp kéo về buôn Đôn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.</a:t>
            </a: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Tất cả đều đổ về trường đua voi.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Khi lệnh xuất phát vang lên, voi cuốn vòi chạy trong tiếng reo hò của người xem cùng tiếng chiêng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 </a:t>
            </a:r>
            <a:r>
              <a:rPr lang="vi-VN" sz="3600" b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trống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  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 khèn vang dậy.</a:t>
            </a:r>
          </a:p>
          <a:p>
            <a:pPr algn="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</a:t>
            </a:r>
            <a:r>
              <a:rPr lang="en-US" sz="36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Ay Dun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 Lê Tấn)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E425DC-47F4-3604-8B9B-8BEC499EF84C}"/>
              </a:ext>
            </a:extLst>
          </p:cNvPr>
          <p:cNvGrpSpPr/>
          <p:nvPr/>
        </p:nvGrpSpPr>
        <p:grpSpPr>
          <a:xfrm>
            <a:off x="9427418" y="2562495"/>
            <a:ext cx="351166" cy="348977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FE632E-0155-AC29-AE30-B9944096C8A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8444AE-7920-6173-DF49-8C906C283EA8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A1916A-DF82-7BB2-D230-B42C4EE3DB2C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C5C243F-8915-0441-7B75-A5C29B28EED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A80C00-B33C-B95E-A2DC-1610837C9A1F}"/>
              </a:ext>
            </a:extLst>
          </p:cNvPr>
          <p:cNvGrpSpPr/>
          <p:nvPr/>
        </p:nvGrpSpPr>
        <p:grpSpPr>
          <a:xfrm>
            <a:off x="7364063" y="3056252"/>
            <a:ext cx="351166" cy="348977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1A6C28-DD59-7102-02A2-81ECB6F1DB6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D161DD-3F0C-D90B-48B1-9B51A5AF8957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6F1654-86C3-AD99-4AEC-8469B44397CA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4D60384-4795-BE90-1EF7-C86060B4524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CDBD9C-AB4D-BA95-1AF8-BA42A15C3FFF}"/>
              </a:ext>
            </a:extLst>
          </p:cNvPr>
          <p:cNvGrpSpPr/>
          <p:nvPr/>
        </p:nvGrpSpPr>
        <p:grpSpPr>
          <a:xfrm>
            <a:off x="9996405" y="4722162"/>
            <a:ext cx="351166" cy="348977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1DF718-FBA0-6A7D-7396-8BA1F737370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9821A51-50DC-DA4C-A8BC-0EE1A66271C6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D0E133-9C5C-A67A-0778-282387C55BC5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E8DB17-90CD-0258-F2E1-C5C98E231A5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5727B0-B9B3-9F21-0E8E-D02F7F359CD2}"/>
              </a:ext>
            </a:extLst>
          </p:cNvPr>
          <p:cNvGrpSpPr/>
          <p:nvPr/>
        </p:nvGrpSpPr>
        <p:grpSpPr>
          <a:xfrm>
            <a:off x="2213229" y="5277238"/>
            <a:ext cx="351166" cy="348977"/>
            <a:chOff x="7507111" y="2996098"/>
            <a:chExt cx="417689" cy="41768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DE3B5D-93CA-EBB9-479E-CC58C20A8AC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85C11C5-B379-7980-0708-DA198E72BC2E}"/>
                </a:ext>
              </a:extLst>
            </p:cNvPr>
            <p:cNvCxnSpPr>
              <a:stCxn id="28" idx="0"/>
              <a:endCxn id="2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26ED61-8281-D01E-005D-0670E5E16F0C}"/>
                </a:ext>
              </a:extLst>
            </p:cNvPr>
            <p:cNvCxnSpPr>
              <a:stCxn id="28" idx="3"/>
              <a:endCxn id="2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7993E5E-486E-4A1A-A617-99057B4BE93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26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đáo Lễ hội đua voi tại Đắk Lắk">
            <a:hlinkClick r:id="" action="ppaction://media"/>
            <a:extLst>
              <a:ext uri="{FF2B5EF4-FFF2-40B4-BE49-F238E27FC236}">
                <a16:creationId xmlns:a16="http://schemas.microsoft.com/office/drawing/2014/main" id="{BBAFE3A1-3DB2-4A64-EE51-0BB086A30C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14" y="150628"/>
            <a:ext cx="11986586" cy="67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70358" y="1347225"/>
            <a:ext cx="7248772" cy="264589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24034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15176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3256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9E4B6A15-80C9-741A-F533-92951FB0087B}"/>
              </a:ext>
            </a:extLst>
          </p:cNvPr>
          <p:cNvSpPr/>
          <p:nvPr/>
        </p:nvSpPr>
        <p:spPr>
          <a:xfrm>
            <a:off x="340241" y="223284"/>
            <a:ext cx="1127051" cy="3721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20294" y="287080"/>
            <a:ext cx="7632848" cy="228845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mỏ</a:t>
            </a:r>
            <a:r>
              <a:rPr lang="en-US" sz="2800" dirty="0"/>
              <a:t> </a:t>
            </a:r>
            <a:r>
              <a:rPr lang="en-US" sz="2800" dirty="0" err="1"/>
              <a:t>xinh</a:t>
            </a:r>
            <a:r>
              <a:rPr lang="en-US" sz="2800" dirty="0"/>
              <a:t> </a:t>
            </a:r>
            <a:r>
              <a:rPr lang="en-US" sz="2800" dirty="0" err="1"/>
              <a:t>xinh</a:t>
            </a:r>
            <a:endParaRPr lang="en-US" sz="2800" dirty="0"/>
          </a:p>
          <a:p>
            <a:pPr algn="ctr"/>
            <a:r>
              <a:rPr lang="en-US" sz="2800" dirty="0"/>
              <a:t>Hai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tí</a:t>
            </a:r>
            <a:r>
              <a:rPr lang="en-US" sz="2800" dirty="0"/>
              <a:t> </a:t>
            </a:r>
            <a:r>
              <a:rPr lang="en-US" sz="2800" dirty="0" err="1"/>
              <a:t>xíu</a:t>
            </a:r>
            <a:endParaRPr lang="en-US" sz="2800" dirty="0"/>
          </a:p>
          <a:p>
            <a:pPr algn="ctr"/>
            <a:r>
              <a:rPr lang="en-US" sz="2800" dirty="0" err="1"/>
              <a:t>Lông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dịu</a:t>
            </a:r>
            <a:endParaRPr lang="en-US" sz="2800" dirty="0"/>
          </a:p>
          <a:p>
            <a:pPr algn="ctr"/>
            <a:r>
              <a:rPr lang="en-US" sz="2800" dirty="0"/>
              <a:t>“</a:t>
            </a:r>
            <a:r>
              <a:rPr lang="en-US" sz="2800" dirty="0" err="1"/>
              <a:t>Chiếp</a:t>
            </a:r>
            <a:r>
              <a:rPr lang="en-US" sz="2800" dirty="0"/>
              <a:t>! </a:t>
            </a:r>
            <a:r>
              <a:rPr lang="en-US" sz="2800" dirty="0" err="1"/>
              <a:t>Chiếp</a:t>
            </a:r>
            <a:r>
              <a:rPr lang="en-US" sz="2800" dirty="0"/>
              <a:t>!”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endParaRPr lang="en-US" sz="2800" dirty="0"/>
          </a:p>
          <a:p>
            <a:pPr algn="ctr"/>
            <a:r>
              <a:rPr lang="en-US" sz="2800" dirty="0" err="1"/>
              <a:t>Là</a:t>
            </a:r>
            <a:r>
              <a:rPr lang="en-US" sz="2800" dirty="0"/>
              <a:t> con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Gà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con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0"/>
            <a:ext cx="7632848" cy="256490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</a:rPr>
              <a:t>“Con </a:t>
            </a:r>
            <a:r>
              <a:rPr lang="en-US" sz="3200" dirty="0" err="1">
                <a:latin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ngắn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màng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</a:rPr>
              <a:t>Mỏ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bẹt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vàng</a:t>
            </a:r>
            <a:endParaRPr lang="en-US" sz="3200" dirty="0">
              <a:latin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</a:rPr>
              <a:t>Hay </a:t>
            </a:r>
            <a:r>
              <a:rPr lang="en-US" sz="3200" dirty="0" err="1">
                <a:latin typeface="Arial" panose="020B0604020202020204" pitchFamily="34" charset="0"/>
              </a:rPr>
              <a:t>kêu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cạp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</a:rPr>
              <a:t>cạp</a:t>
            </a:r>
            <a:r>
              <a:rPr lang="en-US" sz="3200" dirty="0">
                <a:latin typeface="Arial" panose="020B0604020202020204" pitchFamily="34" charset="0"/>
              </a:rPr>
              <a:t>?”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vịt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425302"/>
            <a:ext cx="7632848" cy="23497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Con </a:t>
            </a:r>
            <a:r>
              <a:rPr lang="en-US" sz="3600" dirty="0" err="1">
                <a:solidFill>
                  <a:prstClr val="black"/>
                </a:solidFill>
              </a:rPr>
              <a:t>gì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ăn</a:t>
            </a:r>
            <a:r>
              <a:rPr lang="en-US" sz="3600" dirty="0">
                <a:solidFill>
                  <a:prstClr val="black"/>
                </a:solidFill>
              </a:rPr>
              <a:t> no</a:t>
            </a: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Bụng</a:t>
            </a:r>
            <a:r>
              <a:rPr lang="en-US" sz="3600" dirty="0">
                <a:solidFill>
                  <a:prstClr val="black"/>
                </a:solidFill>
              </a:rPr>
              <a:t> to </a:t>
            </a:r>
            <a:r>
              <a:rPr lang="en-US" sz="3600" dirty="0" err="1">
                <a:solidFill>
                  <a:prstClr val="black"/>
                </a:solidFill>
              </a:rPr>
              <a:t>mắt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híp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Mồm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kêu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ụt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ịt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r>
              <a:rPr lang="en-US" sz="3600" dirty="0" err="1">
                <a:solidFill>
                  <a:prstClr val="black"/>
                </a:solidFill>
              </a:rPr>
              <a:t>Nằm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thở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phì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phò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lợn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116419"/>
            <a:ext cx="7632848" cy="144848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prstClr val="black"/>
                </a:solidFill>
                <a:latin typeface="Calibri"/>
              </a:rPr>
              <a:t>Con gì đẹp nhất loài chim</a:t>
            </a:r>
          </a:p>
          <a:p>
            <a:pPr algn="ctr"/>
            <a:r>
              <a:rPr lang="vi-VN" sz="3600" dirty="0">
                <a:solidFill>
                  <a:prstClr val="black"/>
                </a:solidFill>
                <a:latin typeface="Calibri"/>
              </a:rPr>
              <a:t>Đuôi xoà rực rỡ như nghìn cánh hoa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công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21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797442"/>
            <a:ext cx="7632848" cy="176746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cánh mà chẳng biết bay</a:t>
            </a:r>
            <a:br>
              <a:rPr lang="vi-VN" sz="5400" dirty="0"/>
            </a:br>
            <a:r>
              <a:rPr lang="vi-VN" sz="2800" dirty="0"/>
              <a:t>Sống nơi Bắc cực thành bầy đông vui</a:t>
            </a:r>
            <a:br>
              <a:rPr lang="vi-VN" sz="5400" dirty="0"/>
            </a:br>
            <a:r>
              <a:rPr lang="vi-VN" sz="2800" dirty="0"/>
              <a:t>Lạ chưa chim cũng biết bơi</a:t>
            </a:r>
            <a:br>
              <a:rPr lang="vi-VN" sz="5400" dirty="0"/>
            </a:br>
            <a:r>
              <a:rPr lang="vi-VN" sz="2800" dirty="0"/>
              <a:t>Bắt cá rất giỏi bé ơi chim gì?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cụt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09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Con </a:t>
            </a:r>
            <a:r>
              <a:rPr lang="en-US" sz="4000" dirty="0" err="1">
                <a:solidFill>
                  <a:prstClr val="black"/>
                </a:solidFill>
              </a:rPr>
              <a:t>gì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dọc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lại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thành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ngang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cua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7019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481</Words>
  <Application>Microsoft Office PowerPoint</Application>
  <PresentationFormat>Widescreen</PresentationFormat>
  <Paragraphs>73</Paragraphs>
  <Slides>17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KaiTi</vt:lpstr>
      <vt:lpstr>微软雅黑</vt:lpstr>
      <vt:lpstr>Odibee Sans</vt:lpstr>
      <vt:lpstr>字魂59号-创粗黑</vt:lpstr>
      <vt:lpstr>#9Slide07 HoneyCream</vt:lpstr>
      <vt:lpstr>.Vn3DH</vt:lpstr>
      <vt:lpstr>Arial</vt:lpstr>
      <vt:lpstr>Arial-Rounded</vt:lpstr>
      <vt:lpstr>Calibri</vt:lpstr>
      <vt:lpstr>Calibri Light</vt:lpstr>
      <vt:lpstr>1_Office 主题</vt:lpstr>
      <vt:lpstr>2_Office 主题</vt:lpstr>
      <vt:lpstr>https://www.freeppt7.com</vt:lpstr>
      <vt:lpstr>2_Office 主题​​</vt:lpstr>
      <vt:lpstr>1_Office Theme</vt:lpstr>
      <vt:lpstr>千图网拥有20W+精美PPT模板 更多PPT模板下载至：www.58pic.com/office/ppt​​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2021-07-20T01:55:21Z</dcterms:created>
  <dcterms:modified xsi:type="dcterms:W3CDTF">2025-04-05T02:51:46Z</dcterms:modified>
</cp:coreProperties>
</file>