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1" r:id="rId2"/>
    <p:sldMasterId id="2147483666" r:id="rId3"/>
  </p:sldMasterIdLst>
  <p:notesMasterIdLst>
    <p:notesMasterId r:id="rId24"/>
  </p:notesMasterIdLst>
  <p:sldIdLst>
    <p:sldId id="256" r:id="rId4"/>
    <p:sldId id="504" r:id="rId5"/>
    <p:sldId id="534" r:id="rId6"/>
    <p:sldId id="523" r:id="rId7"/>
    <p:sldId id="500" r:id="rId8"/>
    <p:sldId id="535" r:id="rId9"/>
    <p:sldId id="536" r:id="rId10"/>
    <p:sldId id="537" r:id="rId11"/>
    <p:sldId id="538" r:id="rId12"/>
    <p:sldId id="539" r:id="rId13"/>
    <p:sldId id="540" r:id="rId14"/>
    <p:sldId id="506" r:id="rId15"/>
    <p:sldId id="527" r:id="rId16"/>
    <p:sldId id="528" r:id="rId17"/>
    <p:sldId id="531" r:id="rId18"/>
    <p:sldId id="529" r:id="rId19"/>
    <p:sldId id="530" r:id="rId20"/>
    <p:sldId id="532" r:id="rId21"/>
    <p:sldId id="533" r:id="rId22"/>
    <p:sldId id="522" r:id="rId23"/>
  </p:sldIdLst>
  <p:sldSz cx="12192000" cy="6858000"/>
  <p:notesSz cx="6858000" cy="9144000"/>
  <p:embeddedFontLst>
    <p:embeddedFont>
      <p:font typeface="等线" panose="02010600030101010101" pitchFamily="2" charset="-122"/>
      <p:regular r:id="rId25"/>
    </p:embeddedFont>
    <p:embeddedFont>
      <p:font typeface="等线 Light" panose="02010600030101010101" pitchFamily="2" charset="-122"/>
      <p:regular r:id="rId26"/>
    </p:embeddedFont>
    <p:embeddedFont>
      <p:font typeface="#9Slide04 Yeseva One" panose="020B0604020202020204" charset="0"/>
      <p:regular r:id="rId27"/>
    </p:embeddedFont>
    <p:embeddedFont>
      <p:font typeface="#9Slide05 SVNSteady" panose="020B0604020202020204" charset="0"/>
      <p:regular r:id="rId28"/>
    </p:embeddedFont>
    <p:embeddedFont>
      <p:font typeface="#9Slide07 HoneyCream" panose="020B0604020202020204" charset="0"/>
      <p:regular r:id="rId29"/>
    </p:embeddedFont>
    <p:embeddedFont>
      <p:font typeface="#9Slide07 IcielCrocante" panose="020B0604020202020204" charset="0"/>
      <p:regular r:id="rId30"/>
    </p:embeddedFont>
    <p:embeddedFont>
      <p:font typeface="#9Slide07 IcielNabila" panose="020B0604020202020204" charset="0"/>
      <p:regular r:id="rId31"/>
    </p:embeddedFont>
    <p:embeddedFont>
      <p:font typeface="#9Slide07 SVNDessert Menu Scrip" panose="020B0604020202020204" charset="0"/>
      <p:regular r:id="rId32"/>
    </p:embeddedFont>
    <p:embeddedFont>
      <p:font typeface="Cambria" panose="02040503050406030204" pitchFamily="18" charset="0"/>
      <p:regular r:id="rId33"/>
      <p:bold r:id="rId34"/>
      <p:italic r:id="rId35"/>
      <p:boldItalic r:id="rId36"/>
    </p:embeddedFont>
    <p:embeddedFont>
      <p:font typeface="Caveat Brush" panose="020F0502020204030204" pitchFamily="2" charset="0"/>
      <p:regular r:id="rId37"/>
    </p:embeddedFont>
    <p:embeddedFont>
      <p:font typeface="Fredoka One" panose="02000000000000000000" pitchFamily="2" charset="0"/>
      <p:regular r:id="rId38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07AAE"/>
    <a:srgbClr val="94E4FD"/>
    <a:srgbClr val="45BBED"/>
    <a:srgbClr val="8F3389"/>
    <a:srgbClr val="F15422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192" autoAdjust="0"/>
    <p:restoredTop sz="94689"/>
  </p:normalViewPr>
  <p:slideViewPr>
    <p:cSldViewPr snapToGrid="0" showGuides="1">
      <p:cViewPr varScale="1">
        <p:scale>
          <a:sx n="63" d="100"/>
          <a:sy n="63" d="100"/>
        </p:scale>
        <p:origin x="1008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2.fntdata"/><Relationship Id="rId39" Type="http://schemas.openxmlformats.org/officeDocument/2006/relationships/presProps" Target="presProps.xml"/><Relationship Id="rId21" Type="http://schemas.openxmlformats.org/officeDocument/2006/relationships/slide" Target="slides/slide18.xml"/><Relationship Id="rId34" Type="http://schemas.openxmlformats.org/officeDocument/2006/relationships/font" Target="fonts/font10.fntdata"/><Relationship Id="rId42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font" Target="fonts/font5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7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BEA5AD-06D0-465A-94BC-EF5D998667C5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35062F-E0CB-44A0-A18F-49777A0C6FD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03253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98043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514B56-207D-4FFF-BEC9-782CD779F9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62424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091116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90375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733459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69974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68037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hyperlink" Target="https://www.facebook.com/groups/629898828017053" TargetMode="Externa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6981011-A45D-480D-BFE9-1E87E2FB7DE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60AB09B3-80FC-4727-9242-DF621943E7E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0EDF76B-0623-40D4-919E-841CA460D6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1325CE-43FC-42E2-BD47-937E639E09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6432209F-2510-489A-9D77-A53843CB1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9563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C882ADC-A6CE-484F-840E-7EF79319E3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3A2AE4B9-2FDB-4C8B-8556-C2A74A108BC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88CE4F6-528F-4B0E-B91C-5286E2F5A7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5877157-575C-47A9-9D9B-29C5B15461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4226B4B-2A6A-4D99-BC2A-6C271AFFE3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61962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6308B23A-415A-497D-9279-339B6F4FB29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D49A3377-5AD5-4D6A-9093-C40B7ED8F9C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38E98A7-1345-46AC-9F3E-184E6C6861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11D0C16-E935-43A2-B5A6-826EED27E5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F420F35-944C-4BF9-8AAC-31430143C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147957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6564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65526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Rounded Rectangle 20">
            <a:extLst>
              <a:ext uri="{FF2B5EF4-FFF2-40B4-BE49-F238E27FC236}">
                <a16:creationId xmlns:a16="http://schemas.microsoft.com/office/drawing/2014/main" id="{19908AE3-8249-65E7-0B53-014EA54EE3A6}"/>
              </a:ext>
            </a:extLst>
          </p:cNvPr>
          <p:cNvSpPr/>
          <p:nvPr userDrawn="1"/>
        </p:nvSpPr>
        <p:spPr>
          <a:xfrm>
            <a:off x="370144" y="379887"/>
            <a:ext cx="11482754" cy="6127981"/>
          </a:xfrm>
          <a:prstGeom prst="roundRect">
            <a:avLst>
              <a:gd name="adj" fmla="val 8719"/>
            </a:avLst>
          </a:prstGeom>
          <a:ln>
            <a:solidFill>
              <a:srgbClr val="974AA4"/>
            </a:solidFill>
            <a:prstDash val="dash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385665" y="103409"/>
            <a:ext cx="11806335" cy="6877171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5943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348173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670990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926144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preserve="1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5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4"/>
          <p:cNvSpPr/>
          <p:nvPr/>
        </p:nvSpPr>
        <p:spPr>
          <a:xfrm>
            <a:off x="11432702" y="6035235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" name="Freeform: Shape 14">
            <a:extLst>
              <a:ext uri="{FF2B5EF4-FFF2-40B4-BE49-F238E27FC236}">
                <a16:creationId xmlns:a16="http://schemas.microsoft.com/office/drawing/2014/main" id="{7302C1EF-F50D-15B7-6082-EA1C51C4C713}"/>
              </a:ext>
            </a:extLst>
          </p:cNvPr>
          <p:cNvSpPr/>
          <p:nvPr userDrawn="1"/>
        </p:nvSpPr>
        <p:spPr>
          <a:xfrm>
            <a:off x="-419739" y="3010320"/>
            <a:ext cx="13680376" cy="6904499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id-ID" sz="1867" b="0" i="0" u="none" strike="noStrike" kern="0" cap="none" spc="0" normalizeH="0" baseline="0" noProof="0">
              <a:ln>
                <a:noFill/>
              </a:ln>
              <a:solidFill>
                <a:srgbClr val="FFB64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" name="Freeform: Shape 1">
            <a:extLst>
              <a:ext uri="{FF2B5EF4-FFF2-40B4-BE49-F238E27FC236}">
                <a16:creationId xmlns:a16="http://schemas.microsoft.com/office/drawing/2014/main" id="{069150D0-3901-3CA5-43D1-063A2F26F666}"/>
              </a:ext>
            </a:extLst>
          </p:cNvPr>
          <p:cNvSpPr/>
          <p:nvPr userDrawn="1"/>
        </p:nvSpPr>
        <p:spPr>
          <a:xfrm>
            <a:off x="-587079" y="2253587"/>
            <a:ext cx="12802985" cy="4604412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id-ID" sz="1867" b="0" i="0" u="none" strike="noStrike" kern="0" cap="none" spc="0" normalizeH="0" baseline="0" noProof="0">
              <a:ln>
                <a:noFill/>
              </a:ln>
              <a:solidFill>
                <a:srgbClr val="FFB64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4" name="Picture 4">
            <a:extLst>
              <a:ext uri="{FF2B5EF4-FFF2-40B4-BE49-F238E27FC236}">
                <a16:creationId xmlns:a16="http://schemas.microsoft.com/office/drawing/2014/main" id="{4E30EBEF-E121-B9E6-764C-B4391E89757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325"/>
          <a:stretch/>
        </p:blipFill>
        <p:spPr>
          <a:xfrm>
            <a:off x="9497229" y="3741571"/>
            <a:ext cx="3138417" cy="3238192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E76C3E3C-A8A9-9B97-7409-924BE02CAE8A}"/>
              </a:ext>
            </a:extLst>
          </p:cNvPr>
          <p:cNvSpPr txBox="1">
            <a:spLocks/>
          </p:cNvSpPr>
          <p:nvPr userDrawn="1"/>
        </p:nvSpPr>
        <p:spPr>
          <a:xfrm>
            <a:off x="-868593" y="3389762"/>
            <a:ext cx="12969380" cy="1600439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D63E3D">
                    <a:lumMod val="50000"/>
                  </a:srgbClr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Soạn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bài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giảng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yêu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cầu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các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khối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lớp</a:t>
            </a:r>
            <a:endParaRPr kumimoji="0" lang="en-US" sz="4667" b="1" i="0" u="none" strike="noStrike" kern="1200" cap="none" spc="0" normalizeH="0" baseline="0" noProof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SVN-Dancing Script" panose="02040603050506020204" pitchFamily="18" charset="0"/>
              <a:ea typeface="+mj-ea"/>
              <a:cs typeface="#9Slide05 Bodega Script" pitchFamily="2" charset="0"/>
              <a:sym typeface="Arial"/>
            </a:endParaRPr>
          </a:p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Thiết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kế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bài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giảng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2E9733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E – Learning</a:t>
            </a:r>
          </a:p>
        </p:txBody>
      </p:sp>
      <p:sp>
        <p:nvSpPr>
          <p:cNvPr id="6" name="TextBox 13">
            <a:extLst>
              <a:ext uri="{FF2B5EF4-FFF2-40B4-BE49-F238E27FC236}">
                <a16:creationId xmlns:a16="http://schemas.microsoft.com/office/drawing/2014/main" id="{3A7F1CB0-DFE9-C0D7-E6DA-82ED1ED3CD88}"/>
              </a:ext>
            </a:extLst>
          </p:cNvPr>
          <p:cNvSpPr txBox="1"/>
          <p:nvPr userDrawn="1"/>
        </p:nvSpPr>
        <p:spPr>
          <a:xfrm>
            <a:off x="1" y="5108352"/>
            <a:ext cx="10346724" cy="13236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43671B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MĂNG NON – TÀI LIỆU TIỂU HỌC </a:t>
            </a:r>
          </a:p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Mời</a:t>
            </a: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667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667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ZALO : </a:t>
            </a:r>
            <a:r>
              <a:rPr kumimoji="0" lang="en-US" sz="2667" b="1" i="0" u="sng" strike="noStrike" kern="1200" cap="none" spc="0" normalizeH="0" baseline="0" noProof="0" dirty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0382348780</a:t>
            </a: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- </a:t>
            </a:r>
            <a:r>
              <a:rPr kumimoji="0" lang="en-US" sz="2667" b="1" i="0" u="sng" strike="noStrike" kern="1200" cap="none" spc="0" normalizeH="0" baseline="0" noProof="0" dirty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0984848929</a:t>
            </a:r>
            <a:endParaRPr kumimoji="0" lang="en-US" sz="2667" b="1" i="0" u="none" strike="noStrike" kern="1200" cap="none" spc="0" normalizeH="0" baseline="0" noProof="0" dirty="0">
              <a:ln>
                <a:noFill/>
              </a:ln>
              <a:solidFill>
                <a:srgbClr val="D63E3D">
                  <a:lumMod val="75000"/>
                </a:srgbClr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7" name="Picture 3">
            <a:extLst>
              <a:ext uri="{FF2B5EF4-FFF2-40B4-BE49-F238E27FC236}">
                <a16:creationId xmlns:a16="http://schemas.microsoft.com/office/drawing/2014/main" id="{7DA5E759-9AE2-0012-DCD2-7030FDE31668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401843" y="1626439"/>
            <a:ext cx="11388315" cy="1926503"/>
          </a:xfrm>
          <a:prstGeom prst="rect">
            <a:avLst/>
          </a:prstGeom>
        </p:spPr>
      </p:pic>
      <p:pic>
        <p:nvPicPr>
          <p:cNvPr id="8" name="Picture 10">
            <a:extLst>
              <a:ext uri="{FF2B5EF4-FFF2-40B4-BE49-F238E27FC236}">
                <a16:creationId xmlns:a16="http://schemas.microsoft.com/office/drawing/2014/main" id="{DCCD7D1D-A390-CA92-95A5-35520D59D44F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-2626084" y="594520"/>
            <a:ext cx="17195357" cy="996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5074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5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AD8E6D1-B9EA-4CDD-BBA4-FC508D967B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8B14B452-F329-43FC-B860-53CFB0D568B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0FB894C-2594-4611-9913-C49181EFC5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A1CA80D-995B-4906-9B8B-FF55813F83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499B751-B7CA-4404-AAB1-D782C52474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89888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81A14E7-1890-4AD2-B6EC-FA504C277D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5983186-F95A-4B5E-96FC-E7883D1FD2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54BAECC-D455-40D4-9D58-1CA3075DD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095A9E8-F107-43A9-B7C7-4D20C5E3F2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7C90E26-0E12-474D-9454-A9A76D7586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36286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89BBD60-D271-4A66-804C-B63BD97B15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03F62D45-7A51-4207-ACD1-F376B19DC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BA4C7F4-3DE6-4354-9201-A2A5148790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C50108C9-170E-42F4-A1F6-B84F8BAD4A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68FF449-D986-4677-A3B8-A5E9D0708D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07A1D4D0-88D1-4F38-9BD9-BD1914FECD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10307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9A41F2B-A923-444D-A594-75EB7BBDFD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D077390-B8D8-4787-8327-16605FA503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2822E8C9-9702-4D11-AFBB-8108FDB0BEA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5BCC9D6E-8C13-4185-A0A0-E33AC36C7DA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AAEE1D5-B9EF-4946-B08E-BB8E3D402D3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72066AE6-9BA9-4B93-95FC-EF0C2BBDB0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4ACCAFD1-5EAC-4442-B240-245A10A8F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7960A5E5-99BA-485F-A3C5-3B72D77746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31530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3497BEE-3377-4CD1-9E98-F7CB7DE7B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C4EA95B4-F2CF-4AC2-A81F-88A9C145E3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075DDFF8-ED04-48E6-B134-48511AD90F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C0675FA5-8929-47E5-B2C0-F0D74EE4F7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32905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7B1C58EB-2F9F-48E9-988F-2D13066513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D2805BE8-7740-43CB-97A2-708E30BAA1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8D573138-3F9A-4101-A7B9-23B1DFE6EA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56400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8A5A5A4-1DF2-4738-97C2-C158328DCF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052CFC6-50E5-41B1-AB1B-D911AA7C714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B7CC2078-4672-4167-84AA-891FF9CB4C7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E688C45-E6BB-46C0-B40C-88F2D72B73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F8C21004-2D3E-4F35-B768-DB89BFF0A4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AF5807D-035B-48BF-9B24-3773BC562B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8055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DCF7BEE-226A-4FDD-B036-9668DEB685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828F5CA8-327F-4692-ACE1-38DDB9A195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70EA790-0932-4790-B27E-0DAB0B8EEA0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9C1532C-47BA-4D3D-9F71-8F6FAD6E3C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46ABC6A-BDD4-4E73-BB9D-79FEE88818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A1BBF36E-715A-4623-A73B-629F431195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36347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6" Type="http://schemas.openxmlformats.org/officeDocument/2006/relationships/hyperlink" Target="https://www.facebook.com/groups/629898828017053" TargetMode="Externa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.png"/><Relationship Id="rId5" Type="http://schemas.openxmlformats.org/officeDocument/2006/relationships/theme" Target="../theme/theme2.xml"/><Relationship Id="rId10" Type="http://schemas.openxmlformats.org/officeDocument/2006/relationships/image" Target="../media/image3.png"/><Relationship Id="rId4" Type="http://schemas.openxmlformats.org/officeDocument/2006/relationships/slideLayout" Target="../slideLayouts/slideLayout16.xml"/><Relationship Id="rId9" Type="http://schemas.openxmlformats.org/officeDocument/2006/relationships/hyperlink" Target="https://www.facebook.com/groups/629898828017053" TargetMode="Externa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hyperlink" Target="https://www.facebook.com/groups/629898828017053" TargetMode="Externa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CC0D0045-0BD1-4676-812C-13BD97F7D7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C0610AA-EC62-4CB1-A9AB-1D7A536D55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8A6F3BE-678C-4DB0-A8B5-9341DF20364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9BD3-B187-4136-853B-C29146C354BD}" type="datetimeFigureOut">
              <a:rPr lang="zh-CN" altLang="en-US" smtClean="0"/>
              <a:t>2025/4/22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12FE047-9FD4-4E46-A54D-B47184B2B50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A6F0ABD-27D3-432D-9C75-71E05C500F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Google Shape;8;p1">
            <a:extLst>
              <a:ext uri="{FF2B5EF4-FFF2-40B4-BE49-F238E27FC236}">
                <a16:creationId xmlns:a16="http://schemas.microsoft.com/office/drawing/2014/main" id="{13C05A32-E625-4761-4A0F-9B4697E85CE5}"/>
              </a:ext>
            </a:extLst>
          </p:cNvPr>
          <p:cNvSpPr txBox="1">
            <a:spLocks/>
          </p:cNvSpPr>
          <p:nvPr userDrawn="1"/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>
              <a:defRPr lang="zh-CN"/>
            </a:defPPr>
            <a:lvl1pPr marL="0" lvl="0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1pPr>
            <a:lvl2pPr marL="457200" lvl="1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2pPr>
            <a:lvl3pPr marL="914400" lvl="2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3pPr>
            <a:lvl4pPr marL="1371600" lvl="3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4pPr>
            <a:lvl5pPr marL="1828800" lvl="4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5pPr>
            <a:lvl6pPr marL="2286000" lvl="5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6pPr>
            <a:lvl7pPr marL="2743200" lvl="6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7pPr>
            <a:lvl8pPr marL="3200400" lvl="7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8pPr>
            <a:lvl9pPr marL="3657600" lvl="8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D571894-0528-1F51-E5AF-6BDF0B2868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5"/>
            <a:ext cx="2914996" cy="308987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B338812-A5DA-2AEC-1A21-733FB50CE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415602" y="6858002"/>
            <a:ext cx="2432012" cy="2669980"/>
          </a:xfrm>
          <a:prstGeom prst="rect">
            <a:avLst/>
          </a:prstGeom>
        </p:spPr>
      </p:pic>
      <p:sp>
        <p:nvSpPr>
          <p:cNvPr id="10" name="TextBox 3">
            <a:extLst>
              <a:ext uri="{FF2B5EF4-FFF2-40B4-BE49-F238E27FC236}">
                <a16:creationId xmlns:a16="http://schemas.microsoft.com/office/drawing/2014/main" id="{E052A5CA-D1CC-1FED-F410-AB583D56CBF3}"/>
              </a:ext>
            </a:extLst>
          </p:cNvPr>
          <p:cNvSpPr txBox="1"/>
          <p:nvPr userDrawn="1"/>
        </p:nvSpPr>
        <p:spPr>
          <a:xfrm>
            <a:off x="2324760" y="860089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24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24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24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24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24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90E3523-F60C-13FC-9190-2B323F04CFDA}"/>
              </a:ext>
            </a:extLst>
          </p:cNvPr>
          <p:cNvSpPr txBox="1">
            <a:spLocks/>
          </p:cNvSpPr>
          <p:nvPr userDrawn="1"/>
        </p:nvSpPr>
        <p:spPr>
          <a:xfrm>
            <a:off x="9839114" y="-489500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 dirty="0" err="1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3200" b="0" dirty="0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9149C9D7-3D3E-A765-D64E-3962299C5F0A}"/>
              </a:ext>
            </a:extLst>
          </p:cNvPr>
          <p:cNvSpPr txBox="1">
            <a:spLocks/>
          </p:cNvSpPr>
          <p:nvPr userDrawn="1"/>
        </p:nvSpPr>
        <p:spPr>
          <a:xfrm>
            <a:off x="174111" y="9086149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67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4267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E64C356B-C076-7B62-CFCB-F392F8EB52A2}"/>
              </a:ext>
            </a:extLst>
          </p:cNvPr>
          <p:cNvSpPr txBox="1">
            <a:spLocks/>
          </p:cNvSpPr>
          <p:nvPr userDrawn="1"/>
        </p:nvSpPr>
        <p:spPr>
          <a:xfrm>
            <a:off x="-759234" y="5808133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0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2400" b="0" dirty="0">
              <a:solidFill>
                <a:schemeClr val="tx2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F210D10C-EC1E-5D09-6034-E6547AE84D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96767C0-9C8A-BF56-0FC5-8B0FE2F2525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3"/>
            <a:ext cx="4836708" cy="634889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7E64E85A-2F0A-4EF9-5C55-0E428BD64DB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387C917B-E1BF-5BF8-C7E5-00441A3255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9" y="31562423"/>
            <a:ext cx="4836708" cy="6348893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49EEAFCC-9185-1621-E2AC-DCC7D5A6D55B}"/>
              </a:ext>
            </a:extLst>
          </p:cNvPr>
          <p:cNvSpPr txBox="1"/>
          <p:nvPr userDrawn="1"/>
        </p:nvSpPr>
        <p:spPr>
          <a:xfrm>
            <a:off x="-3496166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0" cap="none" spc="0" err="1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4000" b="0" cap="none" spc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4000" b="0" cap="none" spc="0">
              <a:ln w="0"/>
              <a:gradFill>
                <a:gsLst>
                  <a:gs pos="0">
                    <a:schemeClr val="accent5">
                      <a:lumMod val="50000"/>
                    </a:schemeClr>
                  </a:gs>
                  <a:gs pos="50000">
                    <a:schemeClr val="accent5"/>
                  </a:gs>
                  <a:gs pos="100000">
                    <a:schemeClr val="accent5">
                      <a:lumMod val="60000"/>
                      <a:lumOff val="40000"/>
                    </a:scheme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6037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8" grpId="1"/>
    </p:bld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2" name="Google Shape;8;p1">
            <a:extLst>
              <a:ext uri="{FF2B5EF4-FFF2-40B4-BE49-F238E27FC236}">
                <a16:creationId xmlns:a16="http://schemas.microsoft.com/office/drawing/2014/main" id="{2508109F-9A29-D4E3-0B47-68409AB3204B}"/>
              </a:ext>
            </a:extLst>
          </p:cNvPr>
          <p:cNvSpPr txBox="1">
            <a:spLocks noGrp="1"/>
          </p:cNvSpPr>
          <p:nvPr>
            <p:ph type="sldNum" idx="4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87514CD-A260-CF53-D7F4-B212B8AB3B2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5"/>
            <a:ext cx="2914996" cy="308987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5F5ABE1-8748-6DEF-87E5-C8912B6558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415602" y="6858002"/>
            <a:ext cx="2432012" cy="2669980"/>
          </a:xfrm>
          <a:prstGeom prst="rect">
            <a:avLst/>
          </a:prstGeom>
        </p:spPr>
      </p:pic>
      <p:sp>
        <p:nvSpPr>
          <p:cNvPr id="5" name="TextBox 3">
            <a:extLst>
              <a:ext uri="{FF2B5EF4-FFF2-40B4-BE49-F238E27FC236}">
                <a16:creationId xmlns:a16="http://schemas.microsoft.com/office/drawing/2014/main" id="{E2A294D0-C287-4E30-D872-4AA85E6E2CE7}"/>
              </a:ext>
            </a:extLst>
          </p:cNvPr>
          <p:cNvSpPr txBox="1"/>
          <p:nvPr userDrawn="1"/>
        </p:nvSpPr>
        <p:spPr>
          <a:xfrm>
            <a:off x="2324760" y="860089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24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24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24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24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24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4CDB772-F3B3-7237-1E1D-614F933727C2}"/>
              </a:ext>
            </a:extLst>
          </p:cNvPr>
          <p:cNvSpPr txBox="1">
            <a:spLocks/>
          </p:cNvSpPr>
          <p:nvPr userDrawn="1"/>
        </p:nvSpPr>
        <p:spPr>
          <a:xfrm>
            <a:off x="9839114" y="-489500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 dirty="0" err="1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3200" b="0" dirty="0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889838C6-42D7-99E1-98B0-AC36432BB4F4}"/>
              </a:ext>
            </a:extLst>
          </p:cNvPr>
          <p:cNvSpPr txBox="1">
            <a:spLocks/>
          </p:cNvSpPr>
          <p:nvPr userDrawn="1"/>
        </p:nvSpPr>
        <p:spPr>
          <a:xfrm>
            <a:off x="174111" y="9086149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67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4267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B1EACAB1-90CD-8EB9-2302-3FB8C6BC83EF}"/>
              </a:ext>
            </a:extLst>
          </p:cNvPr>
          <p:cNvSpPr txBox="1">
            <a:spLocks/>
          </p:cNvSpPr>
          <p:nvPr userDrawn="1"/>
        </p:nvSpPr>
        <p:spPr>
          <a:xfrm>
            <a:off x="-759234" y="5808133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0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2400" b="0" dirty="0">
              <a:solidFill>
                <a:schemeClr val="tx2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F397D2CF-90B8-F68A-5018-A32E9373DF2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0ED234FF-05D4-DD74-C4E3-2BE9B62A89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3"/>
            <a:ext cx="4836708" cy="6348893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AC1983C7-6DB4-9058-3DD9-4E7665B8530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CEFAB19A-1E93-CDAB-9CD7-0286CC1EF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9" y="31562423"/>
            <a:ext cx="4836708" cy="6348893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2F41CB11-AF89-56C0-1D4C-02C4608C6C1B}"/>
              </a:ext>
            </a:extLst>
          </p:cNvPr>
          <p:cNvSpPr txBox="1"/>
          <p:nvPr userDrawn="1"/>
        </p:nvSpPr>
        <p:spPr>
          <a:xfrm>
            <a:off x="-3496166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0" cap="none" spc="0" err="1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4000" b="0" cap="none" spc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4000" b="0" cap="none" spc="0">
              <a:ln w="0"/>
              <a:gradFill>
                <a:gsLst>
                  <a:gs pos="0">
                    <a:schemeClr val="accent5">
                      <a:lumMod val="50000"/>
                    </a:schemeClr>
                  </a:gs>
                  <a:gs pos="50000">
                    <a:schemeClr val="accent5"/>
                  </a:gs>
                  <a:gs pos="100000">
                    <a:schemeClr val="accent5">
                      <a:lumMod val="60000"/>
                      <a:lumOff val="40000"/>
                    </a:scheme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05458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4" grpId="1"/>
    </p:bld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C41725A-66FC-ECC9-D741-C488264DA5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5"/>
            <a:ext cx="2914996" cy="308987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0ECB967-163D-97A1-9542-86B164988C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415602" y="6858002"/>
            <a:ext cx="2432012" cy="2669980"/>
          </a:xfrm>
          <a:prstGeom prst="rect">
            <a:avLst/>
          </a:prstGeom>
        </p:spPr>
      </p:pic>
      <p:sp>
        <p:nvSpPr>
          <p:cNvPr id="10" name="TextBox 3">
            <a:extLst>
              <a:ext uri="{FF2B5EF4-FFF2-40B4-BE49-F238E27FC236}">
                <a16:creationId xmlns:a16="http://schemas.microsoft.com/office/drawing/2014/main" id="{29EA2F57-C96A-966D-50AE-CA599802F3D7}"/>
              </a:ext>
            </a:extLst>
          </p:cNvPr>
          <p:cNvSpPr txBox="1"/>
          <p:nvPr userDrawn="1"/>
        </p:nvSpPr>
        <p:spPr>
          <a:xfrm>
            <a:off x="2324760" y="860089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6095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24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4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24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24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24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24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839CB496-B064-1976-8A73-F5C96C8179F1}"/>
              </a:ext>
            </a:extLst>
          </p:cNvPr>
          <p:cNvSpPr txBox="1">
            <a:spLocks/>
          </p:cNvSpPr>
          <p:nvPr userDrawn="1"/>
        </p:nvSpPr>
        <p:spPr>
          <a:xfrm>
            <a:off x="9839114" y="-489500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 dirty="0" err="1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3200" b="0" dirty="0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2819393-8A5D-E722-6425-C1F457F21F4D}"/>
              </a:ext>
            </a:extLst>
          </p:cNvPr>
          <p:cNvSpPr txBox="1">
            <a:spLocks/>
          </p:cNvSpPr>
          <p:nvPr userDrawn="1"/>
        </p:nvSpPr>
        <p:spPr>
          <a:xfrm>
            <a:off x="174111" y="9086149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267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4267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7CE625A-7EB5-37D6-AA98-E6F10E173EFB}"/>
              </a:ext>
            </a:extLst>
          </p:cNvPr>
          <p:cNvSpPr txBox="1">
            <a:spLocks/>
          </p:cNvSpPr>
          <p:nvPr userDrawn="1"/>
        </p:nvSpPr>
        <p:spPr>
          <a:xfrm>
            <a:off x="-759234" y="5808133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0">
                <a:solidFill>
                  <a:schemeClr val="tx2">
                    <a:lumMod val="20000"/>
                    <a:lumOff val="80000"/>
                  </a:schemeClr>
                </a:solidFill>
                <a:latin typeface="#9Slide07 HoneyCream" pitchFamily="2" charset="0"/>
              </a:rPr>
              <a:t>Măng Non</a:t>
            </a:r>
            <a:endParaRPr lang="en-US" sz="2400" b="0" dirty="0">
              <a:solidFill>
                <a:schemeClr val="tx2">
                  <a:lumMod val="20000"/>
                  <a:lumOff val="8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1214003-03FC-7C19-38B7-EEB5CFD550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1728834-2BDF-F93F-4AD5-61289A5A09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3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F45EE3-5EA9-4D9F-6F60-095E1FD06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AB2AF07-4A1F-056A-E6D0-606BDE2FF5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9" y="31562423"/>
            <a:ext cx="4836708" cy="6348893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9185F81-9F4C-9E1A-DA28-FF4DF54F9336}"/>
              </a:ext>
            </a:extLst>
          </p:cNvPr>
          <p:cNvSpPr txBox="1"/>
          <p:nvPr userDrawn="1"/>
        </p:nvSpPr>
        <p:spPr>
          <a:xfrm>
            <a:off x="-3496166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0" cap="none" spc="0" err="1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4000" b="0" cap="none" spc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4000" b="0" cap="none" spc="0">
              <a:ln w="0"/>
              <a:gradFill>
                <a:gsLst>
                  <a:gs pos="0">
                    <a:schemeClr val="accent5">
                      <a:lumMod val="50000"/>
                    </a:schemeClr>
                  </a:gs>
                  <a:gs pos="50000">
                    <a:schemeClr val="accent5"/>
                  </a:gs>
                  <a:gs pos="100000">
                    <a:schemeClr val="accent5">
                      <a:lumMod val="60000"/>
                      <a:lumOff val="40000"/>
                    </a:scheme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08583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  <p:sldLayoutId id="2147483668" r:id="rId2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9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8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microsoft.com/office/2007/relationships/hdphoto" Target="../media/hdphoto1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2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37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36.png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38.jpeg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39.png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8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11" Type="http://schemas.openxmlformats.org/officeDocument/2006/relationships/image" Target="../media/image18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6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6.png"/><Relationship Id="rId4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7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26BF3206-2C4C-45A0-8B0A-81A4D626912F}"/>
              </a:ext>
            </a:extLst>
          </p:cNvPr>
          <p:cNvSpPr txBox="1"/>
          <p:nvPr/>
        </p:nvSpPr>
        <p:spPr>
          <a:xfrm>
            <a:off x="2944264" y="2557968"/>
            <a:ext cx="6009935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dirty="0">
                <a:ln w="38100">
                  <a:solidFill>
                    <a:schemeClr val="bg1"/>
                  </a:solidFill>
                </a:ln>
                <a:solidFill>
                  <a:schemeClr val="accent2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BIỂU</a:t>
            </a:r>
            <a:r>
              <a:rPr lang="en-US" altLang="zh-CN" sz="8000" dirty="0">
                <a:ln w="38100">
                  <a:solidFill>
                    <a:schemeClr val="bg1"/>
                  </a:solidFill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8000" dirty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ĐỒ </a:t>
            </a:r>
            <a:r>
              <a:rPr lang="en-US" altLang="zh-CN" sz="8000" dirty="0">
                <a:ln w="38100">
                  <a:solidFill>
                    <a:schemeClr val="bg1"/>
                  </a:solidFill>
                </a:ln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TRANH</a:t>
            </a:r>
            <a:r>
              <a:rPr lang="en-US" altLang="zh-CN" sz="8000" dirty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B392D7F1-4BA6-4EB4-8319-E1B80CBACF0B}"/>
              </a:ext>
            </a:extLst>
          </p:cNvPr>
          <p:cNvSpPr txBox="1"/>
          <p:nvPr/>
        </p:nvSpPr>
        <p:spPr>
          <a:xfrm>
            <a:off x="4201010" y="1530261"/>
            <a:ext cx="381582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Bài</a:t>
            </a:r>
            <a:r>
              <a:rPr lang="en-US" altLang="zh-CN" sz="60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 65</a:t>
            </a:r>
            <a:endParaRPr lang="zh-CN" altLang="en-US" sz="60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</a:endParaRPr>
          </a:p>
        </p:txBody>
      </p:sp>
      <p:pic>
        <p:nvPicPr>
          <p:cNvPr id="27" name="图片 26">
            <a:extLst>
              <a:ext uri="{FF2B5EF4-FFF2-40B4-BE49-F238E27FC236}">
                <a16:creationId xmlns:a16="http://schemas.microsoft.com/office/drawing/2014/main" id="{6CFC1B82-422A-4BC2-8854-570EE3EEB5E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602774" y="1481984"/>
            <a:ext cx="999831" cy="707197"/>
          </a:xfrm>
          <a:prstGeom prst="rect">
            <a:avLst/>
          </a:prstGeom>
          <a:effectLst>
            <a:outerShdw blurRad="25400" dist="254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8" name="文本框 27">
            <a:extLst>
              <a:ext uri="{FF2B5EF4-FFF2-40B4-BE49-F238E27FC236}">
                <a16:creationId xmlns:a16="http://schemas.microsoft.com/office/drawing/2014/main" id="{271EE627-C951-4243-AFEE-0DC52C19A01E}"/>
              </a:ext>
            </a:extLst>
          </p:cNvPr>
          <p:cNvSpPr txBox="1"/>
          <p:nvPr/>
        </p:nvSpPr>
        <p:spPr>
          <a:xfrm>
            <a:off x="5046948" y="231686"/>
            <a:ext cx="2984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ln>
                  <a:solidFill>
                    <a:schemeClr val="tx1"/>
                  </a:solidFill>
                </a:ln>
                <a:solidFill>
                  <a:srgbClr val="FFFF00"/>
                </a:solidFill>
                <a:latin typeface="#9Slide07 IcielCrocante" panose="02000000000000000000" pitchFamily="2" charset="0"/>
                <a:ea typeface="思源黑体 CN Medium" panose="020B0600000000000000" pitchFamily="34" charset="-122"/>
              </a:rPr>
              <a:t>TOÁN 2</a:t>
            </a:r>
            <a:endParaRPr lang="zh-CN" altLang="en-US" sz="4800" dirty="0">
              <a:ln>
                <a:solidFill>
                  <a:schemeClr val="tx1"/>
                </a:solidFill>
              </a:ln>
              <a:solidFill>
                <a:srgbClr val="FFFF00"/>
              </a:solidFill>
              <a:latin typeface="#9Slide07 IcielCrocante" panose="02000000000000000000" pitchFamily="2" charset="0"/>
              <a:ea typeface="思源黑体 CN Medium" panose="020B0600000000000000" pitchFamily="34" charset="-122"/>
            </a:endParaRPr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6D6BD30A-141E-4089-ACAA-3093C1A1799B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278" t="13495" r="14493" b="73452"/>
          <a:stretch>
            <a:fillRect/>
          </a:stretch>
        </p:blipFill>
        <p:spPr>
          <a:xfrm>
            <a:off x="9363766" y="4800271"/>
            <a:ext cx="587203" cy="624485"/>
          </a:xfrm>
          <a:custGeom>
            <a:avLst/>
            <a:gdLst>
              <a:gd name="connsiteX0" fmla="*/ 0 w 778476"/>
              <a:gd name="connsiteY0" fmla="*/ 0 h 827902"/>
              <a:gd name="connsiteX1" fmla="*/ 778476 w 778476"/>
              <a:gd name="connsiteY1" fmla="*/ 0 h 827902"/>
              <a:gd name="connsiteX2" fmla="*/ 778476 w 778476"/>
              <a:gd name="connsiteY2" fmla="*/ 827902 h 827902"/>
              <a:gd name="connsiteX3" fmla="*/ 0 w 778476"/>
              <a:gd name="connsiteY3" fmla="*/ 827902 h 827902"/>
              <a:gd name="connsiteX4" fmla="*/ 0 w 778476"/>
              <a:gd name="connsiteY4" fmla="*/ 0 h 82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8476" h="827902">
                <a:moveTo>
                  <a:pt x="0" y="0"/>
                </a:moveTo>
                <a:lnTo>
                  <a:pt x="778476" y="0"/>
                </a:lnTo>
                <a:lnTo>
                  <a:pt x="778476" y="827902"/>
                </a:lnTo>
                <a:lnTo>
                  <a:pt x="0" y="827902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E198EEF8-E686-49A0-A465-CE8865F3BBF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9" t="31903" r="85158" b="55108"/>
          <a:stretch>
            <a:fillRect/>
          </a:stretch>
        </p:blipFill>
        <p:spPr>
          <a:xfrm>
            <a:off x="4749244" y="5473554"/>
            <a:ext cx="595408" cy="603838"/>
          </a:xfrm>
          <a:custGeom>
            <a:avLst/>
            <a:gdLst>
              <a:gd name="connsiteX0" fmla="*/ 0 w 812321"/>
              <a:gd name="connsiteY0" fmla="*/ 0 h 823823"/>
              <a:gd name="connsiteX1" fmla="*/ 812321 w 812321"/>
              <a:gd name="connsiteY1" fmla="*/ 0 h 823823"/>
              <a:gd name="connsiteX2" fmla="*/ 812321 w 812321"/>
              <a:gd name="connsiteY2" fmla="*/ 823823 h 823823"/>
              <a:gd name="connsiteX3" fmla="*/ 0 w 812321"/>
              <a:gd name="connsiteY3" fmla="*/ 823823 h 823823"/>
              <a:gd name="connsiteX4" fmla="*/ 0 w 812321"/>
              <a:gd name="connsiteY4" fmla="*/ 0 h 82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1" h="823823">
                <a:moveTo>
                  <a:pt x="0" y="0"/>
                </a:moveTo>
                <a:lnTo>
                  <a:pt x="812321" y="0"/>
                </a:lnTo>
                <a:lnTo>
                  <a:pt x="812321" y="823823"/>
                </a:lnTo>
                <a:lnTo>
                  <a:pt x="0" y="823823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95CC6022-3483-4D5A-BEF1-F39E43AADFE3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79" t="31903" r="49182" b="55312"/>
          <a:stretch>
            <a:fillRect/>
          </a:stretch>
        </p:blipFill>
        <p:spPr>
          <a:xfrm>
            <a:off x="9606035" y="3545994"/>
            <a:ext cx="585007" cy="522063"/>
          </a:xfrm>
          <a:custGeom>
            <a:avLst/>
            <a:gdLst>
              <a:gd name="connsiteX0" fmla="*/ 135150 w 908649"/>
              <a:gd name="connsiteY0" fmla="*/ 0 h 810883"/>
              <a:gd name="connsiteX1" fmla="*/ 773499 w 908649"/>
              <a:gd name="connsiteY1" fmla="*/ 0 h 810883"/>
              <a:gd name="connsiteX2" fmla="*/ 908649 w 908649"/>
              <a:gd name="connsiteY2" fmla="*/ 135150 h 810883"/>
              <a:gd name="connsiteX3" fmla="*/ 908649 w 908649"/>
              <a:gd name="connsiteY3" fmla="*/ 675733 h 810883"/>
              <a:gd name="connsiteX4" fmla="*/ 773499 w 908649"/>
              <a:gd name="connsiteY4" fmla="*/ 810883 h 810883"/>
              <a:gd name="connsiteX5" fmla="*/ 135150 w 908649"/>
              <a:gd name="connsiteY5" fmla="*/ 810883 h 810883"/>
              <a:gd name="connsiteX6" fmla="*/ 0 w 908649"/>
              <a:gd name="connsiteY6" fmla="*/ 675733 h 810883"/>
              <a:gd name="connsiteX7" fmla="*/ 0 w 908649"/>
              <a:gd name="connsiteY7" fmla="*/ 135150 h 810883"/>
              <a:gd name="connsiteX8" fmla="*/ 135150 w 908649"/>
              <a:gd name="connsiteY8" fmla="*/ 0 h 81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649" h="810883">
                <a:moveTo>
                  <a:pt x="135150" y="0"/>
                </a:moveTo>
                <a:lnTo>
                  <a:pt x="773499" y="0"/>
                </a:lnTo>
                <a:cubicBezTo>
                  <a:pt x="848140" y="0"/>
                  <a:pt x="908649" y="60509"/>
                  <a:pt x="908649" y="135150"/>
                </a:cubicBezTo>
                <a:lnTo>
                  <a:pt x="908649" y="675733"/>
                </a:lnTo>
                <a:cubicBezTo>
                  <a:pt x="908649" y="750374"/>
                  <a:pt x="848140" y="810883"/>
                  <a:pt x="773499" y="810883"/>
                </a:cubicBezTo>
                <a:lnTo>
                  <a:pt x="135150" y="810883"/>
                </a:lnTo>
                <a:cubicBezTo>
                  <a:pt x="60509" y="810883"/>
                  <a:pt x="0" y="750374"/>
                  <a:pt x="0" y="675733"/>
                </a:cubicBezTo>
                <a:lnTo>
                  <a:pt x="0" y="135150"/>
                </a:lnTo>
                <a:cubicBezTo>
                  <a:pt x="0" y="60509"/>
                  <a:pt x="60509" y="0"/>
                  <a:pt x="135150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5D2DAC46-4C02-4CEE-A969-55A8EDDE7F0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605" t="32084" r="26722" b="55108"/>
          <a:stretch>
            <a:fillRect/>
          </a:stretch>
        </p:blipFill>
        <p:spPr>
          <a:xfrm>
            <a:off x="8979709" y="1425606"/>
            <a:ext cx="1166046" cy="1166046"/>
          </a:xfrm>
          <a:custGeom>
            <a:avLst/>
            <a:gdLst>
              <a:gd name="connsiteX0" fmla="*/ 406161 w 812322"/>
              <a:gd name="connsiteY0" fmla="*/ 0 h 812322"/>
              <a:gd name="connsiteX1" fmla="*/ 812322 w 812322"/>
              <a:gd name="connsiteY1" fmla="*/ 406161 h 812322"/>
              <a:gd name="connsiteX2" fmla="*/ 406161 w 812322"/>
              <a:gd name="connsiteY2" fmla="*/ 812322 h 812322"/>
              <a:gd name="connsiteX3" fmla="*/ 0 w 812322"/>
              <a:gd name="connsiteY3" fmla="*/ 406161 h 812322"/>
              <a:gd name="connsiteX4" fmla="*/ 406161 w 812322"/>
              <a:gd name="connsiteY4" fmla="*/ 0 h 81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2" h="812322">
                <a:moveTo>
                  <a:pt x="406161" y="0"/>
                </a:moveTo>
                <a:cubicBezTo>
                  <a:pt x="630478" y="0"/>
                  <a:pt x="812322" y="181844"/>
                  <a:pt x="812322" y="406161"/>
                </a:cubicBezTo>
                <a:cubicBezTo>
                  <a:pt x="812322" y="630478"/>
                  <a:pt x="630478" y="812322"/>
                  <a:pt x="406161" y="812322"/>
                </a:cubicBezTo>
                <a:cubicBezTo>
                  <a:pt x="181844" y="812322"/>
                  <a:pt x="0" y="630478"/>
                  <a:pt x="0" y="406161"/>
                </a:cubicBezTo>
                <a:cubicBezTo>
                  <a:pt x="0" y="181844"/>
                  <a:pt x="181844" y="0"/>
                  <a:pt x="406161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3" name="文本框 23">
            <a:extLst>
              <a:ext uri="{FF2B5EF4-FFF2-40B4-BE49-F238E27FC236}">
                <a16:creationId xmlns:a16="http://schemas.microsoft.com/office/drawing/2014/main" id="{B392D7F1-4BA6-4EB4-8319-E1B80CBACF0B}"/>
              </a:ext>
            </a:extLst>
          </p:cNvPr>
          <p:cNvSpPr txBox="1"/>
          <p:nvPr/>
        </p:nvSpPr>
        <p:spPr>
          <a:xfrm>
            <a:off x="5221875" y="5332967"/>
            <a:ext cx="45237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Tiết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 2_Trang 104</a:t>
            </a:r>
            <a:endParaRPr lang="zh-CN" altLang="en-US" sz="48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3164449"/>
      </p:ext>
    </p:extLst>
  </p:cSld>
  <p:clrMapOvr>
    <a:masterClrMapping/>
  </p:clrMapOvr>
  <p:transition spd="slow" advTm="3000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8" grpId="0"/>
      <p:bldP spid="2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09" y="398838"/>
            <a:ext cx="12170062" cy="6144298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9469" y="-152122"/>
            <a:ext cx="2362200" cy="2362200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3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26" name="文本框 4">
            <a:extLst>
              <a:ext uri="{FF2B5EF4-FFF2-40B4-BE49-F238E27FC236}">
                <a16:creationId xmlns:a16="http://schemas.microsoft.com/office/drawing/2014/main" id="{CC944C92-763A-3848-85DF-C1A1B1F4BC8A}"/>
              </a:ext>
            </a:extLst>
          </p:cNvPr>
          <p:cNvSpPr txBox="1"/>
          <p:nvPr/>
        </p:nvSpPr>
        <p:spPr>
          <a:xfrm>
            <a:off x="2893217" y="3881578"/>
            <a:ext cx="907631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indent="-742950">
              <a:buAutoNum type="alphaLcParenR"/>
            </a:pP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Quan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sát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biểu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đồ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, ta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kết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quả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 </a:t>
            </a:r>
          </a:p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-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Hộp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A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40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(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vì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4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)</a:t>
            </a:r>
          </a:p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-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Hộp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B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80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(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vì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8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)</a:t>
            </a:r>
          </a:p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-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Hộp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C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60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(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vì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6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)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48542D0-1217-3043-8651-9D5A5D710F7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3217" y="848648"/>
            <a:ext cx="6405565" cy="2981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4731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3000">
        <p159:morph option="byObject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09" y="398838"/>
            <a:ext cx="12170062" cy="6144298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9469" y="-152122"/>
            <a:ext cx="2362200" cy="2362200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3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26" name="文本框 4">
            <a:extLst>
              <a:ext uri="{FF2B5EF4-FFF2-40B4-BE49-F238E27FC236}">
                <a16:creationId xmlns:a16="http://schemas.microsoft.com/office/drawing/2014/main" id="{CC944C92-763A-3848-85DF-C1A1B1F4BC8A}"/>
              </a:ext>
            </a:extLst>
          </p:cNvPr>
          <p:cNvSpPr txBox="1"/>
          <p:nvPr/>
        </p:nvSpPr>
        <p:spPr>
          <a:xfrm>
            <a:off x="1557051" y="4280359"/>
            <a:ext cx="907631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 Ta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 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40 &lt; 60 &lt; 80</a:t>
            </a:r>
          </a:p>
          <a:p>
            <a:pPr algn="ctr"/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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Hộp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 B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nhiều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nhất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,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hộp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 A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ít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Wingdings" pitchFamily="2" charset="2"/>
              </a:rPr>
              <a:t>nhất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48542D0-1217-3043-8651-9D5A5D710F7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3217" y="848648"/>
            <a:ext cx="6405565" cy="2981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5748690"/>
      </p:ext>
    </p:extLst>
  </p:cSld>
  <p:clrMapOvr>
    <a:masterClrMapping/>
  </p:clrMapOvr>
  <p:transition spd="med" advClick="0" advTm="3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4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err="1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Vận</a:t>
            </a:r>
            <a:r>
              <a:rPr lang="en-US" altLang="zh-CN" sz="12000" dirty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dụng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25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02252" y="2908828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err="1">
                <a:ln w="38100">
                  <a:solidFill>
                    <a:schemeClr val="bg1"/>
                  </a:solidFill>
                  <a:prstDash val="solid"/>
                </a:ln>
                <a:solidFill>
                  <a:srgbClr val="F07AA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Vận</a:t>
            </a:r>
            <a:r>
              <a:rPr lang="en-US" altLang="zh-CN" sz="12000" dirty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F07AA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>
                <a:ln w="38100">
                  <a:solidFill>
                    <a:schemeClr val="bg1"/>
                  </a:solidFill>
                  <a:prstDash val="solid"/>
                </a:ln>
                <a:solidFill>
                  <a:srgbClr val="F07AA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dụng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F07AAE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grpSp>
        <p:nvGrpSpPr>
          <p:cNvPr id="22" name="组合 2">
            <a:extLst>
              <a:ext uri="{FF2B5EF4-FFF2-40B4-BE49-F238E27FC236}">
                <a16:creationId xmlns:a16="http://schemas.microsoft.com/office/drawing/2014/main" id="{A8142CC0-26F3-C047-A8D0-E8B87636951E}"/>
              </a:ext>
            </a:extLst>
          </p:cNvPr>
          <p:cNvGrpSpPr/>
          <p:nvPr/>
        </p:nvGrpSpPr>
        <p:grpSpPr>
          <a:xfrm>
            <a:off x="3964056" y="2036101"/>
            <a:ext cx="4204438" cy="951470"/>
            <a:chOff x="3971269" y="2421346"/>
            <a:chExt cx="4204438" cy="951470"/>
          </a:xfrm>
        </p:grpSpPr>
        <p:pic>
          <p:nvPicPr>
            <p:cNvPr id="30" name="图片 13">
              <a:extLst>
                <a:ext uri="{FF2B5EF4-FFF2-40B4-BE49-F238E27FC236}">
                  <a16:creationId xmlns:a16="http://schemas.microsoft.com/office/drawing/2014/main" id="{B974225C-61CE-1D40-B2AA-11E9FDA24BD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5278" t="13495" r="14493" b="73452"/>
            <a:stretch>
              <a:fillRect/>
            </a:stretch>
          </p:blipFill>
          <p:spPr>
            <a:xfrm>
              <a:off x="4870269" y="2483130"/>
              <a:ext cx="778476" cy="827902"/>
            </a:xfrm>
            <a:custGeom>
              <a:avLst/>
              <a:gdLst>
                <a:gd name="connsiteX0" fmla="*/ 0 w 778476"/>
                <a:gd name="connsiteY0" fmla="*/ 0 h 827902"/>
                <a:gd name="connsiteX1" fmla="*/ 778476 w 778476"/>
                <a:gd name="connsiteY1" fmla="*/ 0 h 827902"/>
                <a:gd name="connsiteX2" fmla="*/ 778476 w 778476"/>
                <a:gd name="connsiteY2" fmla="*/ 827902 h 827902"/>
                <a:gd name="connsiteX3" fmla="*/ 0 w 778476"/>
                <a:gd name="connsiteY3" fmla="*/ 827902 h 827902"/>
                <a:gd name="connsiteX4" fmla="*/ 0 w 778476"/>
                <a:gd name="connsiteY4" fmla="*/ 0 h 82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476" h="827902">
                  <a:moveTo>
                    <a:pt x="0" y="0"/>
                  </a:moveTo>
                  <a:lnTo>
                    <a:pt x="778476" y="0"/>
                  </a:lnTo>
                  <a:lnTo>
                    <a:pt x="778476" y="827902"/>
                  </a:lnTo>
                  <a:lnTo>
                    <a:pt x="0" y="82790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1" name="图片 14">
              <a:extLst>
                <a:ext uri="{FF2B5EF4-FFF2-40B4-BE49-F238E27FC236}">
                  <a16:creationId xmlns:a16="http://schemas.microsoft.com/office/drawing/2014/main" id="{38AAC219-F2D0-2E42-8574-25B501B0ACC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649" t="12911" r="44260" b="74621"/>
            <a:stretch>
              <a:fillRect/>
            </a:stretch>
          </p:blipFill>
          <p:spPr>
            <a:xfrm>
              <a:off x="7483729" y="2501665"/>
              <a:ext cx="691978" cy="790832"/>
            </a:xfrm>
            <a:custGeom>
              <a:avLst/>
              <a:gdLst>
                <a:gd name="connsiteX0" fmla="*/ 0 w 691978"/>
                <a:gd name="connsiteY0" fmla="*/ 0 h 790832"/>
                <a:gd name="connsiteX1" fmla="*/ 691978 w 691978"/>
                <a:gd name="connsiteY1" fmla="*/ 0 h 790832"/>
                <a:gd name="connsiteX2" fmla="*/ 691978 w 691978"/>
                <a:gd name="connsiteY2" fmla="*/ 790832 h 790832"/>
                <a:gd name="connsiteX3" fmla="*/ 0 w 691978"/>
                <a:gd name="connsiteY3" fmla="*/ 790832 h 790832"/>
                <a:gd name="connsiteX4" fmla="*/ 0 w 691978"/>
                <a:gd name="connsiteY4" fmla="*/ 0 h 79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978" h="790832">
                  <a:moveTo>
                    <a:pt x="0" y="0"/>
                  </a:moveTo>
                  <a:lnTo>
                    <a:pt x="691978" y="0"/>
                  </a:lnTo>
                  <a:lnTo>
                    <a:pt x="691978" y="790832"/>
                  </a:lnTo>
                  <a:lnTo>
                    <a:pt x="0" y="79083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2" name="图片 17">
              <a:extLst>
                <a:ext uri="{FF2B5EF4-FFF2-40B4-BE49-F238E27FC236}">
                  <a16:creationId xmlns:a16="http://schemas.microsoft.com/office/drawing/2014/main" id="{EC208A1F-0668-F54B-8B3B-45C884DAD96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649" t="12911" r="44260" b="74621"/>
            <a:stretch>
              <a:fillRect/>
            </a:stretch>
          </p:blipFill>
          <p:spPr>
            <a:xfrm>
              <a:off x="6681522" y="2501665"/>
              <a:ext cx="691978" cy="790832"/>
            </a:xfrm>
            <a:custGeom>
              <a:avLst/>
              <a:gdLst>
                <a:gd name="connsiteX0" fmla="*/ 0 w 691978"/>
                <a:gd name="connsiteY0" fmla="*/ 0 h 790832"/>
                <a:gd name="connsiteX1" fmla="*/ 691978 w 691978"/>
                <a:gd name="connsiteY1" fmla="*/ 0 h 790832"/>
                <a:gd name="connsiteX2" fmla="*/ 691978 w 691978"/>
                <a:gd name="connsiteY2" fmla="*/ 790832 h 790832"/>
                <a:gd name="connsiteX3" fmla="*/ 0 w 691978"/>
                <a:gd name="connsiteY3" fmla="*/ 790832 h 790832"/>
                <a:gd name="connsiteX4" fmla="*/ 0 w 691978"/>
                <a:gd name="connsiteY4" fmla="*/ 0 h 79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978" h="790832">
                  <a:moveTo>
                    <a:pt x="0" y="0"/>
                  </a:moveTo>
                  <a:lnTo>
                    <a:pt x="691978" y="0"/>
                  </a:lnTo>
                  <a:lnTo>
                    <a:pt x="691978" y="790832"/>
                  </a:lnTo>
                  <a:lnTo>
                    <a:pt x="0" y="79083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3" name="图片 18">
              <a:extLst>
                <a:ext uri="{FF2B5EF4-FFF2-40B4-BE49-F238E27FC236}">
                  <a16:creationId xmlns:a16="http://schemas.microsoft.com/office/drawing/2014/main" id="{0CAA1282-6E90-2C46-A701-84B8DBCCC40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757" t="50027" r="77570" b="34971"/>
            <a:stretch>
              <a:fillRect/>
            </a:stretch>
          </p:blipFill>
          <p:spPr>
            <a:xfrm>
              <a:off x="5758973" y="2421346"/>
              <a:ext cx="812321" cy="951470"/>
            </a:xfrm>
            <a:custGeom>
              <a:avLst/>
              <a:gdLst>
                <a:gd name="connsiteX0" fmla="*/ 0 w 812321"/>
                <a:gd name="connsiteY0" fmla="*/ 0 h 951470"/>
                <a:gd name="connsiteX1" fmla="*/ 812321 w 812321"/>
                <a:gd name="connsiteY1" fmla="*/ 0 h 951470"/>
                <a:gd name="connsiteX2" fmla="*/ 812321 w 812321"/>
                <a:gd name="connsiteY2" fmla="*/ 951470 h 951470"/>
                <a:gd name="connsiteX3" fmla="*/ 0 w 812321"/>
                <a:gd name="connsiteY3" fmla="*/ 951470 h 951470"/>
                <a:gd name="connsiteX4" fmla="*/ 0 w 812321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1" h="951470">
                  <a:moveTo>
                    <a:pt x="0" y="0"/>
                  </a:moveTo>
                  <a:lnTo>
                    <a:pt x="812321" y="0"/>
                  </a:lnTo>
                  <a:lnTo>
                    <a:pt x="812321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4" name="图片 21">
              <a:extLst>
                <a:ext uri="{FF2B5EF4-FFF2-40B4-BE49-F238E27FC236}">
                  <a16:creationId xmlns:a16="http://schemas.microsoft.com/office/drawing/2014/main" id="{44E65A75-5706-F944-AC3B-966D075F0B4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608" t="50511" r="55029" b="34487"/>
            <a:stretch>
              <a:fillRect/>
            </a:stretch>
          </p:blipFill>
          <p:spPr>
            <a:xfrm>
              <a:off x="3971269" y="2421346"/>
              <a:ext cx="788772" cy="951470"/>
            </a:xfrm>
            <a:custGeom>
              <a:avLst/>
              <a:gdLst>
                <a:gd name="connsiteX0" fmla="*/ 0 w 788772"/>
                <a:gd name="connsiteY0" fmla="*/ 0 h 951470"/>
                <a:gd name="connsiteX1" fmla="*/ 788772 w 788772"/>
                <a:gd name="connsiteY1" fmla="*/ 0 h 951470"/>
                <a:gd name="connsiteX2" fmla="*/ 788772 w 788772"/>
                <a:gd name="connsiteY2" fmla="*/ 951470 h 951470"/>
                <a:gd name="connsiteX3" fmla="*/ 0 w 788772"/>
                <a:gd name="connsiteY3" fmla="*/ 951470 h 951470"/>
                <a:gd name="connsiteX4" fmla="*/ 0 w 788772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772" h="951470">
                  <a:moveTo>
                    <a:pt x="0" y="0"/>
                  </a:moveTo>
                  <a:lnTo>
                    <a:pt x="788772" y="0"/>
                  </a:lnTo>
                  <a:lnTo>
                    <a:pt x="788772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4168286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Tm="3000">
        <p14:pan dir="u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1" name="Google Shape;2071;p48"/>
          <p:cNvGrpSpPr/>
          <p:nvPr/>
        </p:nvGrpSpPr>
        <p:grpSpPr>
          <a:xfrm>
            <a:off x="9151961" y="2609981"/>
            <a:ext cx="3113003" cy="4140926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462512" y="2523421"/>
            <a:ext cx="2756082" cy="3962988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6164">
            <a:off x="4625285" y="3870349"/>
            <a:ext cx="3843839" cy="3070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D3338198-0011-D60E-0CBF-22CC9DF852F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55191" y="-600930"/>
            <a:ext cx="7090263" cy="360304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72B42D7-5622-8975-90F5-34CD2C1B1BE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08617" y="2513547"/>
            <a:ext cx="2773920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8961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D2C9BCA8-B029-4229-B426-D48AB7775CC8}"/>
              </a:ext>
            </a:extLst>
          </p:cNvPr>
          <p:cNvGrpSpPr/>
          <p:nvPr/>
        </p:nvGrpSpPr>
        <p:grpSpPr>
          <a:xfrm>
            <a:off x="3025726" y="85413"/>
            <a:ext cx="7859011" cy="6687173"/>
            <a:chOff x="3025726" y="85413"/>
            <a:chExt cx="7859011" cy="668717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2B33B173-6830-C7D7-BABA-6FAF74800A4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25726" y="85413"/>
              <a:ext cx="7859011" cy="6687173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EB104678-EDBF-A37E-F5CB-7F3736F0DDA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326203" y="213719"/>
              <a:ext cx="3070177" cy="1560167"/>
            </a:xfrm>
            <a:prstGeom prst="rect">
              <a:avLst/>
            </a:prstGeom>
          </p:spPr>
        </p:pic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DF7F98A8-06CD-4918-0A86-925F2BF8C0EB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645" t="4759" r="40" b="2444"/>
          <a:stretch/>
        </p:blipFill>
        <p:spPr>
          <a:xfrm flipH="1">
            <a:off x="266698" y="3708400"/>
            <a:ext cx="2759028" cy="2746827"/>
          </a:xfrm>
          <a:prstGeom prst="rect">
            <a:avLst/>
          </a:prstGeom>
        </p:spPr>
      </p:pic>
      <p:pic>
        <p:nvPicPr>
          <p:cNvPr id="7" name="Picture 6">
            <a:hlinkClick r:id="" action="ppaction://noaction"/>
            <a:extLst>
              <a:ext uri="{FF2B5EF4-FFF2-40B4-BE49-F238E27FC236}">
                <a16:creationId xmlns:a16="http://schemas.microsoft.com/office/drawing/2014/main" id="{85169FD8-332F-A5DE-767C-1FBE870D3E1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7160" r="59302"/>
          <a:stretch/>
        </p:blipFill>
        <p:spPr>
          <a:xfrm>
            <a:off x="10020299" y="3547973"/>
            <a:ext cx="2044093" cy="2907254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C6FF5FCA-D8B6-24F9-09D9-1D5E10C5D252}"/>
              </a:ext>
            </a:extLst>
          </p:cNvPr>
          <p:cNvGrpSpPr/>
          <p:nvPr/>
        </p:nvGrpSpPr>
        <p:grpSpPr>
          <a:xfrm>
            <a:off x="827595" y="1844628"/>
            <a:ext cx="2661953" cy="1863772"/>
            <a:chOff x="-226393" y="-1983648"/>
            <a:chExt cx="4566303" cy="3028302"/>
          </a:xfrm>
        </p:grpSpPr>
        <p:sp>
          <p:nvSpPr>
            <p:cNvPr id="9" name="Speech Bubble: Rectangle with Corners Rounded 8">
              <a:extLst>
                <a:ext uri="{FF2B5EF4-FFF2-40B4-BE49-F238E27FC236}">
                  <a16:creationId xmlns:a16="http://schemas.microsoft.com/office/drawing/2014/main" id="{A2546018-C228-2CC8-8806-5C926B7DE590}"/>
                </a:ext>
              </a:extLst>
            </p:cNvPr>
            <p:cNvSpPr/>
            <p:nvPr/>
          </p:nvSpPr>
          <p:spPr>
            <a:xfrm>
              <a:off x="-226393" y="-1983648"/>
              <a:ext cx="4566303" cy="3028302"/>
            </a:xfrm>
            <a:prstGeom prst="wedgeRoundRectCallout">
              <a:avLst>
                <a:gd name="adj1" fmla="val -41372"/>
                <a:gd name="adj2" fmla="val 64832"/>
                <a:gd name="adj3" fmla="val 16667"/>
              </a:avLst>
            </a:prstGeom>
            <a:solidFill>
              <a:srgbClr val="FFF0EF"/>
            </a:solidFill>
            <a:ln w="28575">
              <a:solidFill>
                <a:schemeClr val="accent2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E291A45-6830-CD28-F1C4-C586E165A04C}"/>
                </a:ext>
              </a:extLst>
            </p:cNvPr>
            <p:cNvSpPr txBox="1"/>
            <p:nvPr/>
          </p:nvSpPr>
          <p:spPr>
            <a:xfrm>
              <a:off x="-20187" y="-1983648"/>
              <a:ext cx="4201311" cy="29504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Hãy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giúp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chúng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mình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phục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vụ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vị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khách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nhé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6558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232831" y="1924669"/>
            <a:ext cx="3810559" cy="727091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Tím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155877" y="2990113"/>
            <a:ext cx="3804017" cy="727091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Đỏ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1155877" y="4055557"/>
            <a:ext cx="3804017" cy="727092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Xanh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181522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1087" y="476305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Quan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sát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biểu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đồ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tranh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và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cho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biết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,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khối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lập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phương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màu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nào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là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nhiều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 </a:t>
            </a:r>
            <a:r>
              <a:rPr lang="en" dirty="0" err="1">
                <a:solidFill>
                  <a:schemeClr val="tx1"/>
                </a:solidFill>
                <a:latin typeface="#9Slide07 SVNDessert Menu Scrip" panose="00000500000000000000" pitchFamily="2" charset="0"/>
              </a:rPr>
              <a:t>nhất</a:t>
            </a:r>
            <a:r>
              <a:rPr lang="en" dirty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?</a:t>
            </a:r>
            <a:endParaRPr dirty="0">
              <a:solidFill>
                <a:schemeClr val="tx1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39" name="Google Shape;4804;p60"/>
          <p:cNvGrpSpPr/>
          <p:nvPr/>
        </p:nvGrpSpPr>
        <p:grpSpPr>
          <a:xfrm>
            <a:off x="4291734" y="2985137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7" name="Google Shape;1283;p39"/>
          <p:cNvGrpSpPr/>
          <p:nvPr/>
        </p:nvGrpSpPr>
        <p:grpSpPr>
          <a:xfrm>
            <a:off x="-50020" y="1240306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  <p:pic>
        <p:nvPicPr>
          <p:cNvPr id="3" name="Picture 2" descr="Toán lớp 2 Biểu đồ tranh trang 80, 81 | Cánh diều">
            <a:extLst>
              <a:ext uri="{FF2B5EF4-FFF2-40B4-BE49-F238E27FC236}">
                <a16:creationId xmlns:a16="http://schemas.microsoft.com/office/drawing/2014/main" id="{60F0B743-3240-9F4F-A3F3-B6DD192CD1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5428" y="2498447"/>
            <a:ext cx="5871094" cy="3022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7" name="Rounded Rectangle 666">
            <a:extLst>
              <a:ext uri="{FF2B5EF4-FFF2-40B4-BE49-F238E27FC236}">
                <a16:creationId xmlns:a16="http://schemas.microsoft.com/office/drawing/2014/main" id="{F6B551EC-E8D0-7942-A4B5-E51D6714A158}"/>
              </a:ext>
            </a:extLst>
          </p:cNvPr>
          <p:cNvSpPr/>
          <p:nvPr/>
        </p:nvSpPr>
        <p:spPr>
          <a:xfrm>
            <a:off x="1155877" y="5335316"/>
            <a:ext cx="3804017" cy="727091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Vàng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828" name="Google Shape;2071;p48"/>
          <p:cNvGrpSpPr/>
          <p:nvPr/>
        </p:nvGrpSpPr>
        <p:grpSpPr>
          <a:xfrm rot="20979431">
            <a:off x="75894" y="4534549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50625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455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816248" y="3702423"/>
            <a:ext cx="3638094" cy="763601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6816248" y="4751582"/>
            <a:ext cx="3638093" cy="763601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816248" y="2653266"/>
            <a:ext cx="3465628" cy="763600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9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816247" y="5745493"/>
            <a:ext cx="3638094" cy="707886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3004883" y="200836"/>
            <a:ext cx="8171415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3004883" y="758564"/>
            <a:ext cx="803593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just"/>
            <a:r>
              <a:rPr lang="en-US" sz="3200" dirty="0">
                <a:latin typeface="#9Slide07 SVNDessert Menu Scrip" panose="00000500000000000000" pitchFamily="2" charset="0"/>
              </a:rPr>
              <a:t>Quan </a:t>
            </a:r>
            <a:r>
              <a:rPr lang="en-US" sz="3200" dirty="0" err="1">
                <a:latin typeface="#9Slide07 SVNDessert Menu Scrip" panose="00000500000000000000" pitchFamily="2" charset="0"/>
              </a:rPr>
              <a:t>sát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biểu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đồ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tranh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và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cho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biết</a:t>
            </a:r>
            <a:r>
              <a:rPr lang="en-US" sz="3200" dirty="0">
                <a:latin typeface="#9Slide07 SVNDessert Menu Scrip" panose="00000500000000000000" pitchFamily="2" charset="0"/>
              </a:rPr>
              <a:t>, </a:t>
            </a:r>
            <a:r>
              <a:rPr lang="en-US" sz="3200" dirty="0" err="1">
                <a:latin typeface="#9Slide07 SVNDessert Menu Scrip" panose="00000500000000000000" pitchFamily="2" charset="0"/>
              </a:rPr>
              <a:t>có</a:t>
            </a:r>
            <a:r>
              <a:rPr lang="en-US" sz="3200" dirty="0">
                <a:latin typeface="#9Slide07 SVNDessert Menu Scrip" panose="00000500000000000000" pitchFamily="2" charset="0"/>
              </a:rPr>
              <a:t> bao </a:t>
            </a:r>
            <a:r>
              <a:rPr lang="en-US" sz="3200" dirty="0" err="1">
                <a:latin typeface="#9Slide07 SVNDessert Menu Scrip" panose="00000500000000000000" pitchFamily="2" charset="0"/>
              </a:rPr>
              <a:t>nhiêu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bạn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học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sinh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lớp</a:t>
            </a:r>
            <a:r>
              <a:rPr lang="en-US" sz="3200" dirty="0">
                <a:latin typeface="#9Slide07 SVNDessert Menu Scrip" panose="00000500000000000000" pitchFamily="2" charset="0"/>
              </a:rPr>
              <a:t> 2A </a:t>
            </a:r>
            <a:r>
              <a:rPr lang="en-US" sz="3200" dirty="0" err="1">
                <a:latin typeface="#9Slide07 SVNDessert Menu Scrip" panose="00000500000000000000" pitchFamily="2" charset="0"/>
              </a:rPr>
              <a:t>đến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trường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bằng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xe</a:t>
            </a:r>
            <a:r>
              <a:rPr lang="en-US" sz="3200" dirty="0"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latin typeface="#9Slide07 SVNDessert Menu Scrip" panose="00000500000000000000" pitchFamily="2" charset="0"/>
              </a:rPr>
              <a:t>đạp</a:t>
            </a:r>
            <a:r>
              <a:rPr lang="en-US" sz="3200" dirty="0">
                <a:latin typeface="#9Slide07 SVNDessert Menu Scrip" panose="00000500000000000000" pitchFamily="2" charset="0"/>
              </a:rPr>
              <a:t>?</a:t>
            </a:r>
            <a:endParaRPr sz="32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281185" y="4466024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50499" y="1940093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A8D99CD-BADC-8EA0-0E97-6C77EAF28A3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8414" y="146824"/>
            <a:ext cx="1914310" cy="1841152"/>
          </a:xfrm>
          <a:prstGeom prst="rect">
            <a:avLst/>
          </a:prstGeom>
        </p:spPr>
      </p:pic>
      <p:pic>
        <p:nvPicPr>
          <p:cNvPr id="2050" name="Picture 2" descr="Toán lớp 2 Biểu đồ tranh trang 80, 81 | Cánh diều">
            <a:extLst>
              <a:ext uri="{FF2B5EF4-FFF2-40B4-BE49-F238E27FC236}">
                <a16:creationId xmlns:a16="http://schemas.microsoft.com/office/drawing/2014/main" id="{FF480570-F42C-3241-89D5-3C9D8D43F7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902" y="2506069"/>
            <a:ext cx="5833110" cy="37535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04259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1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12062" y="5574938"/>
            <a:ext cx="3912117" cy="788449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1824532" y="2640551"/>
            <a:ext cx="3799649" cy="788449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1824530" y="4596054"/>
            <a:ext cx="3799649" cy="788449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1824531" y="3621241"/>
            <a:ext cx="3799649" cy="788451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620655" y="711705"/>
            <a:ext cx="895069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just"/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Quan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sát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biểu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đồ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tranh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và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cho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biết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,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trong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một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ngày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, Mai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uống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nhiều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hơn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Nam bao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nhiêu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ly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3200" dirty="0" err="1">
                <a:solidFill>
                  <a:srgbClr val="3B2319"/>
                </a:solidFill>
                <a:latin typeface="#9Slide07 SVNDessert Menu Scrip" panose="00000500000000000000" pitchFamily="2" charset="0"/>
              </a:rPr>
              <a:t>nước</a:t>
            </a:r>
            <a:r>
              <a:rPr lang="en-US" sz="3200" dirty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?</a:t>
            </a:r>
            <a:endParaRPr sz="3200" dirty="0">
              <a:solidFill>
                <a:srgbClr val="3B2319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  <p:pic>
        <p:nvPicPr>
          <p:cNvPr id="3074" name="Picture 2" descr="Biểu đồ tranh | SGK Toán lớp 2 - Chân trời sáng tạo">
            <a:extLst>
              <a:ext uri="{FF2B5EF4-FFF2-40B4-BE49-F238E27FC236}">
                <a16:creationId xmlns:a16="http://schemas.microsoft.com/office/drawing/2014/main" id="{36916CE4-F3BF-C144-8051-F94695024C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4678" y="2432782"/>
            <a:ext cx="5452482" cy="2825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95179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906625" y="5762442"/>
            <a:ext cx="3419750" cy="703536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778695" y="3770036"/>
            <a:ext cx="3479106" cy="703535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6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1778695" y="4814606"/>
            <a:ext cx="3547680" cy="703535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1778695" y="2725467"/>
            <a:ext cx="3479106" cy="703534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490418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100677" y="510908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Quan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sát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biểu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đồ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tranh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và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cho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biết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bao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nhiêu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kg </a:t>
            </a:r>
            <a:r>
              <a:rPr lang="en-US" sz="4400" dirty="0" err="1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dâu</a:t>
            </a:r>
            <a:r>
              <a:rPr lang="en-US" sz="44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?</a:t>
            </a:r>
            <a:endParaRPr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832962" y="4245869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  <p:pic>
        <p:nvPicPr>
          <p:cNvPr id="4098" name="Picture 2" descr="Thực hành - Vận dụng – BÀI 10: BIỂU ĐỒ CỘT. BIỂU ĐỒ QUẠT">
            <a:extLst>
              <a:ext uri="{FF2B5EF4-FFF2-40B4-BE49-F238E27FC236}">
                <a16:creationId xmlns:a16="http://schemas.microsoft.com/office/drawing/2014/main" id="{C1D4A9E2-E657-CF40-801D-FC1707DC6A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334" y="2883919"/>
            <a:ext cx="5989907" cy="247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93116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32FBD68A-E480-6F7A-27FF-EB7FDE215C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87442" y="-286521"/>
            <a:ext cx="8731432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BE8A66C-A530-FD84-79F0-66926D4D063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1" t="8008" r="-41" b="-5452"/>
          <a:stretch/>
        </p:blipFill>
        <p:spPr>
          <a:xfrm>
            <a:off x="8567796" y="2602350"/>
            <a:ext cx="3252205" cy="457764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2B558EC-4686-79C2-3A1E-4ABE9C3EAD9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60" t="-1075" r="55392" b="747"/>
          <a:stretch/>
        </p:blipFill>
        <p:spPr>
          <a:xfrm>
            <a:off x="672656" y="2649971"/>
            <a:ext cx="2703675" cy="4076394"/>
          </a:xfrm>
          <a:prstGeom prst="rect">
            <a:avLst/>
          </a:prstGeom>
        </p:spPr>
      </p:pic>
      <p:grpSp>
        <p:nvGrpSpPr>
          <p:cNvPr id="2745" name="Google Shape;2745;p52"/>
          <p:cNvGrpSpPr/>
          <p:nvPr/>
        </p:nvGrpSpPr>
        <p:grpSpPr>
          <a:xfrm flipH="1">
            <a:off x="9726378" y="561954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8333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68763563-C5E9-466B-9C8E-D99C0E26887D}"/>
              </a:ext>
            </a:extLst>
          </p:cNvPr>
          <p:cNvGrpSpPr/>
          <p:nvPr/>
        </p:nvGrpSpPr>
        <p:grpSpPr>
          <a:xfrm>
            <a:off x="4565956" y="2058167"/>
            <a:ext cx="2905749" cy="947081"/>
            <a:chOff x="4577980" y="2401321"/>
            <a:chExt cx="2905749" cy="947081"/>
          </a:xfrm>
        </p:grpSpPr>
        <p:pic>
          <p:nvPicPr>
            <p:cNvPr id="25" name="图片 24">
              <a:extLst>
                <a:ext uri="{FF2B5EF4-FFF2-40B4-BE49-F238E27FC236}">
                  <a16:creationId xmlns:a16="http://schemas.microsoft.com/office/drawing/2014/main" id="{52A515E4-F868-4048-8633-F8515ADEAF8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879" t="31903" r="49182" b="55312"/>
            <a:stretch>
              <a:fillRect/>
            </a:stretch>
          </p:blipFill>
          <p:spPr>
            <a:xfrm>
              <a:off x="5511490" y="2401658"/>
              <a:ext cx="1059389" cy="945402"/>
            </a:xfrm>
            <a:custGeom>
              <a:avLst/>
              <a:gdLst>
                <a:gd name="connsiteX0" fmla="*/ 135150 w 908649"/>
                <a:gd name="connsiteY0" fmla="*/ 0 h 810883"/>
                <a:gd name="connsiteX1" fmla="*/ 773499 w 908649"/>
                <a:gd name="connsiteY1" fmla="*/ 0 h 810883"/>
                <a:gd name="connsiteX2" fmla="*/ 908649 w 908649"/>
                <a:gd name="connsiteY2" fmla="*/ 135150 h 810883"/>
                <a:gd name="connsiteX3" fmla="*/ 908649 w 908649"/>
                <a:gd name="connsiteY3" fmla="*/ 675733 h 810883"/>
                <a:gd name="connsiteX4" fmla="*/ 773499 w 908649"/>
                <a:gd name="connsiteY4" fmla="*/ 810883 h 810883"/>
                <a:gd name="connsiteX5" fmla="*/ 135150 w 908649"/>
                <a:gd name="connsiteY5" fmla="*/ 810883 h 810883"/>
                <a:gd name="connsiteX6" fmla="*/ 0 w 908649"/>
                <a:gd name="connsiteY6" fmla="*/ 675733 h 810883"/>
                <a:gd name="connsiteX7" fmla="*/ 0 w 908649"/>
                <a:gd name="connsiteY7" fmla="*/ 135150 h 810883"/>
                <a:gd name="connsiteX8" fmla="*/ 135150 w 908649"/>
                <a:gd name="connsiteY8" fmla="*/ 0 h 81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8649" h="810883">
                  <a:moveTo>
                    <a:pt x="135150" y="0"/>
                  </a:moveTo>
                  <a:lnTo>
                    <a:pt x="773499" y="0"/>
                  </a:lnTo>
                  <a:cubicBezTo>
                    <a:pt x="848140" y="0"/>
                    <a:pt x="908649" y="60509"/>
                    <a:pt x="908649" y="135150"/>
                  </a:cubicBezTo>
                  <a:lnTo>
                    <a:pt x="908649" y="675733"/>
                  </a:lnTo>
                  <a:cubicBezTo>
                    <a:pt x="908649" y="750374"/>
                    <a:pt x="848140" y="810883"/>
                    <a:pt x="773499" y="810883"/>
                  </a:cubicBezTo>
                  <a:lnTo>
                    <a:pt x="135150" y="810883"/>
                  </a:lnTo>
                  <a:cubicBezTo>
                    <a:pt x="60509" y="810883"/>
                    <a:pt x="0" y="750374"/>
                    <a:pt x="0" y="675733"/>
                  </a:cubicBezTo>
                  <a:lnTo>
                    <a:pt x="0" y="135150"/>
                  </a:lnTo>
                  <a:cubicBezTo>
                    <a:pt x="0" y="60509"/>
                    <a:pt x="60509" y="0"/>
                    <a:pt x="135150" y="0"/>
                  </a:cubicBezTo>
                  <a:close/>
                </a:path>
              </a:pathLst>
            </a:custGeom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6" name="图片 25">
              <a:extLst>
                <a:ext uri="{FF2B5EF4-FFF2-40B4-BE49-F238E27FC236}">
                  <a16:creationId xmlns:a16="http://schemas.microsoft.com/office/drawing/2014/main" id="{F62184DF-74A5-4DC2-AF3F-5DAFD6C79F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649" t="12911" r="44260" b="74621"/>
            <a:stretch>
              <a:fillRect/>
            </a:stretch>
          </p:blipFill>
          <p:spPr>
            <a:xfrm>
              <a:off x="6676956" y="2406320"/>
              <a:ext cx="806773" cy="922026"/>
            </a:xfrm>
            <a:custGeom>
              <a:avLst/>
              <a:gdLst>
                <a:gd name="connsiteX0" fmla="*/ 0 w 691978"/>
                <a:gd name="connsiteY0" fmla="*/ 0 h 790832"/>
                <a:gd name="connsiteX1" fmla="*/ 691978 w 691978"/>
                <a:gd name="connsiteY1" fmla="*/ 0 h 790832"/>
                <a:gd name="connsiteX2" fmla="*/ 691978 w 691978"/>
                <a:gd name="connsiteY2" fmla="*/ 790832 h 790832"/>
                <a:gd name="connsiteX3" fmla="*/ 0 w 691978"/>
                <a:gd name="connsiteY3" fmla="*/ 790832 h 790832"/>
                <a:gd name="connsiteX4" fmla="*/ 0 w 691978"/>
                <a:gd name="connsiteY4" fmla="*/ 0 h 79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978" h="790832">
                  <a:moveTo>
                    <a:pt x="0" y="0"/>
                  </a:moveTo>
                  <a:lnTo>
                    <a:pt x="691978" y="0"/>
                  </a:lnTo>
                  <a:lnTo>
                    <a:pt x="691978" y="790832"/>
                  </a:lnTo>
                  <a:lnTo>
                    <a:pt x="0" y="79083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CE50E919-12FF-4584-BA88-40C1F7595E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605" t="32084" r="26722" b="55108"/>
            <a:stretch>
              <a:fillRect/>
            </a:stretch>
          </p:blipFill>
          <p:spPr>
            <a:xfrm>
              <a:off x="4577980" y="2401321"/>
              <a:ext cx="947081" cy="947081"/>
            </a:xfrm>
            <a:custGeom>
              <a:avLst/>
              <a:gdLst>
                <a:gd name="connsiteX0" fmla="*/ 406161 w 812322"/>
                <a:gd name="connsiteY0" fmla="*/ 0 h 812322"/>
                <a:gd name="connsiteX1" fmla="*/ 812322 w 812322"/>
                <a:gd name="connsiteY1" fmla="*/ 406161 h 812322"/>
                <a:gd name="connsiteX2" fmla="*/ 406161 w 812322"/>
                <a:gd name="connsiteY2" fmla="*/ 812322 h 812322"/>
                <a:gd name="connsiteX3" fmla="*/ 0 w 812322"/>
                <a:gd name="connsiteY3" fmla="*/ 406161 h 812322"/>
                <a:gd name="connsiteX4" fmla="*/ 406161 w 812322"/>
                <a:gd name="connsiteY4" fmla="*/ 0 h 81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2" h="812322">
                  <a:moveTo>
                    <a:pt x="406161" y="0"/>
                  </a:moveTo>
                  <a:cubicBezTo>
                    <a:pt x="630478" y="0"/>
                    <a:pt x="812322" y="181844"/>
                    <a:pt x="812322" y="406161"/>
                  </a:cubicBezTo>
                  <a:cubicBezTo>
                    <a:pt x="812322" y="630478"/>
                    <a:pt x="630478" y="812322"/>
                    <a:pt x="406161" y="812322"/>
                  </a:cubicBezTo>
                  <a:cubicBezTo>
                    <a:pt x="181844" y="812322"/>
                    <a:pt x="0" y="630478"/>
                    <a:pt x="0" y="406161"/>
                  </a:cubicBezTo>
                  <a:cubicBezTo>
                    <a:pt x="0" y="181844"/>
                    <a:pt x="181844" y="0"/>
                    <a:pt x="406161" y="0"/>
                  </a:cubicBezTo>
                  <a:close/>
                </a:path>
              </a:pathLst>
            </a:custGeom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</p:pic>
      </p:grpSp>
      <p:sp>
        <p:nvSpPr>
          <p:cNvPr id="18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KHỞI ĐỘNG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19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04286" y="2948174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00B0F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KHỞI ĐỘNG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00B0F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38473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Tm="3000">
        <p14:pan dir="u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26BF3206-2C4C-45A0-8B0A-81A4D626912F}"/>
              </a:ext>
            </a:extLst>
          </p:cNvPr>
          <p:cNvSpPr txBox="1"/>
          <p:nvPr/>
        </p:nvSpPr>
        <p:spPr>
          <a:xfrm>
            <a:off x="1821136" y="2013421"/>
            <a:ext cx="8473232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err="1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Tạm</a:t>
            </a:r>
            <a:r>
              <a:rPr lang="en-US" altLang="zh-CN" sz="12000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biệt</a:t>
            </a:r>
            <a:r>
              <a:rPr lang="en-US" altLang="zh-CN" sz="12000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nhé</a:t>
            </a:r>
            <a:r>
              <a:rPr lang="en-US" altLang="zh-CN" sz="12000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!</a:t>
            </a:r>
            <a:endParaRPr lang="zh-CN" altLang="en-US" sz="12000" dirty="0">
              <a:solidFill>
                <a:schemeClr val="bg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UTM Alberta Heavy" panose="02040603050506020204" pitchFamily="18" charset="0"/>
              <a:ea typeface="字魂21号-不齐素圆体" panose="00000500000000000000" pitchFamily="2" charset="-122"/>
            </a:endParaRPr>
          </a:p>
        </p:txBody>
      </p:sp>
      <p:pic>
        <p:nvPicPr>
          <p:cNvPr id="27" name="图片 26">
            <a:extLst>
              <a:ext uri="{FF2B5EF4-FFF2-40B4-BE49-F238E27FC236}">
                <a16:creationId xmlns:a16="http://schemas.microsoft.com/office/drawing/2014/main" id="{6CFC1B82-422A-4BC2-8854-570EE3EEB5E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16928" y="3861853"/>
            <a:ext cx="999831" cy="707197"/>
          </a:xfrm>
          <a:prstGeom prst="rect">
            <a:avLst/>
          </a:prstGeom>
          <a:effectLst>
            <a:outerShdw blurRad="25400" dist="254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6D6BD30A-141E-4089-ACAA-3093C1A1799B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278" t="13495" r="14493" b="73452"/>
          <a:stretch>
            <a:fillRect/>
          </a:stretch>
        </p:blipFill>
        <p:spPr>
          <a:xfrm>
            <a:off x="8908053" y="4594501"/>
            <a:ext cx="587203" cy="624485"/>
          </a:xfrm>
          <a:custGeom>
            <a:avLst/>
            <a:gdLst>
              <a:gd name="connsiteX0" fmla="*/ 0 w 778476"/>
              <a:gd name="connsiteY0" fmla="*/ 0 h 827902"/>
              <a:gd name="connsiteX1" fmla="*/ 778476 w 778476"/>
              <a:gd name="connsiteY1" fmla="*/ 0 h 827902"/>
              <a:gd name="connsiteX2" fmla="*/ 778476 w 778476"/>
              <a:gd name="connsiteY2" fmla="*/ 827902 h 827902"/>
              <a:gd name="connsiteX3" fmla="*/ 0 w 778476"/>
              <a:gd name="connsiteY3" fmla="*/ 827902 h 827902"/>
              <a:gd name="connsiteX4" fmla="*/ 0 w 778476"/>
              <a:gd name="connsiteY4" fmla="*/ 0 h 82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8476" h="827902">
                <a:moveTo>
                  <a:pt x="0" y="0"/>
                </a:moveTo>
                <a:lnTo>
                  <a:pt x="778476" y="0"/>
                </a:lnTo>
                <a:lnTo>
                  <a:pt x="778476" y="827902"/>
                </a:lnTo>
                <a:lnTo>
                  <a:pt x="0" y="827902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E198EEF8-E686-49A0-A465-CE8865F3BBF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9" t="31903" r="85158" b="55108"/>
          <a:stretch>
            <a:fillRect/>
          </a:stretch>
        </p:blipFill>
        <p:spPr>
          <a:xfrm>
            <a:off x="4749244" y="5473554"/>
            <a:ext cx="595408" cy="603838"/>
          </a:xfrm>
          <a:custGeom>
            <a:avLst/>
            <a:gdLst>
              <a:gd name="connsiteX0" fmla="*/ 0 w 812321"/>
              <a:gd name="connsiteY0" fmla="*/ 0 h 823823"/>
              <a:gd name="connsiteX1" fmla="*/ 812321 w 812321"/>
              <a:gd name="connsiteY1" fmla="*/ 0 h 823823"/>
              <a:gd name="connsiteX2" fmla="*/ 812321 w 812321"/>
              <a:gd name="connsiteY2" fmla="*/ 823823 h 823823"/>
              <a:gd name="connsiteX3" fmla="*/ 0 w 812321"/>
              <a:gd name="connsiteY3" fmla="*/ 823823 h 823823"/>
              <a:gd name="connsiteX4" fmla="*/ 0 w 812321"/>
              <a:gd name="connsiteY4" fmla="*/ 0 h 82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1" h="823823">
                <a:moveTo>
                  <a:pt x="0" y="0"/>
                </a:moveTo>
                <a:lnTo>
                  <a:pt x="812321" y="0"/>
                </a:lnTo>
                <a:lnTo>
                  <a:pt x="812321" y="823823"/>
                </a:lnTo>
                <a:lnTo>
                  <a:pt x="0" y="823823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95CC6022-3483-4D5A-BEF1-F39E43AADFE3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79" t="31903" r="49182" b="55312"/>
          <a:stretch>
            <a:fillRect/>
          </a:stretch>
        </p:blipFill>
        <p:spPr>
          <a:xfrm>
            <a:off x="6425380" y="6277392"/>
            <a:ext cx="585007" cy="522063"/>
          </a:xfrm>
          <a:custGeom>
            <a:avLst/>
            <a:gdLst>
              <a:gd name="connsiteX0" fmla="*/ 135150 w 908649"/>
              <a:gd name="connsiteY0" fmla="*/ 0 h 810883"/>
              <a:gd name="connsiteX1" fmla="*/ 773499 w 908649"/>
              <a:gd name="connsiteY1" fmla="*/ 0 h 810883"/>
              <a:gd name="connsiteX2" fmla="*/ 908649 w 908649"/>
              <a:gd name="connsiteY2" fmla="*/ 135150 h 810883"/>
              <a:gd name="connsiteX3" fmla="*/ 908649 w 908649"/>
              <a:gd name="connsiteY3" fmla="*/ 675733 h 810883"/>
              <a:gd name="connsiteX4" fmla="*/ 773499 w 908649"/>
              <a:gd name="connsiteY4" fmla="*/ 810883 h 810883"/>
              <a:gd name="connsiteX5" fmla="*/ 135150 w 908649"/>
              <a:gd name="connsiteY5" fmla="*/ 810883 h 810883"/>
              <a:gd name="connsiteX6" fmla="*/ 0 w 908649"/>
              <a:gd name="connsiteY6" fmla="*/ 675733 h 810883"/>
              <a:gd name="connsiteX7" fmla="*/ 0 w 908649"/>
              <a:gd name="connsiteY7" fmla="*/ 135150 h 810883"/>
              <a:gd name="connsiteX8" fmla="*/ 135150 w 908649"/>
              <a:gd name="connsiteY8" fmla="*/ 0 h 81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649" h="810883">
                <a:moveTo>
                  <a:pt x="135150" y="0"/>
                </a:moveTo>
                <a:lnTo>
                  <a:pt x="773499" y="0"/>
                </a:lnTo>
                <a:cubicBezTo>
                  <a:pt x="848140" y="0"/>
                  <a:pt x="908649" y="60509"/>
                  <a:pt x="908649" y="135150"/>
                </a:cubicBezTo>
                <a:lnTo>
                  <a:pt x="908649" y="675733"/>
                </a:lnTo>
                <a:cubicBezTo>
                  <a:pt x="908649" y="750374"/>
                  <a:pt x="848140" y="810883"/>
                  <a:pt x="773499" y="810883"/>
                </a:cubicBezTo>
                <a:lnTo>
                  <a:pt x="135150" y="810883"/>
                </a:lnTo>
                <a:cubicBezTo>
                  <a:pt x="60509" y="810883"/>
                  <a:pt x="0" y="750374"/>
                  <a:pt x="0" y="675733"/>
                </a:cubicBezTo>
                <a:lnTo>
                  <a:pt x="0" y="135150"/>
                </a:lnTo>
                <a:cubicBezTo>
                  <a:pt x="0" y="60509"/>
                  <a:pt x="60509" y="0"/>
                  <a:pt x="135150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5D2DAC46-4C02-4CEE-A969-55A8EDDE7F0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605" t="32084" r="26722" b="55108"/>
          <a:stretch>
            <a:fillRect/>
          </a:stretch>
        </p:blipFill>
        <p:spPr>
          <a:xfrm>
            <a:off x="8105613" y="5322563"/>
            <a:ext cx="1166046" cy="1166046"/>
          </a:xfrm>
          <a:custGeom>
            <a:avLst/>
            <a:gdLst>
              <a:gd name="connsiteX0" fmla="*/ 406161 w 812322"/>
              <a:gd name="connsiteY0" fmla="*/ 0 h 812322"/>
              <a:gd name="connsiteX1" fmla="*/ 812322 w 812322"/>
              <a:gd name="connsiteY1" fmla="*/ 406161 h 812322"/>
              <a:gd name="connsiteX2" fmla="*/ 406161 w 812322"/>
              <a:gd name="connsiteY2" fmla="*/ 812322 h 812322"/>
              <a:gd name="connsiteX3" fmla="*/ 0 w 812322"/>
              <a:gd name="connsiteY3" fmla="*/ 406161 h 812322"/>
              <a:gd name="connsiteX4" fmla="*/ 406161 w 812322"/>
              <a:gd name="connsiteY4" fmla="*/ 0 h 81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2" h="812322">
                <a:moveTo>
                  <a:pt x="406161" y="0"/>
                </a:moveTo>
                <a:cubicBezTo>
                  <a:pt x="630478" y="0"/>
                  <a:pt x="812322" y="181844"/>
                  <a:pt x="812322" y="406161"/>
                </a:cubicBezTo>
                <a:cubicBezTo>
                  <a:pt x="812322" y="630478"/>
                  <a:pt x="630478" y="812322"/>
                  <a:pt x="406161" y="812322"/>
                </a:cubicBezTo>
                <a:cubicBezTo>
                  <a:pt x="181844" y="812322"/>
                  <a:pt x="0" y="630478"/>
                  <a:pt x="0" y="406161"/>
                </a:cubicBezTo>
                <a:cubicBezTo>
                  <a:pt x="0" y="181844"/>
                  <a:pt x="181844" y="0"/>
                  <a:pt x="406161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65417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Tm="3000">
        <p14:pan dir="u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25ACB8C-0D51-7F01-9470-A4442528B0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374880" cy="69878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5819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Tm="3000">
        <p14:pan dir="u"/>
      </p:transition>
    </mc:Choice>
    <mc:Fallback xmlns="">
      <p:transition spd="slow" advTm="30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18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HOẠT ĐỘNG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19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27266" y="2898996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45BBED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HOẠT ĐỘNG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45BBED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grpSp>
        <p:nvGrpSpPr>
          <p:cNvPr id="22" name="组合 2">
            <a:extLst>
              <a:ext uri="{FF2B5EF4-FFF2-40B4-BE49-F238E27FC236}">
                <a16:creationId xmlns:a16="http://schemas.microsoft.com/office/drawing/2014/main" id="{7832E279-5384-8448-889B-337EC315EF6D}"/>
              </a:ext>
            </a:extLst>
          </p:cNvPr>
          <p:cNvGrpSpPr/>
          <p:nvPr/>
        </p:nvGrpSpPr>
        <p:grpSpPr>
          <a:xfrm>
            <a:off x="4358947" y="2039958"/>
            <a:ext cx="3291712" cy="1049734"/>
            <a:chOff x="4552211" y="2223579"/>
            <a:chExt cx="2997669" cy="955963"/>
          </a:xfrm>
        </p:grpSpPr>
        <p:pic>
          <p:nvPicPr>
            <p:cNvPr id="23" name="图片 13">
              <a:extLst>
                <a:ext uri="{FF2B5EF4-FFF2-40B4-BE49-F238E27FC236}">
                  <a16:creationId xmlns:a16="http://schemas.microsoft.com/office/drawing/2014/main" id="{ABD2CE08-6430-4C45-8F1C-7B6CA5614D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605" t="32084" r="26722" b="55108"/>
            <a:stretch>
              <a:fillRect/>
            </a:stretch>
          </p:blipFill>
          <p:spPr>
            <a:xfrm>
              <a:off x="6737558" y="2295399"/>
              <a:ext cx="812322" cy="812322"/>
            </a:xfrm>
            <a:custGeom>
              <a:avLst/>
              <a:gdLst>
                <a:gd name="connsiteX0" fmla="*/ 406161 w 812322"/>
                <a:gd name="connsiteY0" fmla="*/ 0 h 812322"/>
                <a:gd name="connsiteX1" fmla="*/ 812322 w 812322"/>
                <a:gd name="connsiteY1" fmla="*/ 406161 h 812322"/>
                <a:gd name="connsiteX2" fmla="*/ 406161 w 812322"/>
                <a:gd name="connsiteY2" fmla="*/ 812322 h 812322"/>
                <a:gd name="connsiteX3" fmla="*/ 0 w 812322"/>
                <a:gd name="connsiteY3" fmla="*/ 406161 h 812322"/>
                <a:gd name="connsiteX4" fmla="*/ 406161 w 812322"/>
                <a:gd name="connsiteY4" fmla="*/ 0 h 81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2" h="812322">
                  <a:moveTo>
                    <a:pt x="406161" y="0"/>
                  </a:moveTo>
                  <a:cubicBezTo>
                    <a:pt x="630478" y="0"/>
                    <a:pt x="812322" y="181844"/>
                    <a:pt x="812322" y="406161"/>
                  </a:cubicBezTo>
                  <a:cubicBezTo>
                    <a:pt x="812322" y="630478"/>
                    <a:pt x="630478" y="812322"/>
                    <a:pt x="406161" y="812322"/>
                  </a:cubicBezTo>
                  <a:cubicBezTo>
                    <a:pt x="181844" y="812322"/>
                    <a:pt x="0" y="630478"/>
                    <a:pt x="0" y="406161"/>
                  </a:cubicBezTo>
                  <a:cubicBezTo>
                    <a:pt x="0" y="181844"/>
                    <a:pt x="181844" y="0"/>
                    <a:pt x="406161" y="0"/>
                  </a:cubicBez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4" name="图片 14">
              <a:extLst>
                <a:ext uri="{FF2B5EF4-FFF2-40B4-BE49-F238E27FC236}">
                  <a16:creationId xmlns:a16="http://schemas.microsoft.com/office/drawing/2014/main" id="{480B33D2-35D4-714C-B372-CB10A12D00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608" t="50511" r="55029" b="34487"/>
            <a:stretch>
              <a:fillRect/>
            </a:stretch>
          </p:blipFill>
          <p:spPr>
            <a:xfrm>
              <a:off x="4552211" y="2225825"/>
              <a:ext cx="788772" cy="951470"/>
            </a:xfrm>
            <a:custGeom>
              <a:avLst/>
              <a:gdLst>
                <a:gd name="connsiteX0" fmla="*/ 0 w 788772"/>
                <a:gd name="connsiteY0" fmla="*/ 0 h 951470"/>
                <a:gd name="connsiteX1" fmla="*/ 788772 w 788772"/>
                <a:gd name="connsiteY1" fmla="*/ 0 h 951470"/>
                <a:gd name="connsiteX2" fmla="*/ 788772 w 788772"/>
                <a:gd name="connsiteY2" fmla="*/ 951470 h 951470"/>
                <a:gd name="connsiteX3" fmla="*/ 0 w 788772"/>
                <a:gd name="connsiteY3" fmla="*/ 951470 h 951470"/>
                <a:gd name="connsiteX4" fmla="*/ 0 w 788772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772" h="951470">
                  <a:moveTo>
                    <a:pt x="0" y="0"/>
                  </a:moveTo>
                  <a:lnTo>
                    <a:pt x="788772" y="0"/>
                  </a:lnTo>
                  <a:lnTo>
                    <a:pt x="788772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7" name="图片 17">
              <a:extLst>
                <a:ext uri="{FF2B5EF4-FFF2-40B4-BE49-F238E27FC236}">
                  <a16:creationId xmlns:a16="http://schemas.microsoft.com/office/drawing/2014/main" id="{48B394E7-1C10-914A-A858-1DE520749AA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162" t="50609" r="13552" b="34319"/>
            <a:stretch>
              <a:fillRect/>
            </a:stretch>
          </p:blipFill>
          <p:spPr>
            <a:xfrm>
              <a:off x="5419490" y="2223579"/>
              <a:ext cx="1239562" cy="955963"/>
            </a:xfrm>
            <a:custGeom>
              <a:avLst/>
              <a:gdLst>
                <a:gd name="connsiteX0" fmla="*/ 0 w 1239562"/>
                <a:gd name="connsiteY0" fmla="*/ 0 h 955963"/>
                <a:gd name="connsiteX1" fmla="*/ 1239562 w 1239562"/>
                <a:gd name="connsiteY1" fmla="*/ 0 h 955963"/>
                <a:gd name="connsiteX2" fmla="*/ 1239562 w 1239562"/>
                <a:gd name="connsiteY2" fmla="*/ 955963 h 955963"/>
                <a:gd name="connsiteX3" fmla="*/ 0 w 1239562"/>
                <a:gd name="connsiteY3" fmla="*/ 955963 h 955963"/>
                <a:gd name="connsiteX4" fmla="*/ 0 w 1239562"/>
                <a:gd name="connsiteY4" fmla="*/ 0 h 95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9562" h="955963">
                  <a:moveTo>
                    <a:pt x="0" y="0"/>
                  </a:moveTo>
                  <a:lnTo>
                    <a:pt x="1239562" y="0"/>
                  </a:lnTo>
                  <a:lnTo>
                    <a:pt x="1239562" y="955963"/>
                  </a:lnTo>
                  <a:lnTo>
                    <a:pt x="0" y="955963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172907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Tm="3000">
        <p14:pan dir="u"/>
      </p:transition>
    </mc:Choice>
    <mc:Fallback xmlns="">
      <p:transition spd="slow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741" y="428163"/>
            <a:ext cx="12170062" cy="6144298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3984" y="-180529"/>
            <a:ext cx="2362200" cy="2362200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1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6053629" y="597142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a) </a:t>
            </a:r>
            <a:r>
              <a:rPr lang="en-US" altLang="zh-CN" sz="5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915AA3EC-C20B-564C-AF14-83382E423F1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426" y="1874090"/>
            <a:ext cx="4626170" cy="4304143"/>
          </a:xfrm>
          <a:prstGeom prst="rect">
            <a:avLst/>
          </a:prstGeom>
        </p:spPr>
      </p:pic>
      <p:sp>
        <p:nvSpPr>
          <p:cNvPr id="21" name="文本框 4">
            <a:extLst>
              <a:ext uri="{FF2B5EF4-FFF2-40B4-BE49-F238E27FC236}">
                <a16:creationId xmlns:a16="http://schemas.microsoft.com/office/drawing/2014/main" id="{C9D53C35-69D7-B24B-A40D-19CE7BBE0F00}"/>
              </a:ext>
            </a:extLst>
          </p:cNvPr>
          <p:cNvSpPr txBox="1"/>
          <p:nvPr/>
        </p:nvSpPr>
        <p:spPr>
          <a:xfrm>
            <a:off x="6150772" y="1638558"/>
            <a:ext cx="533033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mấy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con </a:t>
            </a:r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búp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bê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, </a:t>
            </a:r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mấy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con </a:t>
            </a:r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gấu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bông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, </a:t>
            </a:r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mấy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con </a:t>
            </a:r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sóc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2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bông</a:t>
            </a:r>
            <a:r>
              <a:rPr lang="en-US" altLang="zh-CN" sz="32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3200" dirty="0">
              <a:solidFill>
                <a:srgbClr val="FFFF00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01CED178-E9BA-D449-9B11-5173A9D605A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23" r="4543"/>
          <a:stretch/>
        </p:blipFill>
        <p:spPr>
          <a:xfrm>
            <a:off x="6150772" y="2771525"/>
            <a:ext cx="5459858" cy="1553227"/>
          </a:xfrm>
          <a:prstGeom prst="rect">
            <a:avLst/>
          </a:prstGeom>
        </p:spPr>
      </p:pic>
      <p:sp>
        <p:nvSpPr>
          <p:cNvPr id="26" name="文本框 4">
            <a:extLst>
              <a:ext uri="{FF2B5EF4-FFF2-40B4-BE49-F238E27FC236}">
                <a16:creationId xmlns:a16="http://schemas.microsoft.com/office/drawing/2014/main" id="{CC944C92-763A-3848-85DF-C1A1B1F4BC8A}"/>
              </a:ext>
            </a:extLst>
          </p:cNvPr>
          <p:cNvSpPr txBox="1"/>
          <p:nvPr/>
        </p:nvSpPr>
        <p:spPr>
          <a:xfrm>
            <a:off x="6096000" y="4480019"/>
            <a:ext cx="551463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búp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bê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bằng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thú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bông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loại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nào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48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27" name="文本框 4">
            <a:extLst>
              <a:ext uri="{FF2B5EF4-FFF2-40B4-BE49-F238E27FC236}">
                <a16:creationId xmlns:a16="http://schemas.microsoft.com/office/drawing/2014/main" id="{245D6E55-FBF7-4344-B8B9-F360DC565D49}"/>
              </a:ext>
            </a:extLst>
          </p:cNvPr>
          <p:cNvSpPr txBox="1"/>
          <p:nvPr/>
        </p:nvSpPr>
        <p:spPr>
          <a:xfrm>
            <a:off x="872846" y="890679"/>
            <a:ext cx="5330336" cy="983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Cho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biểu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đồ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8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sau</a:t>
            </a:r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</a:t>
            </a:r>
            <a:endParaRPr lang="zh-CN" altLang="en-US" sz="48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10016623"/>
      </p:ext>
    </p:extLst>
  </p:cSld>
  <p:clrMapOvr>
    <a:masterClrMapping/>
  </p:clrMapOvr>
  <p:transition spd="med" advClick="0" advTm="3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/>
      <p:bldP spid="21" grpId="0"/>
      <p:bldP spid="26" grpId="0"/>
      <p:bldP spid="2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741" y="428163"/>
            <a:ext cx="12170062" cy="6144298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43984" y="-180529"/>
            <a:ext cx="2362200" cy="2362200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1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6053629" y="597142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a)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915AA3EC-C20B-564C-AF14-83382E423F1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7664" y="1198547"/>
            <a:ext cx="4947956" cy="460353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01CED178-E9BA-D449-9B11-5173A9D605A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23" r="4543"/>
          <a:stretch/>
        </p:blipFill>
        <p:spPr>
          <a:xfrm>
            <a:off x="6123386" y="1936097"/>
            <a:ext cx="5459858" cy="1553227"/>
          </a:xfrm>
          <a:prstGeom prst="rect">
            <a:avLst/>
          </a:prstGeom>
        </p:spPr>
      </p:pic>
      <p:sp>
        <p:nvSpPr>
          <p:cNvPr id="26" name="文本框 4">
            <a:extLst>
              <a:ext uri="{FF2B5EF4-FFF2-40B4-BE49-F238E27FC236}">
                <a16:creationId xmlns:a16="http://schemas.microsoft.com/office/drawing/2014/main" id="{CC944C92-763A-3848-85DF-C1A1B1F4BC8A}"/>
              </a:ext>
            </a:extLst>
          </p:cNvPr>
          <p:cNvSpPr txBox="1"/>
          <p:nvPr/>
        </p:nvSpPr>
        <p:spPr>
          <a:xfrm>
            <a:off x="6096000" y="3821250"/>
            <a:ext cx="551463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</a:t>
            </a:r>
            <a:endParaRPr lang="zh-CN" altLang="en-US" sz="48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CD97BD7-7280-5E4A-A1D1-F1255467C97E}"/>
              </a:ext>
            </a:extLst>
          </p:cNvPr>
          <p:cNvSpPr/>
          <p:nvPr/>
        </p:nvSpPr>
        <p:spPr>
          <a:xfrm>
            <a:off x="8503920" y="2987040"/>
            <a:ext cx="716280" cy="44196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chemeClr val="tx1"/>
                </a:solidFill>
                <a:latin typeface="Cambria" panose="02040503050406030204" pitchFamily="18" charset="0"/>
              </a:rPr>
              <a:t>4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79836B8-5710-F44A-A7CF-A1D555C464FB}"/>
              </a:ext>
            </a:extLst>
          </p:cNvPr>
          <p:cNvSpPr/>
          <p:nvPr/>
        </p:nvSpPr>
        <p:spPr>
          <a:xfrm>
            <a:off x="10508804" y="2987040"/>
            <a:ext cx="716280" cy="44196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VN" sz="3600" dirty="0">
                <a:solidFill>
                  <a:schemeClr val="tx1"/>
                </a:solidFill>
                <a:latin typeface="Cambria" panose="02040503050406030204" pitchFamily="18" charset="0"/>
              </a:rPr>
              <a:t>6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2C5EEE4B-975B-ED44-A6BC-86F416C48954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23" r="69553"/>
          <a:stretch/>
        </p:blipFill>
        <p:spPr>
          <a:xfrm>
            <a:off x="6859971" y="4484325"/>
            <a:ext cx="1432559" cy="155322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4C0A61D-0E51-1C4D-A6A0-F8540E0E6AD7}"/>
              </a:ext>
            </a:extLst>
          </p:cNvPr>
          <p:cNvSpPr txBox="1"/>
          <p:nvPr/>
        </p:nvSpPr>
        <p:spPr>
          <a:xfrm>
            <a:off x="8853315" y="4695777"/>
            <a:ext cx="89764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VN" sz="6600" dirty="0">
                <a:solidFill>
                  <a:schemeClr val="bg1"/>
                </a:solidFill>
                <a:latin typeface="#9Slide04 Yeseva One" pitchFamily="2" charset="77"/>
              </a:rPr>
              <a:t>=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E8868D5-130C-6347-8BBB-2FA450BE404D}"/>
              </a:ext>
            </a:extLst>
          </p:cNvPr>
          <p:cNvGrpSpPr/>
          <p:nvPr/>
        </p:nvGrpSpPr>
        <p:grpSpPr>
          <a:xfrm>
            <a:off x="9951406" y="4484325"/>
            <a:ext cx="1432559" cy="1553227"/>
            <a:chOff x="9951406" y="4484325"/>
            <a:chExt cx="1432559" cy="1553227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1F82AA26-E697-3440-B695-9517138BE1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9896" r="6980"/>
            <a:stretch/>
          </p:blipFill>
          <p:spPr>
            <a:xfrm>
              <a:off x="9951406" y="4484325"/>
              <a:ext cx="1432559" cy="1553227"/>
            </a:xfrm>
            <a:prstGeom prst="rect">
              <a:avLst/>
            </a:prstGeom>
          </p:spPr>
        </p:pic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6033A31-AF8F-3D48-BE5D-767D540758A3}"/>
                </a:ext>
              </a:extLst>
            </p:cNvPr>
            <p:cNvSpPr/>
            <p:nvPr/>
          </p:nvSpPr>
          <p:spPr>
            <a:xfrm>
              <a:off x="10394736" y="5517381"/>
              <a:ext cx="716280" cy="44196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VN" sz="3600" dirty="0">
                  <a:solidFill>
                    <a:schemeClr val="tx1"/>
                  </a:solidFill>
                  <a:latin typeface="Cambria" panose="02040503050406030204" pitchFamily="18" charset="0"/>
                </a:rPr>
                <a:t>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04035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3000">
        <p159:morph option="byObject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6" grpId="0"/>
      <p:bldP spid="2" grpId="0" animBg="1"/>
      <p:bldP spid="13" grpId="0" animBg="1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09" y="398838"/>
            <a:ext cx="12170062" cy="6144298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5670" y="4894637"/>
            <a:ext cx="2362200" cy="2362200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2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692468" y="2034950"/>
            <a:ext cx="6789063" cy="909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4400" dirty="0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Quan </a:t>
            </a:r>
            <a:r>
              <a:rPr lang="en-US" altLang="zh-CN" sz="4400" dirty="0" err="1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sát</a:t>
            </a:r>
            <a:r>
              <a:rPr lang="en-US" altLang="zh-CN" sz="4400" dirty="0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biểu</a:t>
            </a:r>
            <a:r>
              <a:rPr lang="en-US" altLang="zh-CN" sz="4400" dirty="0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đồ</a:t>
            </a:r>
            <a:r>
              <a:rPr lang="en-US" altLang="zh-CN" sz="4400" dirty="0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và</a:t>
            </a:r>
            <a:r>
              <a:rPr lang="en-US" altLang="zh-CN" sz="4400" dirty="0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trả</a:t>
            </a:r>
            <a:r>
              <a:rPr lang="en-US" altLang="zh-CN" sz="4400" dirty="0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lời</a:t>
            </a:r>
            <a:r>
              <a:rPr lang="en-US" altLang="zh-CN" sz="4400" dirty="0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câu</a:t>
            </a:r>
            <a:r>
              <a:rPr lang="en-US" altLang="zh-CN" sz="4400" dirty="0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hỏi</a:t>
            </a:r>
            <a:r>
              <a:rPr lang="en-US" altLang="zh-CN" sz="4400" dirty="0">
                <a:solidFill>
                  <a:schemeClr val="accent4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</a:t>
            </a:r>
            <a:endParaRPr lang="zh-CN" altLang="en-US" sz="4400" dirty="0">
              <a:solidFill>
                <a:schemeClr val="accent4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26" name="文本框 4">
            <a:extLst>
              <a:ext uri="{FF2B5EF4-FFF2-40B4-BE49-F238E27FC236}">
                <a16:creationId xmlns:a16="http://schemas.microsoft.com/office/drawing/2014/main" id="{CC944C92-763A-3848-85DF-C1A1B1F4BC8A}"/>
              </a:ext>
            </a:extLst>
          </p:cNvPr>
          <p:cNvSpPr txBox="1"/>
          <p:nvPr/>
        </p:nvSpPr>
        <p:spPr>
          <a:xfrm>
            <a:off x="745705" y="3055609"/>
            <a:ext cx="69155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a) Con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vật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nào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nhiều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nhất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 Con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vật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nào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ít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nhất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12" name="文本框 4">
            <a:extLst>
              <a:ext uri="{FF2B5EF4-FFF2-40B4-BE49-F238E27FC236}">
                <a16:creationId xmlns:a16="http://schemas.microsoft.com/office/drawing/2014/main" id="{8F6E4897-92BC-A74C-BEF1-30D99DE6FAA9}"/>
              </a:ext>
            </a:extLst>
          </p:cNvPr>
          <p:cNvSpPr txBox="1"/>
          <p:nvPr/>
        </p:nvSpPr>
        <p:spPr>
          <a:xfrm>
            <a:off x="2755051" y="536512"/>
            <a:ext cx="769704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Biểu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đồ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sau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biểu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thị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gà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,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vịt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,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ngỗng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trên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sân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</a:t>
            </a:r>
            <a:endParaRPr lang="zh-CN" altLang="en-US" sz="4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318163-43FE-4246-BE3F-D6936B7792B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7870" y="1327590"/>
            <a:ext cx="2921662" cy="4885247"/>
          </a:xfrm>
          <a:prstGeom prst="rect">
            <a:avLst/>
          </a:prstGeom>
        </p:spPr>
      </p:pic>
      <p:sp>
        <p:nvSpPr>
          <p:cNvPr id="15" name="文本框 4">
            <a:extLst>
              <a:ext uri="{FF2B5EF4-FFF2-40B4-BE49-F238E27FC236}">
                <a16:creationId xmlns:a16="http://schemas.microsoft.com/office/drawing/2014/main" id="{0D8CD5C9-B4BD-D54C-89C7-2671DCE0D417}"/>
              </a:ext>
            </a:extLst>
          </p:cNvPr>
          <p:cNvSpPr txBox="1"/>
          <p:nvPr/>
        </p:nvSpPr>
        <p:spPr>
          <a:xfrm>
            <a:off x="690677" y="3951711"/>
            <a:ext cx="69155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Mỗi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loại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bao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nhiêu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con?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16" name="文本框 4">
            <a:extLst>
              <a:ext uri="{FF2B5EF4-FFF2-40B4-BE49-F238E27FC236}">
                <a16:creationId xmlns:a16="http://schemas.microsoft.com/office/drawing/2014/main" id="{F4ABBFF6-3C53-514F-B5BC-FBE6047EBE6C}"/>
              </a:ext>
            </a:extLst>
          </p:cNvPr>
          <p:cNvSpPr txBox="1"/>
          <p:nvPr/>
        </p:nvSpPr>
        <p:spPr>
          <a:xfrm>
            <a:off x="745705" y="4768587"/>
            <a:ext cx="597635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c)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gà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nhiều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hơn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ngỗng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mấy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con?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ngỗng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ít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hơn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vịt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mấy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con?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17753346"/>
      </p:ext>
    </p:extLst>
  </p:cSld>
  <p:clrMapOvr>
    <a:masterClrMapping/>
  </p:clrMapOvr>
  <p:transition spd="med" advClick="0" advTm="3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/>
      <p:bldP spid="26" grpId="0"/>
      <p:bldP spid="12" grpId="0"/>
      <p:bldP spid="15" grpId="0"/>
      <p:bldP spid="1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969" y="356850"/>
            <a:ext cx="12170062" cy="6144298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2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26" name="文本框 4">
            <a:extLst>
              <a:ext uri="{FF2B5EF4-FFF2-40B4-BE49-F238E27FC236}">
                <a16:creationId xmlns:a16="http://schemas.microsoft.com/office/drawing/2014/main" id="{CC944C92-763A-3848-85DF-C1A1B1F4BC8A}"/>
              </a:ext>
            </a:extLst>
          </p:cNvPr>
          <p:cNvSpPr txBox="1"/>
          <p:nvPr/>
        </p:nvSpPr>
        <p:spPr>
          <a:xfrm>
            <a:off x="592218" y="1528943"/>
            <a:ext cx="69155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a) Quan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sát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biểu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đồ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ta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thấy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, </a:t>
            </a:r>
            <a:r>
              <a:rPr lang="en-US" altLang="zh-CN" sz="36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gà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nhiều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nhất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, </a:t>
            </a:r>
            <a:r>
              <a:rPr lang="en-US" altLang="zh-CN" sz="3600" dirty="0" err="1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ngỗng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ít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nhất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F318163-43FE-4246-BE3F-D6936B7792B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7870" y="1327590"/>
            <a:ext cx="2921662" cy="4885247"/>
          </a:xfrm>
          <a:prstGeom prst="rect">
            <a:avLst/>
          </a:prstGeom>
        </p:spPr>
      </p:pic>
      <p:sp>
        <p:nvSpPr>
          <p:cNvPr id="15" name="文本框 4">
            <a:extLst>
              <a:ext uri="{FF2B5EF4-FFF2-40B4-BE49-F238E27FC236}">
                <a16:creationId xmlns:a16="http://schemas.microsoft.com/office/drawing/2014/main" id="{0D8CD5C9-B4BD-D54C-89C7-2671DCE0D417}"/>
              </a:ext>
            </a:extLst>
          </p:cNvPr>
          <p:cNvSpPr txBox="1"/>
          <p:nvPr/>
        </p:nvSpPr>
        <p:spPr>
          <a:xfrm>
            <a:off x="592218" y="2914696"/>
            <a:ext cx="69155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 Quan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sát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biểu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đồ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ta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thấy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,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8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con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gà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,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5 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con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ngỗng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và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6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con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vịt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16" name="文本框 4">
            <a:extLst>
              <a:ext uri="{FF2B5EF4-FFF2-40B4-BE49-F238E27FC236}">
                <a16:creationId xmlns:a16="http://schemas.microsoft.com/office/drawing/2014/main" id="{F4ABBFF6-3C53-514F-B5BC-FBE6047EBE6C}"/>
              </a:ext>
            </a:extLst>
          </p:cNvPr>
          <p:cNvSpPr txBox="1"/>
          <p:nvPr/>
        </p:nvSpPr>
        <p:spPr>
          <a:xfrm>
            <a:off x="592218" y="4226524"/>
            <a:ext cx="691558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c)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Vậy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</a:t>
            </a:r>
          </a:p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-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gà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nhiều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hơn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ngỗng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là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 8 – 5 = 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3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(con) </a:t>
            </a:r>
          </a:p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-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ngỗng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ít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hơn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vịt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là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 6 – 5 = </a:t>
            </a:r>
            <a:r>
              <a:rPr lang="en-US" altLang="zh-CN" sz="3600" dirty="0">
                <a:solidFill>
                  <a:srgbClr val="FFFF00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1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(con)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06174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 advTm="3000">
        <p159:morph option="byObject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15" grpId="0"/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09" y="398838"/>
            <a:ext cx="12170062" cy="6144298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9469" y="-152122"/>
            <a:ext cx="2362200" cy="2362200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3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26" name="文本框 4">
            <a:extLst>
              <a:ext uri="{FF2B5EF4-FFF2-40B4-BE49-F238E27FC236}">
                <a16:creationId xmlns:a16="http://schemas.microsoft.com/office/drawing/2014/main" id="{CC944C92-763A-3848-85DF-C1A1B1F4BC8A}"/>
              </a:ext>
            </a:extLst>
          </p:cNvPr>
          <p:cNvSpPr txBox="1"/>
          <p:nvPr/>
        </p:nvSpPr>
        <p:spPr>
          <a:xfrm>
            <a:off x="1393803" y="4603321"/>
            <a:ext cx="69155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a)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Mỗi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hộp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bao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nhiêu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12" name="文本框 4">
            <a:extLst>
              <a:ext uri="{FF2B5EF4-FFF2-40B4-BE49-F238E27FC236}">
                <a16:creationId xmlns:a16="http://schemas.microsoft.com/office/drawing/2014/main" id="{8F6E4897-92BC-A74C-BEF1-30D99DE6FAA9}"/>
              </a:ext>
            </a:extLst>
          </p:cNvPr>
          <p:cNvSpPr txBox="1"/>
          <p:nvPr/>
        </p:nvSpPr>
        <p:spPr>
          <a:xfrm>
            <a:off x="2777817" y="619502"/>
            <a:ext cx="76970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Quan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sát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biểu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đồ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rồi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trả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lời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câu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44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hỏi</a:t>
            </a:r>
            <a:r>
              <a:rPr lang="en-US" altLang="zh-CN" sz="44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</a:t>
            </a:r>
            <a:endParaRPr lang="zh-CN" altLang="en-US" sz="4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15" name="文本框 4">
            <a:extLst>
              <a:ext uri="{FF2B5EF4-FFF2-40B4-BE49-F238E27FC236}">
                <a16:creationId xmlns:a16="http://schemas.microsoft.com/office/drawing/2014/main" id="{0D8CD5C9-B4BD-D54C-89C7-2671DCE0D417}"/>
              </a:ext>
            </a:extLst>
          </p:cNvPr>
          <p:cNvSpPr txBox="1"/>
          <p:nvPr/>
        </p:nvSpPr>
        <p:spPr>
          <a:xfrm>
            <a:off x="1393803" y="5407080"/>
            <a:ext cx="100370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Hộp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nào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nhiều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nhất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Hộp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nào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có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ít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que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3600" dirty="0" err="1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nhất</a:t>
            </a:r>
            <a:r>
              <a:rPr lang="en-US" altLang="zh-CN" sz="3600" dirty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36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4D61DAA-5802-5E49-8956-53910B19C98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9757" y="1427816"/>
            <a:ext cx="6405565" cy="2981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057784"/>
      </p:ext>
    </p:extLst>
  </p:cSld>
  <p:clrMapOvr>
    <a:masterClrMapping/>
  </p:clrMapOvr>
  <p:transition spd="med" advClick="0" advTm="3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6" grpId="0"/>
      <p:bldP spid="12" grpId="0"/>
      <p:bldP spid="15" grpId="0"/>
    </p:bld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Awesome Teachers Meeting by Slidesgo">
  <a:themeElements>
    <a:clrScheme name="Simple Light">
      <a:dk1>
        <a:srgbClr val="513632"/>
      </a:dk1>
      <a:lt1>
        <a:srgbClr val="FFB64C"/>
      </a:lt1>
      <a:dk2>
        <a:srgbClr val="FFFFFF"/>
      </a:dk2>
      <a:lt2>
        <a:srgbClr val="FFC51C"/>
      </a:lt2>
      <a:accent1>
        <a:srgbClr val="FCF2BA"/>
      </a:accent1>
      <a:accent2>
        <a:srgbClr val="422B24"/>
      </a:accent2>
      <a:accent3>
        <a:srgbClr val="78909C"/>
      </a:accent3>
      <a:accent4>
        <a:srgbClr val="FFC18A"/>
      </a:accent4>
      <a:accent5>
        <a:srgbClr val="FF6374"/>
      </a:accent5>
      <a:accent6>
        <a:srgbClr val="D63E3D"/>
      </a:accent6>
      <a:hlink>
        <a:srgbClr val="FDFDF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450</TotalTime>
  <Words>459</Words>
  <Application>Microsoft Office PowerPoint</Application>
  <PresentationFormat>Widescreen</PresentationFormat>
  <Paragraphs>70</Paragraphs>
  <Slides>20</Slides>
  <Notes>7</Notes>
  <HiddenSlides>0</HiddenSlides>
  <MMClips>4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42" baseType="lpstr">
      <vt:lpstr>SVN-Newton</vt:lpstr>
      <vt:lpstr>Baloo 2</vt:lpstr>
      <vt:lpstr>Calibri</vt:lpstr>
      <vt:lpstr>Arial</vt:lpstr>
      <vt:lpstr>等线 Light</vt:lpstr>
      <vt:lpstr>Times New Roman</vt:lpstr>
      <vt:lpstr>Fredoka One</vt:lpstr>
      <vt:lpstr>M PLUS Rounded 1c</vt:lpstr>
      <vt:lpstr>#9Slide04 Yeseva One</vt:lpstr>
      <vt:lpstr>#9Slide05 SVNSteady</vt:lpstr>
      <vt:lpstr>UTM Alberta Heavy</vt:lpstr>
      <vt:lpstr>Cambria</vt:lpstr>
      <vt:lpstr>Caveat Brush</vt:lpstr>
      <vt:lpstr>等线</vt:lpstr>
      <vt:lpstr>#9Slide07 HoneyCream</vt:lpstr>
      <vt:lpstr>#9Slide07 IcielNabila</vt:lpstr>
      <vt:lpstr>#9Slide07 IcielCrocante</vt:lpstr>
      <vt:lpstr>SVN-Dancing Script</vt:lpstr>
      <vt:lpstr>#9Slide07 SVNDessert Menu Scrip</vt:lpstr>
      <vt:lpstr>Office 主题​​</vt:lpstr>
      <vt:lpstr>1_Kawaii Bubble Tea Bran MK Plan by Slidesgo</vt:lpstr>
      <vt:lpstr>1_Awesome Teachers Meeting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Quan sát biểu đồ tranh và cho biết, khối lập phương màu nào là nhiều nhất?</vt:lpstr>
      <vt:lpstr>Quan sát biểu đồ tranh và cho biết, có bao nhiêu bạn học sinh lớp 2A đến trường bằng xe đạp?</vt:lpstr>
      <vt:lpstr>Quan sát biểu đồ tranh và cho biết, trong một ngày, Mai uống nhiều hơn Nam bao nhiêu ly nước?</vt:lpstr>
      <vt:lpstr>Quan sát biểu đồ tranh và cho biết có bao nhiêu kg dâu?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xb21cn</dc:creator>
  <cp:keywords>MangnonTeam</cp:keywords>
  <cp:lastModifiedBy>Phượng Phí</cp:lastModifiedBy>
  <cp:revision>138</cp:revision>
  <dcterms:created xsi:type="dcterms:W3CDTF">2020-11-20T11:43:00Z</dcterms:created>
  <dcterms:modified xsi:type="dcterms:W3CDTF">2025-04-22T07:25:19Z</dcterms:modified>
</cp:coreProperties>
</file>