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21" r:id="rId4"/>
    <p:sldMasterId id="2147483733" r:id="rId5"/>
    <p:sldMasterId id="2147483745" r:id="rId6"/>
    <p:sldMasterId id="2147483753" r:id="rId7"/>
    <p:sldMasterId id="2147483756" r:id="rId8"/>
    <p:sldMasterId id="2147483764" r:id="rId9"/>
    <p:sldMasterId id="2147483778" r:id="rId10"/>
  </p:sldMasterIdLst>
  <p:notesMasterIdLst>
    <p:notesMasterId r:id="rId37"/>
  </p:notesMasterIdLst>
  <p:sldIdLst>
    <p:sldId id="2007577128" r:id="rId11"/>
    <p:sldId id="257" r:id="rId12"/>
    <p:sldId id="2007577139" r:id="rId13"/>
    <p:sldId id="2007577135" r:id="rId14"/>
    <p:sldId id="2007577146" r:id="rId15"/>
    <p:sldId id="2007577130" r:id="rId16"/>
    <p:sldId id="2007577131" r:id="rId17"/>
    <p:sldId id="2007577132" r:id="rId18"/>
    <p:sldId id="2007577133" r:id="rId19"/>
    <p:sldId id="2007577147" r:id="rId20"/>
    <p:sldId id="2007577134" r:id="rId21"/>
    <p:sldId id="2007577136" r:id="rId22"/>
    <p:sldId id="2007577148" r:id="rId23"/>
    <p:sldId id="2007577137" r:id="rId24"/>
    <p:sldId id="2007577138" r:id="rId25"/>
    <p:sldId id="2007577140" r:id="rId26"/>
    <p:sldId id="2007577141" r:id="rId27"/>
    <p:sldId id="283" r:id="rId28"/>
    <p:sldId id="285" r:id="rId29"/>
    <p:sldId id="287" r:id="rId30"/>
    <p:sldId id="2007577142" r:id="rId31"/>
    <p:sldId id="2007577143" r:id="rId32"/>
    <p:sldId id="2007577144" r:id="rId33"/>
    <p:sldId id="2007577145" r:id="rId34"/>
    <p:sldId id="256" r:id="rId35"/>
    <p:sldId id="2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43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34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615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525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26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171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ab98393b64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ab98393b64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17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873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171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11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58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132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88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79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899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73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96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9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04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5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7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00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9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4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6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52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2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7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5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5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5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5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7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6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409835705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9495616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65332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9185289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70933033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26409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06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43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62147097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50318199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86758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18030714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420229908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2850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31619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暑期少儿</a:t>
            </a:r>
            <a:endParaRPr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4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lang="id-ID" sz="1467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46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lang="id-ID" sz="3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09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4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4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4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3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3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1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7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4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77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2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493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77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38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56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245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636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4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872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5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936C41-C129-CAD5-84D9-EFCF714095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175688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25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2" r:id="rId6"/>
    <p:sldLayoutId id="2147483777" r:id="rId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452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13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92E0BB3C-9FD1-9B85-D6AE-595AF636D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9" y="2377349"/>
            <a:ext cx="7547502" cy="21033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446567" y="127591"/>
            <a:ext cx="11015331" cy="62351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5935C99A-2001-154C-F4A2-108CA931E229}"/>
              </a:ext>
            </a:extLst>
          </p:cNvPr>
          <p:cNvGrpSpPr/>
          <p:nvPr/>
        </p:nvGrpSpPr>
        <p:grpSpPr>
          <a:xfrm>
            <a:off x="4104693" y="1073314"/>
            <a:ext cx="6897252" cy="5221161"/>
            <a:chOff x="4186989" y="457201"/>
            <a:chExt cx="6737685" cy="5751094"/>
          </a:xfrm>
        </p:grpSpPr>
        <p:sp>
          <p:nvSpPr>
            <p:cNvPr id="7" name="圆角矩形 10">
              <a:extLst>
                <a:ext uri="{FF2B5EF4-FFF2-40B4-BE49-F238E27FC236}">
                  <a16:creationId xmlns:a16="http://schemas.microsoft.com/office/drawing/2014/main" id="{823F4399-5B17-F3DB-5A3F-AADBC7356BA4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id="{F0AF1F1F-CC42-426B-79AE-F735B2E8F178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94C0BC-CB18-2B76-E174-CAECDB8DCC32}"/>
              </a:ext>
            </a:extLst>
          </p:cNvPr>
          <p:cNvSpPr txBox="1"/>
          <p:nvPr/>
        </p:nvSpPr>
        <p:spPr>
          <a:xfrm>
            <a:off x="1743739" y="178181"/>
            <a:ext cx="925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bảng</a:t>
            </a:r>
            <a:r>
              <a:rPr lang="en-US" sz="3600" b="1" dirty="0"/>
              <a:t> </a:t>
            </a:r>
            <a:r>
              <a:rPr lang="en-US" sz="3600" b="1" dirty="0" err="1"/>
              <a:t>theo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gợi</a:t>
            </a:r>
            <a:r>
              <a:rPr lang="en-US" sz="3600" b="1" dirty="0"/>
              <a:t> ý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D82527BB-FC7E-BDC8-5D6A-714DF6DCB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508704"/>
              </p:ext>
            </p:extLst>
          </p:nvPr>
        </p:nvGraphicFramePr>
        <p:xfrm>
          <a:off x="4450483" y="1447776"/>
          <a:ext cx="6196179" cy="4501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415">
                  <a:extLst>
                    <a:ext uri="{9D8B030D-6E8A-4147-A177-3AD203B41FA5}">
                      <a16:colId xmlns:a16="http://schemas.microsoft.com/office/drawing/2014/main" val="2763670345"/>
                    </a:ext>
                  </a:extLst>
                </a:gridCol>
                <a:gridCol w="4403764">
                  <a:extLst>
                    <a:ext uri="{9D8B030D-6E8A-4147-A177-3AD203B41FA5}">
                      <a16:colId xmlns:a16="http://schemas.microsoft.com/office/drawing/2014/main" val="3178153765"/>
                    </a:ext>
                  </a:extLst>
                </a:gridCol>
              </a:tblGrid>
              <a:tr h="89042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Mùa</a:t>
                      </a:r>
                      <a:endParaRPr lang="en-US" sz="36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Đặc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điểm</a:t>
                      </a:r>
                      <a:endParaRPr lang="en-US" sz="36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507358"/>
                  </a:ext>
                </a:extLst>
              </a:tr>
              <a:tr h="902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Xuân</a:t>
                      </a:r>
                      <a:endParaRPr lang="en-US" sz="3600" dirty="0"/>
                    </a:p>
                  </a:txBody>
                  <a:tcPr anchor="ctr">
                    <a:solidFill>
                      <a:srgbClr val="43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107917"/>
                  </a:ext>
                </a:extLst>
              </a:tr>
              <a:tr h="902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Hè</a:t>
                      </a:r>
                      <a:endParaRPr lang="en-US" sz="3600" dirty="0"/>
                    </a:p>
                  </a:txBody>
                  <a:tcPr anchor="ctr">
                    <a:solidFill>
                      <a:srgbClr val="43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3249"/>
                  </a:ext>
                </a:extLst>
              </a:tr>
              <a:tr h="902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Thu</a:t>
                      </a:r>
                    </a:p>
                  </a:txBody>
                  <a:tcPr anchor="ctr">
                    <a:solidFill>
                      <a:srgbClr val="43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02385"/>
                  </a:ext>
                </a:extLst>
              </a:tr>
              <a:tr h="902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Đông</a:t>
                      </a:r>
                      <a:endParaRPr lang="en-US" sz="3600" dirty="0"/>
                    </a:p>
                  </a:txBody>
                  <a:tcPr anchor="ctr">
                    <a:solidFill>
                      <a:srgbClr val="43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817174"/>
                  </a:ext>
                </a:extLst>
              </a:tr>
            </a:tbl>
          </a:graphicData>
        </a:graphic>
      </p:graphicFrame>
      <p:pic>
        <p:nvPicPr>
          <p:cNvPr id="15" name="图片 11">
            <a:extLst>
              <a:ext uri="{FF2B5EF4-FFF2-40B4-BE49-F238E27FC236}">
                <a16:creationId xmlns:a16="http://schemas.microsoft.com/office/drawing/2014/main" id="{D4BD851A-F07B-3239-2391-0C9128BD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002" y="727818"/>
            <a:ext cx="1570875" cy="1570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719EFD-084C-80F6-D4D0-7C5AFFA54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75" y="1825622"/>
            <a:ext cx="3770018" cy="270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FDEFAE-8174-D236-AA5F-8615A5D47A74}"/>
              </a:ext>
            </a:extLst>
          </p:cNvPr>
          <p:cNvSpPr/>
          <p:nvPr/>
        </p:nvSpPr>
        <p:spPr>
          <a:xfrm>
            <a:off x="6241312" y="2349795"/>
            <a:ext cx="4405350" cy="861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Ấm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áp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hoa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đua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nở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B9AA4-2DEF-BC98-3A97-F49BD2DC4975}"/>
              </a:ext>
            </a:extLst>
          </p:cNvPr>
          <p:cNvSpPr/>
          <p:nvPr/>
        </p:nvSpPr>
        <p:spPr>
          <a:xfrm>
            <a:off x="6241312" y="3258881"/>
            <a:ext cx="4405350" cy="861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Nóng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nực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cây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xanh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tốt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F98D3F-B234-9A7E-A703-265382B41CE8}"/>
              </a:ext>
            </a:extLst>
          </p:cNvPr>
          <p:cNvSpPr/>
          <p:nvPr/>
        </p:nvSpPr>
        <p:spPr>
          <a:xfrm>
            <a:off x="6241312" y="4166768"/>
            <a:ext cx="4405350" cy="861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Mát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mẻ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cây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rụng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lá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DA455A-65CD-DFF4-DDC7-78944554550D}"/>
              </a:ext>
            </a:extLst>
          </p:cNvPr>
          <p:cNvSpPr/>
          <p:nvPr/>
        </p:nvSpPr>
        <p:spPr>
          <a:xfrm>
            <a:off x="6249138" y="5079108"/>
            <a:ext cx="4405350" cy="861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Giá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rét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cây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trơ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trụi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lá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3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552450" y="561975"/>
            <a:ext cx="10572750" cy="580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199D6207-488F-D6A2-09B7-012B39550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336" y="1743264"/>
            <a:ext cx="6041438" cy="48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5069A6-EBB8-682D-EA2E-E9EC708DCBAD}"/>
              </a:ext>
            </a:extLst>
          </p:cNvPr>
          <p:cNvGrpSpPr/>
          <p:nvPr/>
        </p:nvGrpSpPr>
        <p:grpSpPr>
          <a:xfrm>
            <a:off x="3878093" y="517505"/>
            <a:ext cx="7636213" cy="4150578"/>
            <a:chOff x="2277893" y="1555730"/>
            <a:chExt cx="7636213" cy="41505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CB2BDC-7C7B-3431-35E4-D551BE212EF9}"/>
                </a:ext>
              </a:extLst>
            </p:cNvPr>
            <p:cNvSpPr txBox="1"/>
            <p:nvPr/>
          </p:nvSpPr>
          <p:spPr>
            <a:xfrm>
              <a:off x="5168900" y="2326791"/>
              <a:ext cx="1320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>
                  <a:effectLst/>
                  <a:latin typeface="Arial" panose="020B0604020202020204" pitchFamily="34" charset="0"/>
                </a:rPr>
                <a:t>NGUYỄN NGÂN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B836C6-F1FC-A07D-DD33-F379DCD9D853}"/>
                </a:ext>
              </a:extLst>
            </p:cNvPr>
            <p:cNvSpPr txBox="1"/>
            <p:nvPr/>
          </p:nvSpPr>
          <p:spPr>
            <a:xfrm>
              <a:off x="2277893" y="1555730"/>
              <a:ext cx="7636213" cy="4150578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vi-VN" sz="4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miền bắc, một năm thường có bốn mùa xuân, hạ, thu, đông. Mỗi mùa có một vẻ đẹp riêng và đều có ích cho cuộc sống.</a:t>
              </a:r>
              <a:endParaRPr lang="en-US" sz="4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313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78419EF4-A3E0-76BF-AC93-3816742C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811" y="1990914"/>
            <a:ext cx="6041438" cy="48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E64CA92-00AA-75E7-40B2-9A15236814B4}"/>
              </a:ext>
            </a:extLst>
          </p:cNvPr>
          <p:cNvGrpSpPr/>
          <p:nvPr/>
        </p:nvGrpSpPr>
        <p:grpSpPr>
          <a:xfrm>
            <a:off x="3760444" y="1038224"/>
            <a:ext cx="8567022" cy="3832533"/>
            <a:chOff x="3624978" y="-383223"/>
            <a:chExt cx="8514269" cy="4659917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7E7683FB-0FE1-8FBD-77F1-828190F6B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7" t="310" r="48959" b="18544"/>
            <a:stretch/>
          </p:blipFill>
          <p:spPr>
            <a:xfrm>
              <a:off x="3624978" y="-383223"/>
              <a:ext cx="8514269" cy="46599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9E0D5F-B108-77F9-2501-2E410A9C4532}"/>
                </a:ext>
              </a:extLst>
            </p:cNvPr>
            <p:cNvSpPr txBox="1"/>
            <p:nvPr/>
          </p:nvSpPr>
          <p:spPr>
            <a:xfrm>
              <a:off x="4164775" y="1219065"/>
              <a:ext cx="6930971" cy="190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2: Tìm hiểu hai mùa mưa, khô.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3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446567" y="127591"/>
            <a:ext cx="11015331" cy="62351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A0979-98C5-C3C6-1DD3-DA6723A1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81" y="2015755"/>
            <a:ext cx="4569290" cy="357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84AD0C-6F1D-4208-EC0E-01960E1A9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836" y="2015755"/>
            <a:ext cx="4440375" cy="357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188293-B9C2-728E-E2A3-E254D2FB82BF}"/>
              </a:ext>
            </a:extLst>
          </p:cNvPr>
          <p:cNvSpPr txBox="1"/>
          <p:nvPr/>
        </p:nvSpPr>
        <p:spPr>
          <a:xfrm>
            <a:off x="584791" y="435048"/>
            <a:ext cx="11164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3. Quan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00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552450" y="561975"/>
            <a:ext cx="10572750" cy="580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1C261-B725-0924-72B2-FC5427BC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456" y="1189286"/>
            <a:ext cx="5951069" cy="4517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69F5-7310-BF72-BCFE-7156C0C5FD72}"/>
              </a:ext>
            </a:extLst>
          </p:cNvPr>
          <p:cNvSpPr txBox="1"/>
          <p:nvPr/>
        </p:nvSpPr>
        <p:spPr>
          <a:xfrm>
            <a:off x="5905499" y="2219325"/>
            <a:ext cx="4057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5 là mùa mưa vì trời đang mưa rất to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777D9-47FA-38E2-FED2-D5AB159DC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03" y="1510697"/>
            <a:ext cx="4569290" cy="357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847490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552450" y="561975"/>
            <a:ext cx="10572750" cy="580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1C261-B725-0924-72B2-FC5427BC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456" y="1189286"/>
            <a:ext cx="5951069" cy="4517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69F5-7310-BF72-BCFE-7156C0C5FD72}"/>
              </a:ext>
            </a:extLst>
          </p:cNvPr>
          <p:cNvSpPr txBox="1"/>
          <p:nvPr/>
        </p:nvSpPr>
        <p:spPr>
          <a:xfrm>
            <a:off x="5905499" y="2219325"/>
            <a:ext cx="4057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6 là mùa khô vì trời nắng gắt và bác đang phải tưới tiêu.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6B2DF-2190-E197-8BC7-A8F772CCF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11" y="1406155"/>
            <a:ext cx="4440375" cy="357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256017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58A138-F146-12EE-014F-035D10F77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315" y="2214270"/>
            <a:ext cx="68159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0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400458-6777-0FDB-B99F-C30DD168E63A}"/>
              </a:ext>
            </a:extLst>
          </p:cNvPr>
          <p:cNvGrpSpPr/>
          <p:nvPr/>
        </p:nvGrpSpPr>
        <p:grpSpPr>
          <a:xfrm>
            <a:off x="295275" y="3020204"/>
            <a:ext cx="4705350" cy="3197944"/>
            <a:chOff x="1057948" y="2924954"/>
            <a:chExt cx="4237952" cy="3197944"/>
          </a:xfrm>
        </p:grpSpPr>
        <p:grpSp>
          <p:nvGrpSpPr>
            <p:cNvPr id="4" name="Nhóm 95">
              <a:extLst>
                <a:ext uri="{FF2B5EF4-FFF2-40B4-BE49-F238E27FC236}">
                  <a16:creationId xmlns:a16="http://schemas.microsoft.com/office/drawing/2014/main" id="{B8FEB02E-3CB8-2B47-7A19-C21CD061738D}"/>
                </a:ext>
              </a:extLst>
            </p:cNvPr>
            <p:cNvGrpSpPr/>
            <p:nvPr/>
          </p:nvGrpSpPr>
          <p:grpSpPr>
            <a:xfrm>
              <a:off x="1057948" y="2924954"/>
              <a:ext cx="4237952" cy="3197944"/>
              <a:chOff x="1124976" y="1819729"/>
              <a:chExt cx="6487886" cy="4203699"/>
            </a:xfrm>
          </p:grpSpPr>
          <p:sp>
            <p:nvSpPr>
              <p:cNvPr id="5" name="Hình Bầu dục 97">
                <a:extLst>
                  <a:ext uri="{FF2B5EF4-FFF2-40B4-BE49-F238E27FC236}">
                    <a16:creationId xmlns:a16="http://schemas.microsoft.com/office/drawing/2014/main" id="{4EB3B520-05A8-AE76-0D00-D051916CE46E}"/>
                  </a:ext>
                </a:extLst>
              </p:cNvPr>
              <p:cNvSpPr/>
              <p:nvPr/>
            </p:nvSpPr>
            <p:spPr>
              <a:xfrm>
                <a:off x="1124976" y="3323771"/>
                <a:ext cx="6487886" cy="26996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6" name="Hình ảnh 98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DABB20A1-BFD0-6DB6-B999-868762FA9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28056" y="1819729"/>
                <a:ext cx="6081725" cy="3557762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02CD24-F1D6-5F4B-4E39-4E0592A24933}"/>
                </a:ext>
              </a:extLst>
            </p:cNvPr>
            <p:cNvSpPr/>
            <p:nvPr/>
          </p:nvSpPr>
          <p:spPr>
            <a:xfrm>
              <a:off x="1771650" y="5443616"/>
              <a:ext cx="3200399" cy="6776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/>
                </a:rPr>
                <a:t>Thảo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/>
                </a:rPr>
                <a:t>luận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/>
                </a:rPr>
                <a:t>nhóm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/>
                </a:rPr>
                <a:t>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9C5DF22-30C9-E478-6882-B1B32D446CEA}"/>
              </a:ext>
            </a:extLst>
          </p:cNvPr>
          <p:cNvSpPr/>
          <p:nvPr/>
        </p:nvSpPr>
        <p:spPr>
          <a:xfrm>
            <a:off x="3550219" y="687697"/>
            <a:ext cx="6041456" cy="2037645"/>
          </a:xfrm>
          <a:prstGeom prst="wedgeEllipseCallout">
            <a:avLst>
              <a:gd name="adj1" fmla="val -59039"/>
              <a:gd name="adj2" fmla="val 42996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Nơi em đang sống thuộc vùng nào?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439B8413-D816-3598-8EAD-2BAF03C3055C}"/>
              </a:ext>
            </a:extLst>
          </p:cNvPr>
          <p:cNvSpPr/>
          <p:nvPr/>
        </p:nvSpPr>
        <p:spPr>
          <a:xfrm>
            <a:off x="4969445" y="2830823"/>
            <a:ext cx="6346256" cy="1703078"/>
          </a:xfrm>
          <a:prstGeom prst="wedgeEllipseCallout">
            <a:avLst>
              <a:gd name="adj1" fmla="val -56951"/>
              <a:gd name="adj2" fmla="val -12163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Nơi em đang sống có các mùa nào?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FB8CC8A-6C5A-9E6F-C04D-F847269806D4}"/>
              </a:ext>
            </a:extLst>
          </p:cNvPr>
          <p:cNvSpPr/>
          <p:nvPr/>
        </p:nvSpPr>
        <p:spPr>
          <a:xfrm>
            <a:off x="5655245" y="4602473"/>
            <a:ext cx="6346256" cy="1703078"/>
          </a:xfrm>
          <a:prstGeom prst="wedgeEllipseCallout">
            <a:avLst>
              <a:gd name="adj1" fmla="val -56951"/>
              <a:gd name="adj2" fmla="val -12163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Nêu đặc điểm thời tiết của mùa đó?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20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29E9EE6-545D-806C-E296-733C69B67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8EC6423F-A489-3525-EBCB-159099628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AD2CB26-F463-AF99-7A41-41A64CD3F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A170A93-0807-0300-2653-A04FCF11A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4B688-6AEC-ACE5-BDD5-A2ADADFF497C}"/>
              </a:ext>
            </a:extLst>
          </p:cNvPr>
          <p:cNvSpPr txBox="1"/>
          <p:nvPr/>
        </p:nvSpPr>
        <p:spPr>
          <a:xfrm>
            <a:off x="1914526" y="93817"/>
            <a:ext cx="7762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em sống thuộc miề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Bắc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Ở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bốn mùa: xu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n, hạ, thu, đông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 xuân: ấm áp, cây cối đâm chồi nảy lộc,.. Mùa hạ: nóng bức, có những con mưa rào. Mùa thu: mát mẻ, se se lạnh. Mùa đ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ng: lạnh giá, cây cối rụng lá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6812E1D5-9015-CDEA-0D8D-D7B2ECB9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05" y="2142778"/>
            <a:ext cx="6322545" cy="50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336CB5-CEE1-1004-C8DC-2B845BC0F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37640" y="2425284"/>
            <a:ext cx="2354881" cy="443271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A553830-95D5-A70C-8EEA-F386180C1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9361" y="2593615"/>
            <a:ext cx="2251333" cy="416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9A155D-1058-2276-7C4B-D056B8FFD9E5}"/>
              </a:ext>
            </a:extLst>
          </p:cNvPr>
          <p:cNvSpPr txBox="1"/>
          <p:nvPr/>
        </p:nvSpPr>
        <p:spPr>
          <a:xfrm>
            <a:off x="4093970" y="1424457"/>
            <a:ext cx="4346165" cy="175432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7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2000">
            <a:off x="-127139" y="-231485"/>
            <a:ext cx="12446277" cy="7320969"/>
          </a:xfrm>
          <a:custGeom>
            <a:avLst/>
            <a:gdLst/>
            <a:ahLst/>
            <a:cxnLst/>
            <a:rect l="l" t="t" r="r" b="b"/>
            <a:pathLst>
              <a:path w="18669416" h="10981454">
                <a:moveTo>
                  <a:pt x="394896" y="0"/>
                </a:moveTo>
                <a:lnTo>
                  <a:pt x="18669416" y="702036"/>
                </a:lnTo>
                <a:lnTo>
                  <a:pt x="18274520" y="10981454"/>
                </a:lnTo>
                <a:lnTo>
                  <a:pt x="0" y="10279418"/>
                </a:lnTo>
                <a:lnTo>
                  <a:pt x="394896" y="0"/>
                </a:lnTo>
                <a:close/>
              </a:path>
            </a:pathLst>
          </a:custGeom>
          <a:blipFill>
            <a:blip r:embed="rId2"/>
            <a:stretch>
              <a:fillRect t="-6634" b="-663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365902">
            <a:off x="9880532" y="1992125"/>
            <a:ext cx="3536865" cy="4078146"/>
          </a:xfrm>
          <a:custGeom>
            <a:avLst/>
            <a:gdLst/>
            <a:ahLst/>
            <a:cxnLst/>
            <a:rect l="l" t="t" r="r" b="b"/>
            <a:pathLst>
              <a:path w="5305297" h="6117219">
                <a:moveTo>
                  <a:pt x="0" y="0"/>
                </a:moveTo>
                <a:lnTo>
                  <a:pt x="5305297" y="0"/>
                </a:lnTo>
                <a:lnTo>
                  <a:pt x="5305297" y="6117219"/>
                </a:lnTo>
                <a:lnTo>
                  <a:pt x="0" y="6117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5608873" y="4362057"/>
            <a:ext cx="10207256" cy="5486400"/>
          </a:xfrm>
          <a:custGeom>
            <a:avLst/>
            <a:gdLst/>
            <a:ahLst/>
            <a:cxnLst/>
            <a:rect l="l" t="t" r="r" b="b"/>
            <a:pathLst>
              <a:path w="15310884" h="8229600">
                <a:moveTo>
                  <a:pt x="0" y="0"/>
                </a:moveTo>
                <a:lnTo>
                  <a:pt x="15310884" y="0"/>
                </a:lnTo>
                <a:lnTo>
                  <a:pt x="15310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-7065822" y="3054875"/>
            <a:ext cx="10207256" cy="5486400"/>
          </a:xfrm>
          <a:custGeom>
            <a:avLst/>
            <a:gdLst/>
            <a:ahLst/>
            <a:cxnLst/>
            <a:rect l="l" t="t" r="r" b="b"/>
            <a:pathLst>
              <a:path w="15310884" h="8229600">
                <a:moveTo>
                  <a:pt x="0" y="0"/>
                </a:moveTo>
                <a:lnTo>
                  <a:pt x="15310884" y="0"/>
                </a:lnTo>
                <a:lnTo>
                  <a:pt x="15310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-495822" y="3896372"/>
            <a:ext cx="4562119" cy="3134405"/>
          </a:xfrm>
          <a:custGeom>
            <a:avLst/>
            <a:gdLst/>
            <a:ahLst/>
            <a:cxnLst/>
            <a:rect l="l" t="t" r="r" b="b"/>
            <a:pathLst>
              <a:path w="6843179" h="4701608">
                <a:moveTo>
                  <a:pt x="0" y="0"/>
                </a:moveTo>
                <a:lnTo>
                  <a:pt x="6843179" y="0"/>
                </a:lnTo>
                <a:lnTo>
                  <a:pt x="6843179" y="4701609"/>
                </a:lnTo>
                <a:lnTo>
                  <a:pt x="0" y="4701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3258154" y="3614089"/>
            <a:ext cx="4152749" cy="3734687"/>
          </a:xfrm>
          <a:custGeom>
            <a:avLst/>
            <a:gdLst/>
            <a:ahLst/>
            <a:cxnLst/>
            <a:rect l="l" t="t" r="r" b="b"/>
            <a:pathLst>
              <a:path w="6229123" h="5602030">
                <a:moveTo>
                  <a:pt x="0" y="0"/>
                </a:moveTo>
                <a:lnTo>
                  <a:pt x="6229124" y="0"/>
                </a:lnTo>
                <a:lnTo>
                  <a:pt x="6229124" y="5602031"/>
                </a:lnTo>
                <a:lnTo>
                  <a:pt x="0" y="5602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605392" y="3896371"/>
            <a:ext cx="3425580" cy="3425580"/>
          </a:xfrm>
          <a:custGeom>
            <a:avLst/>
            <a:gdLst/>
            <a:ahLst/>
            <a:cxnLst/>
            <a:rect l="l" t="t" r="r" b="b"/>
            <a:pathLst>
              <a:path w="5138370" h="5138370">
                <a:moveTo>
                  <a:pt x="0" y="0"/>
                </a:moveTo>
                <a:lnTo>
                  <a:pt x="5138369" y="0"/>
                </a:lnTo>
                <a:lnTo>
                  <a:pt x="5138369" y="5138370"/>
                </a:lnTo>
                <a:lnTo>
                  <a:pt x="0" y="5138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9500313" y="3614090"/>
            <a:ext cx="3326130" cy="3491167"/>
          </a:xfrm>
          <a:custGeom>
            <a:avLst/>
            <a:gdLst/>
            <a:ahLst/>
            <a:cxnLst/>
            <a:rect l="l" t="t" r="r" b="b"/>
            <a:pathLst>
              <a:path w="4989195" h="5236751">
                <a:moveTo>
                  <a:pt x="0" y="0"/>
                </a:moveTo>
                <a:lnTo>
                  <a:pt x="4989196" y="0"/>
                </a:lnTo>
                <a:lnTo>
                  <a:pt x="4989196" y="5236751"/>
                </a:lnTo>
                <a:lnTo>
                  <a:pt x="0" y="5236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DEE7D901-BB7A-4105-8072-1BA58812F6F4}"/>
              </a:ext>
            </a:extLst>
          </p:cNvPr>
          <p:cNvSpPr/>
          <p:nvPr/>
        </p:nvSpPr>
        <p:spPr>
          <a:xfrm>
            <a:off x="4477095" y="302246"/>
            <a:ext cx="3708438" cy="646986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B7576E-3538-F0F6-65BE-C3EACF63D2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0716" y="1079779"/>
            <a:ext cx="8340051" cy="302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878496" y="1547519"/>
            <a:ext cx="7599136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Ở Việt Nam, có nơi có hai mùa, có nơi có bốn mùa diễn ra trong năm.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39513" y="3024214"/>
            <a:ext cx="7435842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 mùa có những đặc điểm khác nhau về thời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F108A215-7372-4139-986B-C0D23E2772D2}"/>
              </a:ext>
            </a:extLst>
          </p:cNvPr>
          <p:cNvSpPr/>
          <p:nvPr/>
        </p:nvSpPr>
        <p:spPr>
          <a:xfrm>
            <a:off x="4756158" y="4788186"/>
            <a:ext cx="7435842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 vật mỗi mùa khác nhau và con người có những hoạt động thích ứng với mỗi mùa.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25A088-B30A-D2C9-CC22-DF687B6B8707}"/>
              </a:ext>
            </a:extLst>
          </p:cNvPr>
          <p:cNvSpPr txBox="1"/>
          <p:nvPr/>
        </p:nvSpPr>
        <p:spPr>
          <a:xfrm>
            <a:off x="4343400" y="352425"/>
            <a:ext cx="409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KẾT LUẬN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704FB27-7243-2350-8F1C-98D54265C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23" y="2185695"/>
            <a:ext cx="64928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73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29E9EE6-545D-806C-E296-733C69B67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8EC6423F-A489-3525-EBCB-159099628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AD2CB26-F463-AF99-7A41-41A64CD3F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A170A93-0807-0300-2653-A04FCF11A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4B688-6AEC-ACE5-BDD5-A2ADADFF497C}"/>
              </a:ext>
            </a:extLst>
          </p:cNvPr>
          <p:cNvSpPr txBox="1"/>
          <p:nvPr/>
        </p:nvSpPr>
        <p:spPr>
          <a:xfrm>
            <a:off x="1914526" y="93817"/>
            <a:ext cx="77628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 tầm hình về các mùa trong năm. 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6812E1D5-9015-CDEA-0D8D-D7B2ECB9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05" y="2142778"/>
            <a:ext cx="6322545" cy="50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ơn 151.200 Bốn Mùa Bức ảnh ảnh, hình chụp &amp; hình ảnh trả phí bản quyền một  lần sẵn có - iStock">
            <a:extLst>
              <a:ext uri="{FF2B5EF4-FFF2-40B4-BE49-F238E27FC236}">
                <a16:creationId xmlns:a16="http://schemas.microsoft.com/office/drawing/2014/main" id="{D20DF1D9-89FC-AF29-9D7D-90C6FBA6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035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60045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146788E-0908-713E-017C-4E009B75CD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4B55-1B67-7889-B0FE-BA6C920F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ọc từ vựng tiếng Nhật về 4 mùa trong tại Nhật bản">
            <a:extLst>
              <a:ext uri="{FF2B5EF4-FFF2-40B4-BE49-F238E27FC236}">
                <a16:creationId xmlns:a16="http://schemas.microsoft.com/office/drawing/2014/main" id="{CADBB708-085B-6A5A-7E9A-5BA8BE3DF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41796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159924" cy="4366430"/>
            <a:chOff x="0" y="0"/>
            <a:chExt cx="6319849" cy="87328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937" r="25937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499892"/>
            <a:ext cx="3159924" cy="2358108"/>
            <a:chOff x="0" y="0"/>
            <a:chExt cx="6319849" cy="47162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5318" r="5318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3272151" y="4499892"/>
            <a:ext cx="2738407" cy="2358108"/>
            <a:chOff x="0" y="0"/>
            <a:chExt cx="5476815" cy="47162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1242" r="11242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122785" y="4499892"/>
            <a:ext cx="2738407" cy="2358108"/>
            <a:chOff x="0" y="0"/>
            <a:chExt cx="5476815" cy="471621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1290" r="11290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8973417" y="2472279"/>
            <a:ext cx="3218583" cy="4385721"/>
            <a:chOff x="0" y="0"/>
            <a:chExt cx="6437165" cy="87714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t="4579" b="4579"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8973417" y="1"/>
            <a:ext cx="3218583" cy="2350367"/>
            <a:chOff x="0" y="0"/>
            <a:chExt cx="6437165" cy="4700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23317" r="23317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973417" y="1"/>
            <a:ext cx="3218583" cy="2350367"/>
            <a:chOff x="0" y="0"/>
            <a:chExt cx="6437165" cy="470073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t="1719" b="1719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3272151" y="1"/>
            <a:ext cx="5589041" cy="2350367"/>
            <a:chOff x="0" y="0"/>
            <a:chExt cx="11178082" cy="47007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t="23235" b="23235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3736673" y="2774950"/>
            <a:ext cx="471865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  <a:spcBef>
                <a:spcPct val="0"/>
              </a:spcBef>
            </a:pPr>
            <a:r>
              <a:rPr lang="en-US" sz="4266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seasons of the year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9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5A7693EF-18E6-57F0-72D4-837A612B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60" y="209345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1FC331-8864-EB83-0985-7ED276071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915" y="2319045"/>
            <a:ext cx="68159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4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78419EF4-A3E0-76BF-AC93-3816742C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811" y="1990914"/>
            <a:ext cx="6041438" cy="48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E64CA92-00AA-75E7-40B2-9A15236814B4}"/>
              </a:ext>
            </a:extLst>
          </p:cNvPr>
          <p:cNvGrpSpPr/>
          <p:nvPr/>
        </p:nvGrpSpPr>
        <p:grpSpPr>
          <a:xfrm>
            <a:off x="3760444" y="1038224"/>
            <a:ext cx="8567022" cy="3832533"/>
            <a:chOff x="3624978" y="-383223"/>
            <a:chExt cx="8514269" cy="4659917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7E7683FB-0FE1-8FBD-77F1-828190F6B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7" t="310" r="48959" b="18544"/>
            <a:stretch/>
          </p:blipFill>
          <p:spPr>
            <a:xfrm>
              <a:off x="3624978" y="-383223"/>
              <a:ext cx="8514269" cy="46599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9E0D5F-B108-77F9-2501-2E410A9C4532}"/>
                </a:ext>
              </a:extLst>
            </p:cNvPr>
            <p:cNvSpPr txBox="1"/>
            <p:nvPr/>
          </p:nvSpPr>
          <p:spPr>
            <a:xfrm>
              <a:off x="4164775" y="1219065"/>
              <a:ext cx="6930971" cy="136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1: Tìm hiểu cảnh vật trong mỗi mùa.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446567" y="127591"/>
            <a:ext cx="11015331" cy="62351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1C46B-8BE0-D2E9-4D42-FFF020EC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85" y="195936"/>
            <a:ext cx="751695" cy="1010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744811-7330-9A61-C318-237775124C65}"/>
              </a:ext>
            </a:extLst>
          </p:cNvPr>
          <p:cNvSpPr txBox="1"/>
          <p:nvPr/>
        </p:nvSpPr>
        <p:spPr>
          <a:xfrm>
            <a:off x="1906877" y="69430"/>
            <a:ext cx="8020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34CCC-6AEE-967F-A6A5-EF6B7BAC3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59" y="1197101"/>
            <a:ext cx="3638550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0A949B-B763-B8B6-E777-9EFCFE79F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85" y="1159000"/>
            <a:ext cx="371475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1E9D6-9B8C-189C-C912-0FA649A51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4036054"/>
            <a:ext cx="3629629" cy="2984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30B77-300C-F796-CD13-0EF9ACF84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585" y="4033993"/>
            <a:ext cx="3510447" cy="27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0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552450" y="561975"/>
            <a:ext cx="10572750" cy="580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19871-256C-EF2B-114A-2335B226E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34" y="2292476"/>
            <a:ext cx="3638550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1C261-B725-0924-72B2-FC5427BC7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456" y="1189286"/>
            <a:ext cx="5551019" cy="4517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69F5-7310-BF72-BCFE-7156C0C5FD72}"/>
              </a:ext>
            </a:extLst>
          </p:cNvPr>
          <p:cNvSpPr txBox="1"/>
          <p:nvPr/>
        </p:nvSpPr>
        <p:spPr>
          <a:xfrm>
            <a:off x="5810249" y="2028825"/>
            <a:ext cx="36480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1 là mùa xuân. Vì cây cối đua nhau khoe sắc, bướm bay dợp trời.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476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552450" y="561975"/>
            <a:ext cx="10572750" cy="580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1C261-B725-0924-72B2-FC5427BC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456" y="1189286"/>
            <a:ext cx="5551019" cy="4517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69F5-7310-BF72-BCFE-7156C0C5FD72}"/>
              </a:ext>
            </a:extLst>
          </p:cNvPr>
          <p:cNvSpPr txBox="1"/>
          <p:nvPr/>
        </p:nvSpPr>
        <p:spPr>
          <a:xfrm>
            <a:off x="5810249" y="2028825"/>
            <a:ext cx="37719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2 là mùa hè. Vì có hai bạn nhỏ đang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 trên bãi biển.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D382D-9295-E36C-9A29-E6F0E485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835" y="1940050"/>
            <a:ext cx="371475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0093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552450" y="561975"/>
            <a:ext cx="10572750" cy="580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1C261-B725-0924-72B2-FC5427BC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456" y="1189286"/>
            <a:ext cx="5551019" cy="4517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69F5-7310-BF72-BCFE-7156C0C5FD72}"/>
              </a:ext>
            </a:extLst>
          </p:cNvPr>
          <p:cNvSpPr txBox="1"/>
          <p:nvPr/>
        </p:nvSpPr>
        <p:spPr>
          <a:xfrm>
            <a:off x="5810249" y="2028825"/>
            <a:ext cx="37719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3 là mùa thu. Vì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A97ED-3BC6-DCE2-623E-A701B07BB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70" y="2121529"/>
            <a:ext cx="3629629" cy="298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6510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096C8-E147-2E2A-401F-D1EA8CB097F8}"/>
              </a:ext>
            </a:extLst>
          </p:cNvPr>
          <p:cNvSpPr/>
          <p:nvPr/>
        </p:nvSpPr>
        <p:spPr>
          <a:xfrm>
            <a:off x="552450" y="561975"/>
            <a:ext cx="10572750" cy="580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1C261-B725-0924-72B2-FC5427BC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456" y="1189286"/>
            <a:ext cx="5951069" cy="4517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69F5-7310-BF72-BCFE-7156C0C5FD72}"/>
              </a:ext>
            </a:extLst>
          </p:cNvPr>
          <p:cNvSpPr txBox="1"/>
          <p:nvPr/>
        </p:nvSpPr>
        <p:spPr>
          <a:xfrm>
            <a:off x="5810249" y="2028825"/>
            <a:ext cx="40576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4 là mùa đông. Vì có gió và tuyết rơi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36BFA-E885-4888-1469-2529DD3D1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910" y="1871818"/>
            <a:ext cx="3510447" cy="27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090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447</Words>
  <Application>Microsoft Office PowerPoint</Application>
  <PresentationFormat>Widescreen</PresentationFormat>
  <Paragraphs>36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微软雅黑</vt:lpstr>
      <vt:lpstr>Arial</vt:lpstr>
      <vt:lpstr>Averta Std CY Bold</vt:lpstr>
      <vt:lpstr>Barlow Semi Condensed</vt:lpstr>
      <vt:lpstr>Bobby Jones Soft</vt:lpstr>
      <vt:lpstr>Calibri</vt:lpstr>
      <vt:lpstr>Calibri Light</vt:lpstr>
      <vt:lpstr>Cambria</vt:lpstr>
      <vt:lpstr>Knewave</vt:lpstr>
      <vt:lpstr>Open Sans</vt:lpstr>
      <vt:lpstr>Quicksand Medium</vt:lpstr>
      <vt:lpstr>Times New Roman</vt:lpstr>
      <vt:lpstr>Utm AVO</vt:lpstr>
      <vt:lpstr>UTM Cookies</vt:lpstr>
      <vt:lpstr>Hoạt động</vt:lpstr>
      <vt:lpstr>Office 主题</vt:lpstr>
      <vt:lpstr>1_Office 主题</vt:lpstr>
      <vt:lpstr>4_Office Theme</vt:lpstr>
      <vt:lpstr>2_Office 主题</vt:lpstr>
      <vt:lpstr>Simple Light</vt:lpstr>
      <vt:lpstr>1_jeppt.com</vt:lpstr>
      <vt:lpstr>1_Simple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39</cp:revision>
  <dcterms:created xsi:type="dcterms:W3CDTF">2021-07-12T00:56:13Z</dcterms:created>
  <dcterms:modified xsi:type="dcterms:W3CDTF">2025-04-22T10:56:06Z</dcterms:modified>
</cp:coreProperties>
</file>