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83" r:id="rId4"/>
    <p:sldMasterId id="2147483694" r:id="rId5"/>
    <p:sldMasterId id="2147483699" r:id="rId6"/>
    <p:sldMasterId id="2147483708" r:id="rId7"/>
    <p:sldMasterId id="2147483719" r:id="rId8"/>
    <p:sldMasterId id="2147483731" r:id="rId9"/>
    <p:sldMasterId id="2147483755" r:id="rId10"/>
  </p:sldMasterIdLst>
  <p:notesMasterIdLst>
    <p:notesMasterId r:id="rId31"/>
  </p:notesMasterIdLst>
  <p:sldIdLst>
    <p:sldId id="2007577101" r:id="rId11"/>
    <p:sldId id="257" r:id="rId12"/>
    <p:sldId id="4267" r:id="rId13"/>
    <p:sldId id="293" r:id="rId14"/>
    <p:sldId id="371" r:id="rId15"/>
    <p:sldId id="373" r:id="rId16"/>
    <p:sldId id="2007577096" r:id="rId17"/>
    <p:sldId id="2007577105" r:id="rId18"/>
    <p:sldId id="360" r:id="rId19"/>
    <p:sldId id="2007577097" r:id="rId20"/>
    <p:sldId id="2007577102" r:id="rId21"/>
    <p:sldId id="295" r:id="rId22"/>
    <p:sldId id="2007577103" r:id="rId23"/>
    <p:sldId id="335" r:id="rId24"/>
    <p:sldId id="327" r:id="rId25"/>
    <p:sldId id="515" r:id="rId26"/>
    <p:sldId id="2007577104" r:id="rId27"/>
    <p:sldId id="342" r:id="rId28"/>
    <p:sldId id="336" r:id="rId29"/>
    <p:sldId id="34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28" autoAdjust="0"/>
    <p:restoredTop sz="94660"/>
  </p:normalViewPr>
  <p:slideViewPr>
    <p:cSldViewPr snapToGrid="0">
      <p:cViewPr varScale="1">
        <p:scale>
          <a:sx n="56" d="100"/>
          <a:sy n="56" d="100"/>
        </p:scale>
        <p:origin x="6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D1561-F921-48BA-9399-45D2BC39E21A}"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284F9-C5C2-408F-B17B-1645A09049AE}" type="slidenum">
              <a:rPr lang="en-US" smtClean="0"/>
              <a:t>‹#›</a:t>
            </a:fld>
            <a:endParaRPr lang="en-US"/>
          </a:p>
        </p:txBody>
      </p:sp>
    </p:spTree>
    <p:extLst>
      <p:ext uri="{BB962C8B-B14F-4D97-AF65-F5344CB8AC3E}">
        <p14:creationId xmlns:p14="http://schemas.microsoft.com/office/powerpoint/2010/main" val="150760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705164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0254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28824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4135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90594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40379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8965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8385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70410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3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02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279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074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95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74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412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2025/4/13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404677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338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38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94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8949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531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1781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79941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12621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68839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05950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21381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9465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3741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053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6419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3360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27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420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586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325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919996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004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58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24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553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89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079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394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2025/4/13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18459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120905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392383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83769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576941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214264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950008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8040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824972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103062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908758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043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94525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958646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247158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33267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8710407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16166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4346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391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92769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36655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07120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14991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45562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221243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42863244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97753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640330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58151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4" y="396558"/>
            <a:ext cx="3262432" cy="461665"/>
          </a:xfrm>
          <a:prstGeom prst="rect">
            <a:avLst/>
          </a:prstGeom>
          <a:noFill/>
        </p:spPr>
        <p:txBody>
          <a:bodyPr wrap="none" rtlCol="0">
            <a:spAutoFit/>
          </a:bodyPr>
          <a:lstStyle/>
          <a:p>
            <a:r>
              <a:rPr lang="zh-CN" altLang="en-US" sz="2400" dirty="0"/>
              <a:t>单击此处添加文字标题</a:t>
            </a:r>
          </a:p>
        </p:txBody>
      </p:sp>
    </p:spTree>
    <p:extLst>
      <p:ext uri="{BB962C8B-B14F-4D97-AF65-F5344CB8AC3E}">
        <p14:creationId xmlns:p14="http://schemas.microsoft.com/office/powerpoint/2010/main" val="101950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1274307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4809881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51846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983822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032002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1431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322516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602823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22823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328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611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07763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95103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04773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53910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05235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071396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4/13/2025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297895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050416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10.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jpg"/><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jp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7.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2025/4/13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6925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1518649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2318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5530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312246645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3257662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937577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TextBox 7">
            <a:extLst>
              <a:ext uri="{FF2B5EF4-FFF2-40B4-BE49-F238E27FC236}">
                <a16:creationId xmlns:a16="http://schemas.microsoft.com/office/drawing/2014/main" id="{5A352631-3383-448F-A5E5-0FF567840B70}"/>
              </a:ext>
            </a:extLst>
          </p:cNvPr>
          <p:cNvSpPr txBox="1"/>
          <p:nvPr userDrawn="1"/>
        </p:nvSpPr>
        <p:spPr>
          <a:xfrm>
            <a:off x="8869240" y="6596390"/>
            <a:ext cx="3686175"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423611770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15713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16203139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43.xml"/><Relationship Id="rId5" Type="http://schemas.microsoft.com/office/2007/relationships/hdphoto" Target="../media/hdphoto3.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image" Target="../media/image28.jpeg"/><Relationship Id="rId5" Type="http://schemas.microsoft.com/office/2007/relationships/hdphoto" Target="../media/hdphoto4.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7.xml"/><Relationship Id="rId5" Type="http://schemas.openxmlformats.org/officeDocument/2006/relationships/tags" Target="../tags/tag5.xml"/><Relationship Id="rId10" Type="http://schemas.openxmlformats.org/officeDocument/2006/relationships/slideLayout" Target="../slideLayouts/slideLayout21.xml"/><Relationship Id="rId4" Type="http://schemas.openxmlformats.org/officeDocument/2006/relationships/tags" Target="../tags/tag4.xml"/><Relationship Id="rId9"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583498" y="2119615"/>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Khởi</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8130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E422A-8987-493D-8789-8C62CAF9AC46}"/>
              </a:ext>
            </a:extLst>
          </p:cNvPr>
          <p:cNvSpPr txBox="1"/>
          <p:nvPr/>
        </p:nvSpPr>
        <p:spPr>
          <a:xfrm>
            <a:off x="1004880" y="278231"/>
            <a:ext cx="10193841" cy="1067600"/>
          </a:xfrm>
          <a:prstGeom prst="rect">
            <a:avLst/>
          </a:prstGeom>
          <a:noFill/>
        </p:spPr>
        <p:txBody>
          <a:bodyPr wrap="square" rtlCol="0">
            <a:spAutoFit/>
          </a:bodyPr>
          <a:lstStyle/>
          <a:p>
            <a:pPr algn="ctr">
              <a:lnSpc>
                <a:spcPct val="150000"/>
              </a:lnSpc>
            </a:pPr>
            <a:r>
              <a:rPr lang="vi-VN" sz="4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Từ ngữ</a:t>
            </a:r>
            <a:endParaRPr lang="en-US" sz="4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8C89CB9-3E3A-4F1B-ADE0-8A8D6BE980E2}"/>
              </a:ext>
            </a:extLst>
          </p:cNvPr>
          <p:cNvSpPr/>
          <p:nvPr/>
        </p:nvSpPr>
        <p:spPr>
          <a:xfrm>
            <a:off x="117412" y="1428783"/>
            <a:ext cx="11392473" cy="822213"/>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Lúng túng</a:t>
            </a:r>
          </a:p>
        </p:txBody>
      </p:sp>
      <p:sp>
        <p:nvSpPr>
          <p:cNvPr id="7" name="Rectangle 6">
            <a:extLst>
              <a:ext uri="{FF2B5EF4-FFF2-40B4-BE49-F238E27FC236}">
                <a16:creationId xmlns:a16="http://schemas.microsoft.com/office/drawing/2014/main" id="{12F4DA8E-3436-4797-8867-48EB06CA5AD3}"/>
              </a:ext>
            </a:extLst>
          </p:cNvPr>
          <p:cNvSpPr/>
          <p:nvPr/>
        </p:nvSpPr>
        <p:spPr>
          <a:xfrm>
            <a:off x="117412" y="2288180"/>
            <a:ext cx="11392473" cy="822213"/>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Kiên nhẫn</a:t>
            </a:r>
          </a:p>
        </p:txBody>
      </p:sp>
      <p:sp>
        <p:nvSpPr>
          <p:cNvPr id="9" name="Rectangle 8">
            <a:extLst>
              <a:ext uri="{FF2B5EF4-FFF2-40B4-BE49-F238E27FC236}">
                <a16:creationId xmlns:a16="http://schemas.microsoft.com/office/drawing/2014/main" id="{F9C06EA9-EAA9-4C11-91C0-78EDAA396CC2}"/>
              </a:ext>
            </a:extLst>
          </p:cNvPr>
          <p:cNvSpPr/>
          <p:nvPr/>
        </p:nvSpPr>
        <p:spPr>
          <a:xfrm>
            <a:off x="0" y="3063112"/>
            <a:ext cx="3852684" cy="822213"/>
          </a:xfrm>
          <a:prstGeom prst="rect">
            <a:avLst/>
          </a:prstGeom>
        </p:spPr>
        <p:txBody>
          <a:bodyPr wrap="square">
            <a:spAutoFit/>
          </a:bodyPr>
          <a:lstStyle/>
          <a:p>
            <a:pPr algn="just">
              <a:lnSpc>
                <a:spcPct val="150000"/>
              </a:lnSpc>
            </a:pPr>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Times New Roman" panose="02020603050405020304" pitchFamily="18" charset="0"/>
                <a:ea typeface="Arial-Rounded" panose="020B0500000000000000" pitchFamily="34" charset="0"/>
                <a:cs typeface="Times New Roman" panose="02020603050405020304" pitchFamily="18" charset="0"/>
              </a:rPr>
              <a:t>Ngập ngừng</a:t>
            </a:r>
          </a:p>
        </p:txBody>
      </p:sp>
      <p:sp>
        <p:nvSpPr>
          <p:cNvPr id="11" name="TextBox 10">
            <a:extLst>
              <a:ext uri="{FF2B5EF4-FFF2-40B4-BE49-F238E27FC236}">
                <a16:creationId xmlns:a16="http://schemas.microsoft.com/office/drawing/2014/main" id="{DD9B9EC1-C6F3-427C-A509-749A0E8380DA}"/>
              </a:ext>
            </a:extLst>
          </p:cNvPr>
          <p:cNvSpPr txBox="1"/>
          <p:nvPr/>
        </p:nvSpPr>
        <p:spPr>
          <a:xfrm>
            <a:off x="2727046" y="1418026"/>
            <a:ext cx="8490338" cy="923330"/>
          </a:xfrm>
          <a:prstGeom prst="rect">
            <a:avLst/>
          </a:prstGeom>
          <a:noFill/>
        </p:spPr>
        <p:txBody>
          <a:bodyPr wrap="square" rtlCol="0">
            <a:spAutoFit/>
          </a:bodyPr>
          <a:lstStyle/>
          <a:p>
            <a:pPr>
              <a:lnSpc>
                <a:spcPct val="150000"/>
              </a:lnSpc>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không biết nói hoặc làm như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 nào</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E0C93F15-2A89-4513-B4CA-F0A45D8A3043}"/>
              </a:ext>
            </a:extLst>
          </p:cNvPr>
          <p:cNvSpPr txBox="1"/>
          <p:nvPr/>
        </p:nvSpPr>
        <p:spPr>
          <a:xfrm>
            <a:off x="2637518" y="2302330"/>
            <a:ext cx="9058214" cy="923330"/>
          </a:xfrm>
          <a:prstGeom prst="rect">
            <a:avLst/>
          </a:prstGeom>
          <a:noFill/>
        </p:spPr>
        <p:txBody>
          <a:bodyPr wrap="square" rtlCol="0">
            <a:spAutoFit/>
          </a:bodyPr>
          <a:lstStyle/>
          <a:p>
            <a:pPr algn="just">
              <a:lnSpc>
                <a:spcPct val="150000"/>
              </a:lnSpc>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tiếp tục làm việc đã định mà không nản lòng</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5AA6EE0-DB69-4588-B3B3-8CECC939E976}"/>
              </a:ext>
            </a:extLst>
          </p:cNvPr>
          <p:cNvSpPr txBox="1"/>
          <p:nvPr/>
        </p:nvSpPr>
        <p:spPr>
          <a:xfrm>
            <a:off x="3002309" y="3111399"/>
            <a:ext cx="8693423" cy="823752"/>
          </a:xfrm>
          <a:prstGeom prst="rect">
            <a:avLst/>
          </a:prstGeom>
          <a:noFill/>
        </p:spPr>
        <p:txBody>
          <a:bodyPr wrap="square" rtlCol="0">
            <a:spAutoFit/>
          </a:bodyPr>
          <a:lstStyle/>
          <a:p>
            <a:pPr algn="just">
              <a:lnSpc>
                <a:spcPct val="150000"/>
              </a:lnSpc>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chưa quyết định được vì còn lo sợ thất bại.</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Premium Vector | Cute little kid girl think with question mark">
            <a:extLst>
              <a:ext uri="{FF2B5EF4-FFF2-40B4-BE49-F238E27FC236}">
                <a16:creationId xmlns:a16="http://schemas.microsoft.com/office/drawing/2014/main" id="{D3E6DF25-1448-4BFC-808A-1B69CEF221D0}"/>
              </a:ext>
            </a:extLst>
          </p:cNvPr>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r="44832"/>
          <a:stretch/>
        </p:blipFill>
        <p:spPr bwMode="auto">
          <a:xfrm>
            <a:off x="10205442" y="2908799"/>
            <a:ext cx="1986558" cy="43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3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372296"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 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(Phỏng theo Tốt-tô-chan, cô bé bên cửa sổ)</a:t>
            </a: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904240" y="6282808"/>
            <a:ext cx="483616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id="{C116E66B-CCBF-4B58-B26B-944FF7CFFC99}"/>
              </a:ext>
            </a:extLst>
          </p:cNvPr>
          <p:cNvSpPr/>
          <p:nvPr/>
        </p:nvSpPr>
        <p:spPr>
          <a:xfrm>
            <a:off x="200445" y="2236388"/>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7FB1CE2E-6A17-45D1-9E87-50043D0F2506}"/>
              </a:ext>
            </a:extLst>
          </p:cNvPr>
          <p:cNvSpPr/>
          <p:nvPr/>
        </p:nvSpPr>
        <p:spPr>
          <a:xfrm>
            <a:off x="314842" y="446771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90533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9ACACC2B-458C-45E3-AEE6-F39023B92445}"/>
              </a:ext>
            </a:extLst>
          </p:cNvPr>
          <p:cNvSpPr/>
          <p:nvPr/>
        </p:nvSpPr>
        <p:spPr>
          <a:xfrm>
            <a:off x="2098160" y="2264306"/>
            <a:ext cx="7995683" cy="2207527"/>
          </a:xfrm>
          <a:prstGeom prst="rect">
            <a:avLst/>
          </a:prstGeom>
        </p:spPr>
        <p:txBody>
          <a:bodyPr wrap="square">
            <a:spAutoFit/>
          </a:bodyPr>
          <a:lstStyle/>
          <a:p>
            <a:pPr lvl="0"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“Chúng ta cần học cách giao tiếp tự tin. Vì thế hôm nay chúng ta sẽ tập nói trước lớp về bất cứ điều gì mình thích.”</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25" name="Straight Connector 24">
            <a:extLst>
              <a:ext uri="{FF2B5EF4-FFF2-40B4-BE49-F238E27FC236}">
                <a16:creationId xmlns:a16="http://schemas.microsoft.com/office/drawing/2014/main" id="{ECCD413D-695D-43C1-9038-870E3B6B833A}"/>
              </a:ext>
            </a:extLst>
          </p:cNvPr>
          <p:cNvCxnSpPr/>
          <p:nvPr/>
        </p:nvCxnSpPr>
        <p:spPr>
          <a:xfrm flipH="1">
            <a:off x="3970628" y="2370986"/>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116985-D586-4F04-91FD-529A9D1D0549}"/>
              </a:ext>
            </a:extLst>
          </p:cNvPr>
          <p:cNvCxnSpPr/>
          <p:nvPr/>
        </p:nvCxnSpPr>
        <p:spPr>
          <a:xfrm flipH="1">
            <a:off x="10001694" y="237098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E66008-EC22-4290-8AA1-1C8054870650}"/>
              </a:ext>
            </a:extLst>
          </p:cNvPr>
          <p:cNvCxnSpPr/>
          <p:nvPr/>
        </p:nvCxnSpPr>
        <p:spPr>
          <a:xfrm flipH="1">
            <a:off x="5676585" y="378563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096274-7666-4AE9-B994-F6B771EFA0AD}"/>
              </a:ext>
            </a:extLst>
          </p:cNvPr>
          <p:cNvCxnSpPr/>
          <p:nvPr/>
        </p:nvCxnSpPr>
        <p:spPr>
          <a:xfrm flipH="1">
            <a:off x="5492288" y="378563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9AA98D-8BCC-4CD1-9DA7-E2211085DED9}"/>
              </a:ext>
            </a:extLst>
          </p:cNvPr>
          <p:cNvCxnSpPr/>
          <p:nvPr/>
        </p:nvCxnSpPr>
        <p:spPr>
          <a:xfrm flipH="1">
            <a:off x="3642357" y="3054193"/>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DCC5E0-3942-45DC-8202-EDAEAC13C924}"/>
              </a:ext>
            </a:extLst>
          </p:cNvPr>
          <p:cNvCxnSpPr/>
          <p:nvPr/>
        </p:nvCxnSpPr>
        <p:spPr>
          <a:xfrm flipH="1">
            <a:off x="8397411" y="311749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372296"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 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(Phỏng theo Tốt-tô-chan, cô bé bên cửa sổ)</a:t>
            </a: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904240" y="6282808"/>
            <a:ext cx="483616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3553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AC0A556-6569-409E-90B1-C4BC206DBE60}"/>
              </a:ext>
            </a:extLst>
          </p:cNvPr>
          <p:cNvSpPr txBox="1"/>
          <p:nvPr/>
        </p:nvSpPr>
        <p:spPr>
          <a:xfrm>
            <a:off x="1706462" y="353004"/>
            <a:ext cx="9408578" cy="661207"/>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ea typeface="Arial-Rounded" panose="020B0500000000000000" pitchFamily="34" charset="0"/>
                <a:cs typeface="Arial-Rounded" panose="020B0500000000000000" pitchFamily="34" charset="0"/>
              </a:rPr>
              <a:t>1.</a:t>
            </a:r>
            <a:r>
              <a:rPr lang="vi-VN" sz="2800" dirty="0">
                <a:latin typeface="+mj-lt"/>
                <a:ea typeface="Arial-Rounded" panose="020B0500000000000000" pitchFamily="34" charset="0"/>
                <a:cs typeface="Arial-Rounded" panose="020B0500000000000000" pitchFamily="34" charset="0"/>
              </a:rPr>
              <a:t> Trong giờ học, thầy giáo yêu cầu cả lớp làm gì?</a:t>
            </a:r>
          </a:p>
        </p:txBody>
      </p:sp>
      <p:sp>
        <p:nvSpPr>
          <p:cNvPr id="15" name="TextBox 14">
            <a:extLst>
              <a:ext uri="{FF2B5EF4-FFF2-40B4-BE49-F238E27FC236}">
                <a16:creationId xmlns:a16="http://schemas.microsoft.com/office/drawing/2014/main" id="{7AA23B84-72C6-4477-A686-3DEA6EE405DD}"/>
              </a:ext>
            </a:extLst>
          </p:cNvPr>
          <p:cNvSpPr txBox="1"/>
          <p:nvPr/>
        </p:nvSpPr>
        <p:spPr>
          <a:xfrm>
            <a:off x="1521519" y="1016484"/>
            <a:ext cx="9408578"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Trong giờ học, thầy giáo yêu cầu cả lớp tập nói trước lớp về bất cứ điều gì mình thích.</a:t>
            </a:r>
          </a:p>
        </p:txBody>
      </p:sp>
      <p:pic>
        <p:nvPicPr>
          <p:cNvPr id="16" name="Picture 15">
            <a:extLst>
              <a:ext uri="{FF2B5EF4-FFF2-40B4-BE49-F238E27FC236}">
                <a16:creationId xmlns:a16="http://schemas.microsoft.com/office/drawing/2014/main" id="{9EDB845C-5597-46A7-84A0-DA502760DD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flipH="1">
            <a:off x="704750" y="1040858"/>
            <a:ext cx="699050" cy="735842"/>
          </a:xfrm>
          <a:prstGeom prst="ellipse">
            <a:avLst/>
          </a:prstGeom>
          <a:ln w="12700">
            <a:solidFill>
              <a:srgbClr val="0070C0"/>
            </a:solidFill>
          </a:ln>
        </p:spPr>
      </p:pic>
      <p:sp>
        <p:nvSpPr>
          <p:cNvPr id="17" name="TextBox 16">
            <a:extLst>
              <a:ext uri="{FF2B5EF4-FFF2-40B4-BE49-F238E27FC236}">
                <a16:creationId xmlns:a16="http://schemas.microsoft.com/office/drawing/2014/main" id="{9EBF34F3-C14B-43D0-A1E5-162CDA394F17}"/>
              </a:ext>
            </a:extLst>
          </p:cNvPr>
          <p:cNvSpPr txBox="1"/>
          <p:nvPr/>
        </p:nvSpPr>
        <p:spPr>
          <a:xfrm>
            <a:off x="1706462" y="2408759"/>
            <a:ext cx="4176882"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2.</a:t>
            </a:r>
            <a:r>
              <a:rPr lang="vi-VN" sz="2800" dirty="0">
                <a:latin typeface="Times New Roman" panose="02020603050405020304" pitchFamily="18" charset="0"/>
                <a:ea typeface="Arial-Rounded" panose="020B0500000000000000" pitchFamily="34" charset="0"/>
                <a:cs typeface="Times New Roman" panose="02020603050405020304" pitchFamily="18" charset="0"/>
              </a:rPr>
              <a:t> Vì sao lúng đầu </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Quang lúng túng?</a:t>
            </a:r>
          </a:p>
        </p:txBody>
      </p:sp>
      <p:pic>
        <p:nvPicPr>
          <p:cNvPr id="21" name="Picture 20">
            <a:extLst>
              <a:ext uri="{FF2B5EF4-FFF2-40B4-BE49-F238E27FC236}">
                <a16:creationId xmlns:a16="http://schemas.microsoft.com/office/drawing/2014/main" id="{FE615937-A41E-47F6-86CC-4E2D6DD7988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516356" y="2503413"/>
            <a:ext cx="1011444" cy="1107523"/>
          </a:xfrm>
          <a:prstGeom prst="ellipse">
            <a:avLst/>
          </a:prstGeom>
          <a:ln w="19050">
            <a:solidFill>
              <a:srgbClr val="0070C0"/>
            </a:solidFill>
          </a:ln>
        </p:spPr>
      </p:pic>
      <p:sp>
        <p:nvSpPr>
          <p:cNvPr id="22" name="TextBox 21">
            <a:extLst>
              <a:ext uri="{FF2B5EF4-FFF2-40B4-BE49-F238E27FC236}">
                <a16:creationId xmlns:a16="http://schemas.microsoft.com/office/drawing/2014/main" id="{B1068501-7C3F-4603-B230-9D8F59072565}"/>
              </a:ext>
            </a:extLst>
          </p:cNvPr>
          <p:cNvSpPr txBox="1"/>
          <p:nvPr/>
        </p:nvSpPr>
        <p:spPr>
          <a:xfrm>
            <a:off x="452576" y="3946828"/>
            <a:ext cx="5938360" cy="1587679"/>
          </a:xfrm>
          <a:prstGeom prst="rect">
            <a:avLst/>
          </a:prstGeom>
          <a:noFill/>
        </p:spPr>
        <p:txBody>
          <a:bodyPr wrap="square" rtlCol="0">
            <a:spAutoFit/>
          </a:bodyPr>
          <a:lstStyle/>
          <a:p>
            <a:pPr algn="just">
              <a:lnSpc>
                <a:spcPct val="120000"/>
              </a:lnSpc>
            </a:pPr>
            <a:r>
              <a:rPr lang="vi-VN"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Vì bạn cảm thấy nói với bạn bên cạnh thì dễ nhưng đứng trước cả lớp mà nói thì sao mà khó thế.</a:t>
            </a:r>
          </a:p>
        </p:txBody>
      </p:sp>
      <p:cxnSp>
        <p:nvCxnSpPr>
          <p:cNvPr id="23" name="Straight Connector 22">
            <a:extLst>
              <a:ext uri="{FF2B5EF4-FFF2-40B4-BE49-F238E27FC236}">
                <a16:creationId xmlns:a16="http://schemas.microsoft.com/office/drawing/2014/main" id="{81A5A1FA-8085-42B2-840E-98F20085B7AA}"/>
              </a:ext>
            </a:extLst>
          </p:cNvPr>
          <p:cNvCxnSpPr>
            <a:cxnSpLocks/>
          </p:cNvCxnSpPr>
          <p:nvPr/>
        </p:nvCxnSpPr>
        <p:spPr>
          <a:xfrm>
            <a:off x="6527800" y="4092622"/>
            <a:ext cx="0" cy="14548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3FF2E74-0C7A-4DF3-91AB-EC02F5DFCAA5}"/>
              </a:ext>
            </a:extLst>
          </p:cNvPr>
          <p:cNvSpPr txBox="1"/>
          <p:nvPr/>
        </p:nvSpPr>
        <p:spPr>
          <a:xfrm>
            <a:off x="6670765" y="2408759"/>
            <a:ext cx="5082299" cy="1384995"/>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3.</a:t>
            </a:r>
            <a:r>
              <a:rPr lang="vi-VN" sz="2800" dirty="0">
                <a:latin typeface="Times New Roman" panose="02020603050405020304" pitchFamily="18" charset="0"/>
                <a:ea typeface="Arial-Rounded" panose="020B0500000000000000" pitchFamily="34" charset="0"/>
                <a:cs typeface="Times New Roman" panose="02020603050405020304" pitchFamily="18" charset="0"/>
              </a:rPr>
              <a:t> Theo em, điều gì khiến Quang trở nên tự tin?</a:t>
            </a:r>
          </a:p>
        </p:txBody>
      </p:sp>
      <p:sp>
        <p:nvSpPr>
          <p:cNvPr id="25" name="TextBox 24">
            <a:extLst>
              <a:ext uri="{FF2B5EF4-FFF2-40B4-BE49-F238E27FC236}">
                <a16:creationId xmlns:a16="http://schemas.microsoft.com/office/drawing/2014/main" id="{8E17FE69-D318-401E-8B69-DF98D3569986}"/>
              </a:ext>
            </a:extLst>
          </p:cNvPr>
          <p:cNvSpPr txBox="1"/>
          <p:nvPr/>
        </p:nvSpPr>
        <p:spPr>
          <a:xfrm>
            <a:off x="6801530" y="3946828"/>
            <a:ext cx="4897550" cy="1587679"/>
          </a:xfrm>
          <a:prstGeom prst="rect">
            <a:avLst/>
          </a:prstGeom>
          <a:noFill/>
        </p:spPr>
        <p:txBody>
          <a:bodyPr wrap="square" rtlCol="0">
            <a:spAutoFit/>
          </a:bodyPr>
          <a:lstStyle/>
          <a:p>
            <a:pPr algn="just">
              <a:lnSpc>
                <a:spcPct val="120000"/>
              </a:lnSpc>
            </a:pPr>
            <a:r>
              <a:rPr lang="vi-VN" sz="28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Nhờ thầy giáo và các bạn động viên, cổ vũ cho Quang. Quang đã cố gắng tự tin hơn.</a:t>
            </a:r>
          </a:p>
        </p:txBody>
      </p:sp>
      <p:sp>
        <p:nvSpPr>
          <p:cNvPr id="26" name="TextBox 25">
            <a:extLst>
              <a:ext uri="{FF2B5EF4-FFF2-40B4-BE49-F238E27FC236}">
                <a16:creationId xmlns:a16="http://schemas.microsoft.com/office/drawing/2014/main" id="{CA36DA85-4E1F-43A8-8B2C-29F6FACFA7B0}"/>
              </a:ext>
            </a:extLst>
          </p:cNvPr>
          <p:cNvSpPr txBox="1"/>
          <p:nvPr/>
        </p:nvSpPr>
        <p:spPr>
          <a:xfrm>
            <a:off x="8574103" y="6562582"/>
            <a:ext cx="3617897" cy="2616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Horizontal)">
                                      <p:cBhvr>
                                        <p:cTn id="35" dur="500"/>
                                        <p:tgtEl>
                                          <p:spTgt spid="2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2"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7BC191-F0C7-4B5F-9DCF-63B83D02DA41}"/>
              </a:ext>
            </a:extLst>
          </p:cNvPr>
          <p:cNvSpPr txBox="1"/>
          <p:nvPr/>
        </p:nvSpPr>
        <p:spPr>
          <a:xfrm>
            <a:off x="2027969" y="382383"/>
            <a:ext cx="11460691" cy="742511"/>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3.</a:t>
            </a:r>
            <a:r>
              <a:rPr lang="vi-VN" sz="3200" dirty="0">
                <a:latin typeface="Times New Roman" panose="02020603050405020304" pitchFamily="18" charset="0"/>
                <a:ea typeface="Arial-Rounded" panose="020B0500000000000000" pitchFamily="34" charset="0"/>
                <a:cs typeface="Times New Roman" panose="02020603050405020304" pitchFamily="18" charset="0"/>
              </a:rPr>
              <a:t> Khi nói trước lớp, em cảm thấy thế nào?</a:t>
            </a:r>
          </a:p>
        </p:txBody>
      </p:sp>
      <p:pic>
        <p:nvPicPr>
          <p:cNvPr id="8" name="Picture 7">
            <a:extLst>
              <a:ext uri="{FF2B5EF4-FFF2-40B4-BE49-F238E27FC236}">
                <a16:creationId xmlns:a16="http://schemas.microsoft.com/office/drawing/2014/main" id="{AD4596CA-B8FF-4370-8A5D-8CA600CEDEA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78717" y="1319293"/>
            <a:ext cx="6422547" cy="3023210"/>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372296"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 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(Phỏng theo Tốt-tô-chan, cô bé bên cửa sổ)</a:t>
            </a: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904240" y="6282808"/>
            <a:ext cx="483616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1727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3119084" y="2452665"/>
            <a:ext cx="50568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663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276" y="4325642"/>
            <a:ext cx="2365390" cy="2532358"/>
          </a:xfrm>
          <a:prstGeom prst="rect">
            <a:avLst/>
          </a:prstGeom>
        </p:spPr>
      </p:pic>
      <p:sp>
        <p:nvSpPr>
          <p:cNvPr id="12" name="TextBox 11">
            <a:extLst>
              <a:ext uri="{FF2B5EF4-FFF2-40B4-BE49-F238E27FC236}">
                <a16:creationId xmlns:a16="http://schemas.microsoft.com/office/drawing/2014/main" id="{816F9777-BBCA-4E75-9CD5-4DDE561DC0B0}"/>
              </a:ext>
            </a:extLst>
          </p:cNvPr>
          <p:cNvSpPr txBox="1"/>
          <p:nvPr/>
        </p:nvSpPr>
        <p:spPr>
          <a:xfrm>
            <a:off x="342222" y="630704"/>
            <a:ext cx="11518489" cy="661207"/>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2800" dirty="0">
                <a:latin typeface="Times New Roman" panose="02020603050405020304" pitchFamily="18" charset="0"/>
                <a:ea typeface="Arial-Rounded" panose="020B0500000000000000" pitchFamily="34" charset="0"/>
                <a:cs typeface="Times New Roman" panose="02020603050405020304" pitchFamily="18" charset="0"/>
              </a:rPr>
              <a:t>Tìm những câu hỏi có trong bài đọc. Đó là câu hỏi của ai dành cho ai?</a:t>
            </a:r>
          </a:p>
        </p:txBody>
      </p:sp>
      <p:pic>
        <p:nvPicPr>
          <p:cNvPr id="13" name="Picture 12">
            <a:extLst>
              <a:ext uri="{FF2B5EF4-FFF2-40B4-BE49-F238E27FC236}">
                <a16:creationId xmlns:a16="http://schemas.microsoft.com/office/drawing/2014/main" id="{69FE6DF3-D6E6-4E9F-BED4-6ABF0A6F57CF}"/>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17239" y="38969"/>
            <a:ext cx="649967" cy="599539"/>
          </a:xfrm>
          <a:prstGeom prst="rect">
            <a:avLst/>
          </a:prstGeom>
        </p:spPr>
      </p:pic>
      <p:grpSp>
        <p:nvGrpSpPr>
          <p:cNvPr id="14" name="Group 13">
            <a:extLst>
              <a:ext uri="{FF2B5EF4-FFF2-40B4-BE49-F238E27FC236}">
                <a16:creationId xmlns:a16="http://schemas.microsoft.com/office/drawing/2014/main" id="{CED18A62-DC29-491F-AE48-24CD418F2E89}"/>
              </a:ext>
            </a:extLst>
          </p:cNvPr>
          <p:cNvGrpSpPr/>
          <p:nvPr/>
        </p:nvGrpSpPr>
        <p:grpSpPr>
          <a:xfrm>
            <a:off x="667206" y="1498273"/>
            <a:ext cx="6574841" cy="661207"/>
            <a:chOff x="568135" y="1700982"/>
            <a:chExt cx="3358406" cy="661207"/>
          </a:xfrm>
        </p:grpSpPr>
        <p:sp>
          <p:nvSpPr>
            <p:cNvPr id="16" name="Rectangle 15">
              <a:extLst>
                <a:ext uri="{FF2B5EF4-FFF2-40B4-BE49-F238E27FC236}">
                  <a16:creationId xmlns:a16="http://schemas.microsoft.com/office/drawing/2014/main" id="{7A4E2DDB-B23B-411D-91EE-6D66D8A46BD4}"/>
                </a:ext>
              </a:extLst>
            </p:cNvPr>
            <p:cNvSpPr/>
            <p:nvPr/>
          </p:nvSpPr>
          <p:spPr>
            <a:xfrm>
              <a:off x="568135" y="1941279"/>
              <a:ext cx="3358406"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A401AD41-A1DF-4047-9ECC-46BF225950ED}"/>
                </a:ext>
              </a:extLst>
            </p:cNvPr>
            <p:cNvSpPr txBox="1"/>
            <p:nvPr/>
          </p:nvSpPr>
          <p:spPr>
            <a:xfrm>
              <a:off x="568135" y="1700982"/>
              <a:ext cx="3358406" cy="661207"/>
            </a:xfrm>
            <a:prstGeom prst="rect">
              <a:avLst/>
            </a:prstGeom>
            <a:noFill/>
          </p:spPr>
          <p:txBody>
            <a:bodyPr wrap="square" rtlCol="0">
              <a:spAutoFit/>
            </a:bodyPr>
            <a:lstStyle/>
            <a:p>
              <a:pPr algn="just">
                <a:lnSpc>
                  <a:spcPct val="150000"/>
                </a:lnSpc>
              </a:pPr>
              <a:r>
                <a:rPr lang="vi-VN" sz="2800" dirty="0">
                  <a:solidFill>
                    <a:srgbClr val="002060"/>
                  </a:solidFill>
                  <a:latin typeface="+mj-lt"/>
                  <a:ea typeface="Arial-Rounded" panose="020B0500000000000000" pitchFamily="34" charset="0"/>
                  <a:cs typeface="Arial-Rounded" panose="020B0500000000000000" pitchFamily="34" charset="0"/>
                  <a:sym typeface="Wingdings" panose="05000000000000000000" pitchFamily="2" charset="2"/>
                </a:rPr>
                <a:t>Sáng nay ngủ dậy, em đã làm gì?</a:t>
              </a:r>
            </a:p>
          </p:txBody>
        </p:sp>
      </p:grpSp>
      <p:grpSp>
        <p:nvGrpSpPr>
          <p:cNvPr id="18" name="Group 17">
            <a:extLst>
              <a:ext uri="{FF2B5EF4-FFF2-40B4-BE49-F238E27FC236}">
                <a16:creationId xmlns:a16="http://schemas.microsoft.com/office/drawing/2014/main" id="{14EC41EA-0F22-487D-BF86-6D340AC10DE6}"/>
              </a:ext>
            </a:extLst>
          </p:cNvPr>
          <p:cNvGrpSpPr/>
          <p:nvPr/>
        </p:nvGrpSpPr>
        <p:grpSpPr>
          <a:xfrm>
            <a:off x="667207" y="2013622"/>
            <a:ext cx="3486305" cy="661207"/>
            <a:chOff x="568135" y="1703241"/>
            <a:chExt cx="1325211" cy="661207"/>
          </a:xfrm>
        </p:grpSpPr>
        <p:sp>
          <p:nvSpPr>
            <p:cNvPr id="19" name="Rectangle 18">
              <a:extLst>
                <a:ext uri="{FF2B5EF4-FFF2-40B4-BE49-F238E27FC236}">
                  <a16:creationId xmlns:a16="http://schemas.microsoft.com/office/drawing/2014/main" id="{F1D0E78B-B4FA-48C8-8BC8-5C6F2F2834A6}"/>
                </a:ext>
              </a:extLst>
            </p:cNvPr>
            <p:cNvSpPr/>
            <p:nvPr/>
          </p:nvSpPr>
          <p:spPr>
            <a:xfrm>
              <a:off x="568135" y="1941279"/>
              <a:ext cx="1325211"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59EAD3C2-6672-4132-95C6-A104DA1373D4}"/>
                </a:ext>
              </a:extLst>
            </p:cNvPr>
            <p:cNvSpPr txBox="1"/>
            <p:nvPr/>
          </p:nvSpPr>
          <p:spPr>
            <a:xfrm>
              <a:off x="568135" y="1703241"/>
              <a:ext cx="1325211" cy="661207"/>
            </a:xfrm>
            <a:prstGeom prst="rect">
              <a:avLst/>
            </a:prstGeom>
            <a:noFill/>
          </p:spPr>
          <p:txBody>
            <a:bodyPr wrap="square" rtlCol="0">
              <a:spAutoFit/>
            </a:bodyPr>
            <a:lstStyle/>
            <a:p>
              <a:pPr algn="just">
                <a:lnSpc>
                  <a:spcPct val="150000"/>
                </a:lnSpc>
              </a:pPr>
              <a:r>
                <a:rPr lang="vi-VN" sz="2800" dirty="0">
                  <a:solidFill>
                    <a:srgbClr val="002060"/>
                  </a:solidFill>
                  <a:latin typeface="+mj-lt"/>
                  <a:ea typeface="Arial-Rounded" panose="020B0500000000000000" pitchFamily="34" charset="0"/>
                  <a:cs typeface="Arial-Rounded" panose="020B0500000000000000" pitchFamily="34" charset="0"/>
                  <a:sym typeface="Wingdings" panose="05000000000000000000" pitchFamily="2" charset="2"/>
                </a:rPr>
                <a:t>Rồi gì nữa?</a:t>
              </a:r>
            </a:p>
          </p:txBody>
        </p:sp>
      </p:grpSp>
      <p:sp>
        <p:nvSpPr>
          <p:cNvPr id="21" name="TextBox 20">
            <a:extLst>
              <a:ext uri="{FF2B5EF4-FFF2-40B4-BE49-F238E27FC236}">
                <a16:creationId xmlns:a16="http://schemas.microsoft.com/office/drawing/2014/main" id="{63B91EE1-9A80-47CC-9CFE-E23F5816989D}"/>
              </a:ext>
            </a:extLst>
          </p:cNvPr>
          <p:cNvSpPr txBox="1"/>
          <p:nvPr/>
        </p:nvSpPr>
        <p:spPr>
          <a:xfrm>
            <a:off x="7467390" y="1462756"/>
            <a:ext cx="4619289"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ea typeface="Arial-Rounded" panose="020B0500000000000000" pitchFamily="34" charset="0"/>
                <a:cs typeface="Arial-Rounded" panose="020B0500000000000000" pitchFamily="34" charset="0"/>
                <a:sym typeface="Wingdings" panose="05000000000000000000" pitchFamily="2" charset="2"/>
              </a:rPr>
              <a:t> Câu hỏi của thầy giáo dành cho Quang.</a:t>
            </a:r>
          </a:p>
        </p:txBody>
      </p:sp>
      <p:sp>
        <p:nvSpPr>
          <p:cNvPr id="24" name="TextBox 23">
            <a:extLst>
              <a:ext uri="{FF2B5EF4-FFF2-40B4-BE49-F238E27FC236}">
                <a16:creationId xmlns:a16="http://schemas.microsoft.com/office/drawing/2014/main" id="{EADCF5C0-3496-489F-A5FF-6C6399F14FEF}"/>
              </a:ext>
            </a:extLst>
          </p:cNvPr>
          <p:cNvSpPr txBox="1"/>
          <p:nvPr/>
        </p:nvSpPr>
        <p:spPr>
          <a:xfrm>
            <a:off x="441863" y="2646383"/>
            <a:ext cx="11644816" cy="661207"/>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ea typeface="Arial-Rounded" panose="020B0500000000000000" pitchFamily="34" charset="0"/>
                <a:cs typeface="Arial-Rounded" panose="020B0500000000000000" pitchFamily="34" charset="0"/>
              </a:rPr>
              <a:t>2. </a:t>
            </a:r>
            <a:r>
              <a:rPr lang="vi-VN" sz="2800" dirty="0">
                <a:latin typeface="+mj-lt"/>
                <a:ea typeface="Arial-Rounded" panose="020B0500000000000000" pitchFamily="34" charset="0"/>
                <a:cs typeface="Arial-Rounded" panose="020B0500000000000000" pitchFamily="34" charset="0"/>
              </a:rPr>
              <a:t>Đóng vai các bạn và Quang, nói và đáp lời khen khi Quang trở nên tự tin.</a:t>
            </a:r>
          </a:p>
        </p:txBody>
      </p:sp>
      <p:pic>
        <p:nvPicPr>
          <p:cNvPr id="25" name="Picture 39" descr="Girl Talking Cartoon Images, Stock Photos &amp; Vectors | Shutterstock">
            <a:extLst>
              <a:ext uri="{FF2B5EF4-FFF2-40B4-BE49-F238E27FC236}">
                <a16:creationId xmlns:a16="http://schemas.microsoft.com/office/drawing/2014/main" id="{8048E639-C9F7-488C-A0FB-C4D1024661D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2916"/>
          <a:stretch/>
        </p:blipFill>
        <p:spPr bwMode="auto">
          <a:xfrm>
            <a:off x="2871960" y="4456416"/>
            <a:ext cx="1917227" cy="12914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D45F588F-68A1-403C-B22B-142C49DF6B7C}"/>
              </a:ext>
            </a:extLst>
          </p:cNvPr>
          <p:cNvGrpSpPr/>
          <p:nvPr/>
        </p:nvGrpSpPr>
        <p:grpSpPr>
          <a:xfrm>
            <a:off x="4940568" y="3258486"/>
            <a:ext cx="3513565" cy="1291402"/>
            <a:chOff x="4940568" y="3258486"/>
            <a:chExt cx="3513565" cy="1697562"/>
          </a:xfrm>
        </p:grpSpPr>
        <p:sp>
          <p:nvSpPr>
            <p:cNvPr id="33" name="Speech Bubble: Oval 32">
              <a:extLst>
                <a:ext uri="{FF2B5EF4-FFF2-40B4-BE49-F238E27FC236}">
                  <a16:creationId xmlns:a16="http://schemas.microsoft.com/office/drawing/2014/main" id="{70CD18C7-4A58-4966-A8CE-65E89B4F1FE3}"/>
                </a:ext>
              </a:extLst>
            </p:cNvPr>
            <p:cNvSpPr/>
            <p:nvPr/>
          </p:nvSpPr>
          <p:spPr>
            <a:xfrm>
              <a:off x="4940568" y="3258486"/>
              <a:ext cx="3362184" cy="1697562"/>
            </a:xfrm>
            <a:prstGeom prst="wedgeEllipseCallout">
              <a:avLst>
                <a:gd name="adj1" fmla="val -56223"/>
                <a:gd name="adj2" fmla="val 40284"/>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1D8ED95A-C8FC-4345-A5D7-D499C2574AE2}"/>
                </a:ext>
              </a:extLst>
            </p:cNvPr>
            <p:cNvSpPr txBox="1"/>
            <p:nvPr/>
          </p:nvSpPr>
          <p:spPr>
            <a:xfrm>
              <a:off x="5271202" y="3617963"/>
              <a:ext cx="3182931" cy="869164"/>
            </a:xfrm>
            <a:prstGeom prst="rect">
              <a:avLst/>
            </a:prstGeom>
            <a:noFill/>
          </p:spPr>
          <p:txBody>
            <a:bodyPr wrap="square" rtlCol="0">
              <a:spAutoFit/>
            </a:bodyPr>
            <a:lstStyle/>
            <a:p>
              <a:pPr algn="just">
                <a:lnSpc>
                  <a:spcPct val="150000"/>
                </a:lnSpc>
              </a:pPr>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Cậu giỏi thật đấy!</a:t>
              </a:r>
            </a:p>
          </p:txBody>
        </p:sp>
      </p:grpSp>
      <p:grpSp>
        <p:nvGrpSpPr>
          <p:cNvPr id="35" name="Group 34">
            <a:extLst>
              <a:ext uri="{FF2B5EF4-FFF2-40B4-BE49-F238E27FC236}">
                <a16:creationId xmlns:a16="http://schemas.microsoft.com/office/drawing/2014/main" id="{E5B5F2CF-FF1A-4669-BBFB-B4D67F527F8E}"/>
              </a:ext>
            </a:extLst>
          </p:cNvPr>
          <p:cNvGrpSpPr/>
          <p:nvPr/>
        </p:nvGrpSpPr>
        <p:grpSpPr>
          <a:xfrm>
            <a:off x="-17081" y="3561118"/>
            <a:ext cx="3711650" cy="1221194"/>
            <a:chOff x="4388677" y="3188477"/>
            <a:chExt cx="2227480" cy="1038004"/>
          </a:xfrm>
        </p:grpSpPr>
        <p:sp>
          <p:nvSpPr>
            <p:cNvPr id="36" name="Speech Bubble: Oval 35">
              <a:extLst>
                <a:ext uri="{FF2B5EF4-FFF2-40B4-BE49-F238E27FC236}">
                  <a16:creationId xmlns:a16="http://schemas.microsoft.com/office/drawing/2014/main" id="{00D492AC-87E8-4753-8E8A-4DA90F56F55E}"/>
                </a:ext>
              </a:extLst>
            </p:cNvPr>
            <p:cNvSpPr/>
            <p:nvPr/>
          </p:nvSpPr>
          <p:spPr>
            <a:xfrm>
              <a:off x="4388677" y="3188477"/>
              <a:ext cx="2227480" cy="1038004"/>
            </a:xfrm>
            <a:prstGeom prst="wedgeEllipseCallout">
              <a:avLst>
                <a:gd name="adj1" fmla="val 33997"/>
                <a:gd name="adj2" fmla="val 61202"/>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1148961C-A2D9-47B1-9115-ACFDFE87CD39}"/>
                </a:ext>
              </a:extLst>
            </p:cNvPr>
            <p:cNvSpPr txBox="1"/>
            <p:nvPr/>
          </p:nvSpPr>
          <p:spPr>
            <a:xfrm>
              <a:off x="4515004" y="3308183"/>
              <a:ext cx="1917227" cy="810982"/>
            </a:xfrm>
            <a:prstGeom prst="rect">
              <a:avLst/>
            </a:prstGeom>
            <a:noFill/>
          </p:spPr>
          <p:txBody>
            <a:bodyPr wrap="square" rtlCol="0">
              <a:spAutoFit/>
            </a:bodyPr>
            <a:lstStyle/>
            <a:p>
              <a:pPr algn="just"/>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Cảm ơn cậu, tớ sẽ cố gắng hơn nữa.</a:t>
              </a:r>
            </a:p>
          </p:txBody>
        </p:sp>
      </p:grpSp>
    </p:spTree>
    <p:extLst>
      <p:ext uri="{BB962C8B-B14F-4D97-AF65-F5344CB8AC3E}">
        <p14:creationId xmlns:p14="http://schemas.microsoft.com/office/powerpoint/2010/main" val="37089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right)">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33A868-4549-4CE3-8BAE-214096151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内容占位符 7">
            <a:extLst>
              <a:ext uri="{FF2B5EF4-FFF2-40B4-BE49-F238E27FC236}">
                <a16:creationId xmlns:a16="http://schemas.microsoft.com/office/drawing/2014/main" id="{2B911A1D-BA6D-44E5-96C3-8C4A3233A3C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60409" y="816746"/>
            <a:ext cx="5833191" cy="6041254"/>
          </a:xfrm>
        </p:spPr>
      </p:pic>
      <p:pic>
        <p:nvPicPr>
          <p:cNvPr id="9" name="图片 8">
            <a:extLst>
              <a:ext uri="{FF2B5EF4-FFF2-40B4-BE49-F238E27FC236}">
                <a16:creationId xmlns:a16="http://schemas.microsoft.com/office/drawing/2014/main" id="{316C2B79-2D3E-45FB-97B0-F84E33D9B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13" name="图片 12">
            <a:extLst>
              <a:ext uri="{FF2B5EF4-FFF2-40B4-BE49-F238E27FC236}">
                <a16:creationId xmlns:a16="http://schemas.microsoft.com/office/drawing/2014/main" id="{5C15698C-6DFD-4E81-AD18-32E99BD738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598" y="3429000"/>
            <a:ext cx="2897747" cy="4347029"/>
          </a:xfrm>
          <a:prstGeom prst="rect">
            <a:avLst/>
          </a:prstGeom>
        </p:spPr>
      </p:pic>
      <p:sp>
        <p:nvSpPr>
          <p:cNvPr id="2" name="Rectangle: Rounded Corners 1">
            <a:extLst>
              <a:ext uri="{FF2B5EF4-FFF2-40B4-BE49-F238E27FC236}">
                <a16:creationId xmlns:a16="http://schemas.microsoft.com/office/drawing/2014/main" id="{A815AADC-B01D-4433-8DA6-247D0D23C148}"/>
              </a:ext>
            </a:extLst>
          </p:cNvPr>
          <p:cNvSpPr/>
          <p:nvPr/>
        </p:nvSpPr>
        <p:spPr>
          <a:xfrm>
            <a:off x="941033" y="2441360"/>
            <a:ext cx="6183113" cy="14559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6000" dirty="0">
                <a:latin typeface="Times New Roman" panose="02020603050405020304" pitchFamily="18" charset="0"/>
                <a:ea typeface="Arial-Rounded" panose="020B0500000000000000" pitchFamily="34" charset="0"/>
                <a:cs typeface="Times New Roman" panose="02020603050405020304" pitchFamily="18" charset="0"/>
              </a:rPr>
              <a:t> 6: </a:t>
            </a:r>
            <a:r>
              <a:rPr lang="en-US" sz="60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6000" dirty="0">
                <a:latin typeface="Times New Roman" panose="02020603050405020304" pitchFamily="18" charset="0"/>
                <a:ea typeface="Arial-Rounded" panose="020B0500000000000000" pitchFamily="34" charset="0"/>
                <a:cs typeface="Times New Roman" panose="02020603050405020304" pitchFamily="18" charset="0"/>
              </a:rPr>
              <a:t> </a:t>
            </a:r>
            <a:r>
              <a:rPr lang="en-US" sz="6000" dirty="0" err="1">
                <a:latin typeface="Times New Roman" panose="02020603050405020304" pitchFamily="18" charset="0"/>
                <a:ea typeface="Arial-Rounded" panose="020B0500000000000000" pitchFamily="34" charset="0"/>
                <a:cs typeface="Times New Roman" panose="02020603050405020304" pitchFamily="18" charset="0"/>
              </a:rPr>
              <a:t>giờ</a:t>
            </a:r>
            <a:r>
              <a:rPr lang="en-US" sz="6000" dirty="0">
                <a:latin typeface="Times New Roman" panose="02020603050405020304" pitchFamily="18" charset="0"/>
                <a:ea typeface="Arial-Rounded" panose="020B0500000000000000" pitchFamily="34" charset="0"/>
                <a:cs typeface="Times New Roman" panose="02020603050405020304" pitchFamily="18" charset="0"/>
              </a:rPr>
              <a:t> </a:t>
            </a:r>
            <a:r>
              <a:rPr lang="en-US" sz="6000" dirty="0" err="1">
                <a:latin typeface="Times New Roman" panose="02020603050405020304" pitchFamily="18" charset="0"/>
                <a:ea typeface="Arial-Rounded" panose="020B0500000000000000" pitchFamily="34" charset="0"/>
                <a:cs typeface="Times New Roman" panose="02020603050405020304" pitchFamily="18" charset="0"/>
              </a:rPr>
              <a:t>học</a:t>
            </a:r>
            <a:endParaRPr lang="en-US" sz="6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79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2" name="TextBox 1">
            <a:extLst>
              <a:ext uri="{FF2B5EF4-FFF2-40B4-BE49-F238E27FC236}">
                <a16:creationId xmlns:a16="http://schemas.microsoft.com/office/drawing/2014/main" id="{E98139A1-FFB6-4ED7-90BB-B1C22E2100FA}"/>
              </a:ext>
            </a:extLst>
          </p:cNvPr>
          <p:cNvSpPr txBox="1"/>
          <p:nvPr/>
        </p:nvSpPr>
        <p:spPr>
          <a:xfrm>
            <a:off x="2590800" y="1408285"/>
            <a:ext cx="8440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Củng</a:t>
            </a: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a:t>
            </a: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dặn</a:t>
            </a:r>
            <a:r>
              <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A93B87-F5A0-4D85-A8D9-55030CD8BD6B}"/>
              </a:ext>
            </a:extLst>
          </p:cNvPr>
          <p:cNvSpPr txBox="1"/>
          <p:nvPr/>
        </p:nvSpPr>
        <p:spPr>
          <a:xfrm>
            <a:off x="0" y="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5778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91E45B82-65EC-4E87-9508-4E5C1ABDC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0701" y="1363945"/>
            <a:ext cx="6986800" cy="4561567"/>
          </a:xfrm>
          <a:prstGeom prst="rect">
            <a:avLst/>
          </a:prstGeom>
        </p:spPr>
      </p:pic>
      <p:pic>
        <p:nvPicPr>
          <p:cNvPr id="29" name="图片 28" descr="662be47b2c26740c136063d9dfacfa92">
            <a:extLst>
              <a:ext uri="{FF2B5EF4-FFF2-40B4-BE49-F238E27FC236}">
                <a16:creationId xmlns:a16="http://schemas.microsoft.com/office/drawing/2014/main" id="{CFEB848C-1BCF-4C1B-A135-F93F409ABE4B}"/>
              </a:ext>
            </a:extLst>
          </p:cNvPr>
          <p:cNvPicPr>
            <a:picLocks noChangeAspect="1"/>
          </p:cNvPicPr>
          <p:nvPr/>
        </p:nvPicPr>
        <p:blipFill>
          <a:blip r:embed="rId6"/>
          <a:srcRect l="15950" t="9054" r="14218" b="7763"/>
          <a:stretch>
            <a:fillRect/>
          </a:stretch>
        </p:blipFill>
        <p:spPr>
          <a:xfrm flipH="1">
            <a:off x="762839" y="1316347"/>
            <a:ext cx="2389505" cy="2846705"/>
          </a:xfrm>
          <a:prstGeom prst="rect">
            <a:avLst/>
          </a:prstGeom>
        </p:spPr>
      </p:pic>
      <p:sp>
        <p:nvSpPr>
          <p:cNvPr id="3" name="TextBox 2">
            <a:extLst>
              <a:ext uri="{FF2B5EF4-FFF2-40B4-BE49-F238E27FC236}">
                <a16:creationId xmlns:a16="http://schemas.microsoft.com/office/drawing/2014/main" id="{C6D0192F-B623-4B8B-8B75-511FCF8ABC34}"/>
              </a:ext>
            </a:extLst>
          </p:cNvPr>
          <p:cNvSpPr txBox="1"/>
          <p:nvPr/>
        </p:nvSpPr>
        <p:spPr>
          <a:xfrm>
            <a:off x="4447713" y="2077375"/>
            <a:ext cx="5007005" cy="1731145"/>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16A3552E-B83D-4DA7-83AB-ABA0E9E539FB}"/>
              </a:ext>
            </a:extLst>
          </p:cNvPr>
          <p:cNvSpPr txBox="1"/>
          <p:nvPr/>
        </p:nvSpPr>
        <p:spPr>
          <a:xfrm>
            <a:off x="3959441" y="1855433"/>
            <a:ext cx="5007005" cy="2123658"/>
          </a:xfrm>
          <a:prstGeom prst="rect">
            <a:avLst/>
          </a:prstGeom>
          <a:noFill/>
        </p:spPr>
        <p:txBody>
          <a:bodyPr wrap="square" rtlCol="0">
            <a:spAutoFit/>
          </a:bodyPr>
          <a:lstStyle/>
          <a:p>
            <a:pPr algn="ctr"/>
            <a:r>
              <a:rPr lang="en-US" sz="66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6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1 + 2</a:t>
            </a:r>
          </a:p>
          <a:p>
            <a:pPr algn="ctr"/>
            <a:r>
              <a:rPr lang="en-US" sz="66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6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169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2423603" cy="6858000"/>
          </a:xfrm>
          <a:prstGeom prst="rect">
            <a:avLst/>
          </a:prstGeom>
        </p:spPr>
      </p:pic>
      <p:pic>
        <p:nvPicPr>
          <p:cNvPr id="6" name="Picture 5">
            <a:extLst>
              <a:ext uri="{FF2B5EF4-FFF2-40B4-BE49-F238E27FC236}">
                <a16:creationId xmlns:a16="http://schemas.microsoft.com/office/drawing/2014/main" id="{32A0D8D7-4425-44AA-953B-86C907E2D69D}"/>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963122" y="8383"/>
            <a:ext cx="1016471" cy="535708"/>
          </a:xfrm>
          <a:prstGeom prst="rect">
            <a:avLst/>
          </a:prstGeom>
        </p:spPr>
      </p:pic>
      <p:sp>
        <p:nvSpPr>
          <p:cNvPr id="7" name="TextBox 6">
            <a:extLst>
              <a:ext uri="{FF2B5EF4-FFF2-40B4-BE49-F238E27FC236}">
                <a16:creationId xmlns:a16="http://schemas.microsoft.com/office/drawing/2014/main" id="{7369C638-83C4-4C9E-8C8D-5F34F19FECDB}"/>
              </a:ext>
            </a:extLst>
          </p:cNvPr>
          <p:cNvSpPr txBox="1"/>
          <p:nvPr/>
        </p:nvSpPr>
        <p:spPr>
          <a:xfrm>
            <a:off x="2059620" y="496000"/>
            <a:ext cx="9898602" cy="742511"/>
          </a:xfrm>
          <a:prstGeom prst="rect">
            <a:avLst/>
          </a:prstGeom>
          <a:noFill/>
        </p:spPr>
        <p:txBody>
          <a:bodyPr wrap="square" rtlCol="0">
            <a:spAutoFit/>
          </a:bodyPr>
          <a:lstStyle/>
          <a:p>
            <a:pPr>
              <a:lnSpc>
                <a:spcPct val="150000"/>
              </a:lnSpc>
            </a:pP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dirty="0">
                <a:latin typeface="Times New Roman" panose="02020603050405020304" pitchFamily="18" charset="0"/>
                <a:ea typeface="Arial-Rounded" panose="020B0500000000000000" pitchFamily="34" charset="0"/>
                <a:cs typeface="Times New Roman" panose="02020603050405020304" pitchFamily="18" charset="0"/>
              </a:rPr>
              <a:t>Bạn nhỏ trong bài hát được ai khen?</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E78A62F-4BB2-4F4E-8BD6-F3A2012BD74F}"/>
              </a:ext>
            </a:extLst>
          </p:cNvPr>
          <p:cNvSpPr txBox="1"/>
          <p:nvPr/>
        </p:nvSpPr>
        <p:spPr>
          <a:xfrm>
            <a:off x="2059620" y="1113007"/>
            <a:ext cx="10138299" cy="830997"/>
          </a:xfrm>
          <a:prstGeom prst="rect">
            <a:avLst/>
          </a:prstGeom>
          <a:noFill/>
        </p:spPr>
        <p:txBody>
          <a:bodyPr wrap="square" rtlCol="0">
            <a:spAutoFit/>
          </a:bodyPr>
          <a:lstStyle/>
          <a:p>
            <a:pPr>
              <a:lnSpc>
                <a:spcPct val="150000"/>
              </a:lnSpc>
            </a:pP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việc làm nào của bạn nhỏ được cô khen</a:t>
            </a:r>
            <a:r>
              <a:rPr lang="vi-VN" sz="3200"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A8D2258-DC71-41B8-A8C9-2D6BC790A684}"/>
              </a:ext>
            </a:extLst>
          </p:cNvPr>
          <p:cNvSpPr txBox="1"/>
          <p:nvPr/>
        </p:nvSpPr>
        <p:spPr>
          <a:xfrm>
            <a:off x="3471357" y="-117100"/>
            <a:ext cx="8124690" cy="742511"/>
          </a:xfrm>
          <a:prstGeom prst="rect">
            <a:avLst/>
          </a:prstGeom>
          <a:noFill/>
        </p:spPr>
        <p:txBody>
          <a:bodyPr wrap="square" rtlCol="0">
            <a:spAutoFit/>
          </a:bodyPr>
          <a:lstStyle/>
          <a:p>
            <a:pPr algn="ctr">
              <a:lnSpc>
                <a:spcPct val="150000"/>
              </a:lnSpc>
            </a:pPr>
            <a:r>
              <a:rPr lang="vi-VN" sz="3200" b="1" dirty="0">
                <a:solidFill>
                  <a:srgbClr val="17479D"/>
                </a:solidFill>
                <a:latin typeface="+mj-lt"/>
                <a:ea typeface="Arial-Rounded" panose="020B0500000000000000" pitchFamily="34" charset="0"/>
                <a:cs typeface="Arial-Rounded" panose="020B0500000000000000" pitchFamily="34" charset="0"/>
              </a:rPr>
              <a:t>Xem video bài hát sau rồi trả lời câu hỏi</a:t>
            </a:r>
            <a:endParaRPr lang="vi-VN" sz="3200" dirty="0">
              <a:solidFill>
                <a:srgbClr val="17479D"/>
              </a:solidFill>
              <a:latin typeface="+mj-lt"/>
              <a:ea typeface="Arial-Rounded" panose="020B0500000000000000" pitchFamily="34" charset="0"/>
              <a:cs typeface="Arial-Rounded" panose="020B0500000000000000" pitchFamily="34" charset="0"/>
            </a:endParaRPr>
          </a:p>
        </p:txBody>
      </p:sp>
      <p:pic>
        <p:nvPicPr>
          <p:cNvPr id="13" name="4414123987716147040">
            <a:hlinkClick r:id="" action="ppaction://media"/>
            <a:extLst>
              <a:ext uri="{FF2B5EF4-FFF2-40B4-BE49-F238E27FC236}">
                <a16:creationId xmlns:a16="http://schemas.microsoft.com/office/drawing/2014/main" id="{41133255-72E2-4B6B-9ED0-7BB965481DE1}"/>
              </a:ext>
            </a:extLst>
          </p:cNvPr>
          <p:cNvPicPr>
            <a:picLocks noChangeAspect="1"/>
          </p:cNvPicPr>
          <p:nvPr>
            <a:videoFile r:link="rId1"/>
            <p:extLst>
              <p:ext uri="{DAA4B4D4-6D71-4841-9C94-3DE7FCFB9230}">
                <p14:media xmlns:p14="http://schemas.microsoft.com/office/powerpoint/2010/main" r:embed="rId2">
                  <p14:trim end="180146"/>
                </p14:media>
              </p:ext>
            </p:extLst>
          </p:nvPr>
        </p:nvPicPr>
        <p:blipFill>
          <a:blip r:embed="rId8"/>
          <a:stretch>
            <a:fillRect/>
          </a:stretch>
        </p:blipFill>
        <p:spPr>
          <a:xfrm>
            <a:off x="2716013" y="1818500"/>
            <a:ext cx="8678284" cy="4889570"/>
          </a:xfrm>
          <a:prstGeom prst="rect">
            <a:avLst/>
          </a:prstGeom>
        </p:spPr>
      </p:pic>
    </p:spTree>
    <p:extLst>
      <p:ext uri="{BB962C8B-B14F-4D97-AF65-F5344CB8AC3E}">
        <p14:creationId xmlns:p14="http://schemas.microsoft.com/office/powerpoint/2010/main" val="35216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30" fill="hold" display="0">
                  <p:stCondLst>
                    <p:cond delay="indefinite"/>
                  </p:stCondLst>
                </p:cTn>
                <p:tgtEl>
                  <p:spTgt spid="13"/>
                </p:tgtEl>
              </p:cMediaNode>
            </p:video>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4243526"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Thầy giáo nói: “Chúng ta cần học cách giao tiếp tự tin. Vì thế hôm nay chúng ta sẽ tập nói trước lớp về bất cứ điều gì mình thích.”</a:t>
            </a:r>
          </a:p>
          <a:p>
            <a:pPr lvl="0" algn="just"/>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lvl="0" algn="just"/>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Quang ngập ngừng, vừa nói vừa gãi đầu: “Em...”.</a:t>
            </a:r>
          </a:p>
          <a:p>
            <a:pPr lvl="0" algn="just"/>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Thầy giáo nhắc: “Rồi gì nữa?”.</a:t>
            </a:r>
          </a:p>
          <a:p>
            <a:pPr lvl="0" algn="just"/>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Quang lại gãi đầu: “À...ờ...Em ngủ dậy.”. Và cậu nói tiếp: “Rồi...ờ...”.</a:t>
            </a:r>
          </a:p>
          <a:p>
            <a:pPr lvl="0" algn="just"/>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Thầy giáo mỉm cười, kiên nhẫn nghe Quang nói. Thầy bảo: “Thế là được rồi đấy!”</a:t>
            </a:r>
          </a:p>
          <a:p>
            <a:pPr lvl="0" algn="just"/>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lvl="0" algn="just"/>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Thầy giáo vỗ tay. Các bạn vỗ tay theo. Quang cũng vỗ tay. Cả lớp tràn ngập tiếng vỗ tay.</a:t>
            </a:r>
          </a:p>
          <a:p>
            <a:pPr lvl="0" algn="r"/>
            <a:r>
              <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(Phỏng theo Tốt-tô-chan, cô bé bên cửa sổ)</a:t>
            </a:r>
          </a:p>
        </p:txBody>
      </p:sp>
      <p:sp>
        <p:nvSpPr>
          <p:cNvPr id="5" name="Cloud 4">
            <a:extLst>
              <a:ext uri="{FF2B5EF4-FFF2-40B4-BE49-F238E27FC236}">
                <a16:creationId xmlns:a16="http://schemas.microsoft.com/office/drawing/2014/main" id="{46BD69A6-D922-49CA-8944-19A7E77C6509}"/>
              </a:ext>
            </a:extLst>
          </p:cNvPr>
          <p:cNvSpPr/>
          <p:nvPr/>
        </p:nvSpPr>
        <p:spPr>
          <a:xfrm>
            <a:off x="10287000" y="155606"/>
            <a:ext cx="1905000"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Đọc</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mẫu</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6" name="Audio_ Một giờ học_HTS">
            <a:hlinkClick r:id="" action="ppaction://media"/>
            <a:extLst>
              <a:ext uri="{FF2B5EF4-FFF2-40B4-BE49-F238E27FC236}">
                <a16:creationId xmlns:a16="http://schemas.microsoft.com/office/drawing/2014/main" id="{4ACFE457-22FB-4097-9149-9DDACC217E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4530" y="257906"/>
            <a:ext cx="487363" cy="487363"/>
          </a:xfrm>
          <a:prstGeom prst="rect">
            <a:avLst/>
          </a:prstGeom>
        </p:spPr>
      </p:pic>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 presetClass="mediacall" presetSubtype="0" fill="hold" nodeType="withEffect">
                                  <p:stCondLst>
                                    <p:cond delay="0"/>
                                  </p:stCondLst>
                                  <p:childTnLst>
                                    <p:cmd type="call" cmd="playFrom(0.0)">
                                      <p:cBhvr>
                                        <p:cTn id="14" dur="119849"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2"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1329" y="-174913"/>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78970" y="1018887"/>
            <a:ext cx="11354963" cy="583911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 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5252974" y="6282808"/>
            <a:ext cx="5948516"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Rounded Corners 8">
            <a:extLst>
              <a:ext uri="{FF2B5EF4-FFF2-40B4-BE49-F238E27FC236}">
                <a16:creationId xmlns:a16="http://schemas.microsoft.com/office/drawing/2014/main" id="{7ACDF20F-F52B-4F04-A766-820C16B48146}"/>
              </a:ext>
            </a:extLst>
          </p:cNvPr>
          <p:cNvSpPr/>
          <p:nvPr/>
        </p:nvSpPr>
        <p:spPr>
          <a:xfrm>
            <a:off x="718900" y="1403634"/>
            <a:ext cx="10848704" cy="7580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Rectangle: Rounded Corners 9">
            <a:extLst>
              <a:ext uri="{FF2B5EF4-FFF2-40B4-BE49-F238E27FC236}">
                <a16:creationId xmlns:a16="http://schemas.microsoft.com/office/drawing/2014/main" id="{446557D3-E54B-4292-A1BF-07FCE8585601}"/>
              </a:ext>
            </a:extLst>
          </p:cNvPr>
          <p:cNvSpPr/>
          <p:nvPr/>
        </p:nvSpPr>
        <p:spPr>
          <a:xfrm>
            <a:off x="778179" y="2236388"/>
            <a:ext cx="10789425" cy="2286001"/>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Oval 10">
            <a:extLst>
              <a:ext uri="{FF2B5EF4-FFF2-40B4-BE49-F238E27FC236}">
                <a16:creationId xmlns:a16="http://schemas.microsoft.com/office/drawing/2014/main" id="{C116E66B-CCBF-4B58-B26B-944FF7CFFC99}"/>
              </a:ext>
            </a:extLst>
          </p:cNvPr>
          <p:cNvSpPr/>
          <p:nvPr/>
        </p:nvSpPr>
        <p:spPr>
          <a:xfrm>
            <a:off x="200445" y="2236388"/>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2" name="Rectangle: Rounded Corners 11">
            <a:extLst>
              <a:ext uri="{FF2B5EF4-FFF2-40B4-BE49-F238E27FC236}">
                <a16:creationId xmlns:a16="http://schemas.microsoft.com/office/drawing/2014/main" id="{2544DEE9-6B4C-4906-B8B0-9F4245016FBA}"/>
              </a:ext>
            </a:extLst>
          </p:cNvPr>
          <p:cNvSpPr/>
          <p:nvPr/>
        </p:nvSpPr>
        <p:spPr>
          <a:xfrm>
            <a:off x="792878" y="4559741"/>
            <a:ext cx="10789425" cy="1619118"/>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7FB1CE2E-6A17-45D1-9E87-50043D0F2506}"/>
              </a:ext>
            </a:extLst>
          </p:cNvPr>
          <p:cNvSpPr/>
          <p:nvPr/>
        </p:nvSpPr>
        <p:spPr>
          <a:xfrm>
            <a:off x="314842" y="446771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85391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lúng</a:t>
            </a:r>
            <a:r>
              <a:rPr kumimoji="0" lang="en-US" altLang="zh-C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túng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gập</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iên</a:t>
            </a:r>
            <a:r>
              <a:rPr kumimoji="0" lang="en-US" altLang="zh-C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nhẫn</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ràn</a:t>
            </a:r>
            <a:r>
              <a:rPr kumimoji="0" lang="en-US" altLang="zh-C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ngập</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1329" y="-174913"/>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0"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78970" y="1018887"/>
            <a:ext cx="11354963" cy="583911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 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ngập ngừng, vừa nói vừa gãi đầu: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nhắc: “Rồi gì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Quang lại gãi đầu: “À...ờ...Em ngủ dậy.”. Và cậu nói tiếp: “Rồi...ờ...”.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mỉm cười, kiên nhẫn nghe Quang nói. Thầy bảo: “Thế là được rồi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Thầy giáo vỗ tay. Các bạn vỗ tay theo. Quang cũng vỗ tay. Cả lớp tràn ngập tiếng vỗ tay.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Rounded Corners 8">
            <a:extLst>
              <a:ext uri="{FF2B5EF4-FFF2-40B4-BE49-F238E27FC236}">
                <a16:creationId xmlns:a16="http://schemas.microsoft.com/office/drawing/2014/main" id="{7ACDF20F-F52B-4F04-A766-820C16B48146}"/>
              </a:ext>
            </a:extLst>
          </p:cNvPr>
          <p:cNvSpPr/>
          <p:nvPr/>
        </p:nvSpPr>
        <p:spPr>
          <a:xfrm>
            <a:off x="718900" y="1403634"/>
            <a:ext cx="10848704" cy="7580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Rectangle: Rounded Corners 9">
            <a:extLst>
              <a:ext uri="{FF2B5EF4-FFF2-40B4-BE49-F238E27FC236}">
                <a16:creationId xmlns:a16="http://schemas.microsoft.com/office/drawing/2014/main" id="{446557D3-E54B-4292-A1BF-07FCE8585601}"/>
              </a:ext>
            </a:extLst>
          </p:cNvPr>
          <p:cNvSpPr/>
          <p:nvPr/>
        </p:nvSpPr>
        <p:spPr>
          <a:xfrm>
            <a:off x="778179" y="2236388"/>
            <a:ext cx="10789425" cy="2286001"/>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Oval 10">
            <a:extLst>
              <a:ext uri="{FF2B5EF4-FFF2-40B4-BE49-F238E27FC236}">
                <a16:creationId xmlns:a16="http://schemas.microsoft.com/office/drawing/2014/main" id="{C116E66B-CCBF-4B58-B26B-944FF7CFFC99}"/>
              </a:ext>
            </a:extLst>
          </p:cNvPr>
          <p:cNvSpPr/>
          <p:nvPr/>
        </p:nvSpPr>
        <p:spPr>
          <a:xfrm>
            <a:off x="200445" y="2236388"/>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2" name="Rectangle: Rounded Corners 11">
            <a:extLst>
              <a:ext uri="{FF2B5EF4-FFF2-40B4-BE49-F238E27FC236}">
                <a16:creationId xmlns:a16="http://schemas.microsoft.com/office/drawing/2014/main" id="{2544DEE9-6B4C-4906-B8B0-9F4245016FBA}"/>
              </a:ext>
            </a:extLst>
          </p:cNvPr>
          <p:cNvSpPr/>
          <p:nvPr/>
        </p:nvSpPr>
        <p:spPr>
          <a:xfrm>
            <a:off x="792878" y="4559741"/>
            <a:ext cx="10789425" cy="1619118"/>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7FB1CE2E-6A17-45D1-9E87-50043D0F2506}"/>
              </a:ext>
            </a:extLst>
          </p:cNvPr>
          <p:cNvSpPr/>
          <p:nvPr/>
        </p:nvSpPr>
        <p:spPr>
          <a:xfrm>
            <a:off x="314842" y="446771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1398412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2173</Words>
  <Application>Microsoft Office PowerPoint</Application>
  <PresentationFormat>Widescreen</PresentationFormat>
  <Paragraphs>137</Paragraphs>
  <Slides>20</Slides>
  <Notes>17</Notes>
  <HiddenSlides>0</HiddenSlides>
  <MMClips>2</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20</vt:i4>
      </vt:variant>
    </vt:vector>
  </HeadingPairs>
  <TitlesOfParts>
    <vt:vector size="41" baseType="lpstr">
      <vt:lpstr>等线</vt:lpstr>
      <vt:lpstr>等线</vt:lpstr>
      <vt:lpstr>等线 Light</vt:lpstr>
      <vt:lpstr>Arial</vt:lpstr>
      <vt:lpstr>Arial-Rounded</vt:lpstr>
      <vt:lpstr>Calibri</vt:lpstr>
      <vt:lpstr>Calibri Light</vt:lpstr>
      <vt:lpstr>Kalam</vt:lpstr>
      <vt:lpstr>Montserrat</vt:lpstr>
      <vt:lpstr>Times New Roman</vt:lpstr>
      <vt:lpstr>字魂59号-创粗黑</vt:lpstr>
      <vt:lpstr>https://www.freeppt7.com</vt:lpstr>
      <vt:lpstr>3_Office 主题</vt:lpstr>
      <vt:lpstr>Office 主题</vt:lpstr>
      <vt:lpstr>1_Office 主题</vt:lpstr>
      <vt:lpstr>2_Office 主题</vt:lpstr>
      <vt:lpstr>4_Office 主题</vt:lpstr>
      <vt:lpstr>Doodle Sketchbook by Slidesgo</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14</cp:revision>
  <dcterms:created xsi:type="dcterms:W3CDTF">2021-07-25T01:21:33Z</dcterms:created>
  <dcterms:modified xsi:type="dcterms:W3CDTF">2025-04-13T09:52:29Z</dcterms:modified>
</cp:coreProperties>
</file>