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 id="2147483700" r:id="rId4"/>
    <p:sldMasterId id="2147483709" r:id="rId5"/>
    <p:sldMasterId id="2147483720" r:id="rId6"/>
    <p:sldMasterId id="2147483729" r:id="rId7"/>
  </p:sldMasterIdLst>
  <p:notesMasterIdLst>
    <p:notesMasterId r:id="rId27"/>
  </p:notesMasterIdLst>
  <p:sldIdLst>
    <p:sldId id="344" r:id="rId8"/>
    <p:sldId id="345" r:id="rId9"/>
    <p:sldId id="262" r:id="rId10"/>
    <p:sldId id="371" r:id="rId11"/>
    <p:sldId id="2007577106" r:id="rId12"/>
    <p:sldId id="2007577096" r:id="rId13"/>
    <p:sldId id="2007577097" r:id="rId14"/>
    <p:sldId id="295" r:id="rId15"/>
    <p:sldId id="373" r:id="rId16"/>
    <p:sldId id="2007577101" r:id="rId17"/>
    <p:sldId id="2007577105" r:id="rId18"/>
    <p:sldId id="335" r:id="rId19"/>
    <p:sldId id="2007577098" r:id="rId20"/>
    <p:sldId id="2007577099" r:id="rId21"/>
    <p:sldId id="2007577100" r:id="rId22"/>
    <p:sldId id="2007577102" r:id="rId23"/>
    <p:sldId id="360" r:id="rId24"/>
    <p:sldId id="2007577103" r:id="rId25"/>
    <p:sldId id="20075771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85" autoAdjust="0"/>
    <p:restoredTop sz="94660"/>
  </p:normalViewPr>
  <p:slideViewPr>
    <p:cSldViewPr snapToGrid="0">
      <p:cViewPr varScale="1">
        <p:scale>
          <a:sx n="58" d="100"/>
          <a:sy n="58" d="100"/>
        </p:scale>
        <p:origin x="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t>‹#›</a:t>
            </a:fld>
            <a:endParaRPr lang="en-US"/>
          </a:p>
        </p:txBody>
      </p:sp>
    </p:spTree>
    <p:extLst>
      <p:ext uri="{BB962C8B-B14F-4D97-AF65-F5344CB8AC3E}">
        <p14:creationId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87358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68218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2825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6870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8" name="页脚占位符 7">
            <a:extLst>
              <a:ext uri="{FF2B5EF4-FFF2-40B4-BE49-F238E27FC236}">
                <a16:creationId xmlns:a16="http://schemas.microsoft.com/office/drawing/2014/main"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4" name="页脚占位符 3">
            <a:extLst>
              <a:ext uri="{FF2B5EF4-FFF2-40B4-BE49-F238E27FC236}">
                <a16:creationId xmlns:a16="http://schemas.microsoft.com/office/drawing/2014/main"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3" name="页脚占位符 2">
            <a:extLst>
              <a:ext uri="{FF2B5EF4-FFF2-40B4-BE49-F238E27FC236}">
                <a16:creationId xmlns:a16="http://schemas.microsoft.com/office/drawing/2014/main"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716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6" name="页脚占位符 5">
            <a:extLst>
              <a:ext uri="{FF2B5EF4-FFF2-40B4-BE49-F238E27FC236}">
                <a16:creationId xmlns:a16="http://schemas.microsoft.com/office/drawing/2014/main"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4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6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17652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2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7571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8345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893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3697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6305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8601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3635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4627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1524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53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75763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052175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85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84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7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293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4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9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2025/4/13</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45945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0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96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41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5825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2025/4/13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jp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jpg"/><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jpg"/><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2025/4/13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2025/4/13</a:t>
            </a:fld>
            <a:endParaRPr kumimoji="1" lang="zh-CN" altLang="en-US"/>
          </a:p>
        </p:txBody>
      </p:sp>
      <p:sp>
        <p:nvSpPr>
          <p:cNvPr id="5" name="页脚占位符 4">
            <a:extLst>
              <a:ext uri="{FF2B5EF4-FFF2-40B4-BE49-F238E27FC236}">
                <a16:creationId xmlns:a16="http://schemas.microsoft.com/office/drawing/2014/main"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7008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3852521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 Id="rId9"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9.wdp"/><Relationship Id="rId4" Type="http://schemas.openxmlformats.org/officeDocument/2006/relationships/image" Target="../media/image33.png"/><Relationship Id="rId9"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7"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29.png"/><Relationship Id="rId5" Type="http://schemas.microsoft.com/office/2007/relationships/hdphoto" Target="../media/hdphoto13.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35.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5.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pic>
        <p:nvPicPr>
          <p:cNvPr id="7" name="Picture 6">
            <a:extLst>
              <a:ext uri="{FF2B5EF4-FFF2-40B4-BE49-F238E27FC236}">
                <a16:creationId xmlns:a16="http://schemas.microsoft.com/office/drawing/2014/main" id="{13F20963-950D-4981-B877-4EC38D4066F5}"/>
              </a:ext>
            </a:extLst>
          </p:cNvPr>
          <p:cNvPicPr>
            <a:picLocks noChangeAspect="1"/>
          </p:cNvPicPr>
          <p:nvPr/>
        </p:nvPicPr>
        <p:blipFill>
          <a:blip r:embed="rId5">
            <a:clrChange>
              <a:clrFrom>
                <a:srgbClr val="F5F5F5"/>
              </a:clrFrom>
              <a:clrTo>
                <a:srgbClr val="F5F5F5">
                  <a:alpha val="0"/>
                </a:srgbClr>
              </a:clrTo>
            </a:clrChange>
          </a:blip>
          <a:stretch>
            <a:fillRect/>
          </a:stretch>
        </p:blipFill>
        <p:spPr>
          <a:xfrm flipH="1">
            <a:off x="2314651" y="1454892"/>
            <a:ext cx="5874569" cy="4424361"/>
          </a:xfrm>
          <a:prstGeom prst="rect">
            <a:avLst/>
          </a:prstGeom>
        </p:spPr>
      </p:pic>
      <p:sp>
        <p:nvSpPr>
          <p:cNvPr id="8" name="TextBox 7">
            <a:extLst>
              <a:ext uri="{FF2B5EF4-FFF2-40B4-BE49-F238E27FC236}">
                <a16:creationId xmlns:a16="http://schemas.microsoft.com/office/drawing/2014/main" id="{954B5792-CD67-4D90-9841-DE335434F790}"/>
              </a:ext>
            </a:extLst>
          </p:cNvPr>
          <p:cNvSpPr txBox="1"/>
          <p:nvPr/>
        </p:nvSpPr>
        <p:spPr>
          <a:xfrm>
            <a:off x="4312259" y="4132183"/>
            <a:ext cx="2679664" cy="1301959"/>
          </a:xfrm>
          <a:prstGeom prst="rect">
            <a:avLst/>
          </a:prstGeom>
          <a:noFill/>
        </p:spPr>
        <p:txBody>
          <a:bodyPr wrap="square" rtlCol="0">
            <a:spAutoFit/>
          </a:bodyPr>
          <a:lstStyle/>
          <a:p>
            <a:pPr algn="ctr" defTabSz="1219170">
              <a:lnSpc>
                <a:spcPct val="150000"/>
              </a:lnSpc>
              <a:buClr>
                <a:srgbClr val="000000"/>
              </a:buClr>
            </a:pPr>
            <a:r>
              <a:rPr lang="vi-VN" sz="5867" b="1" kern="0" dirty="0">
                <a:solidFill>
                  <a:srgbClr val="17479D"/>
                </a:solidFill>
                <a:latin typeface="+mj-lt"/>
                <a:cs typeface="Arial"/>
                <a:sym typeface="Arial"/>
              </a:rPr>
              <a:t>ĐỌC</a:t>
            </a:r>
            <a:endParaRPr lang="en-US" sz="5867" b="1" kern="0" dirty="0">
              <a:solidFill>
                <a:srgbClr val="17479D"/>
              </a:solidFill>
              <a:latin typeface="+mj-lt"/>
              <a:cs typeface="Arial"/>
              <a:sym typeface="Arial"/>
            </a:endParaRPr>
          </a:p>
        </p:txBody>
      </p:sp>
      <p:sp>
        <p:nvSpPr>
          <p:cNvPr id="10" name="TextBox 9">
            <a:extLst>
              <a:ext uri="{FF2B5EF4-FFF2-40B4-BE49-F238E27FC236}">
                <a16:creationId xmlns:a16="http://schemas.microsoft.com/office/drawing/2014/main" id="{4E6F3ED9-AC98-453D-9E7F-0E21EAE00FE8}"/>
              </a:ext>
            </a:extLst>
          </p:cNvPr>
          <p:cNvSpPr txBox="1"/>
          <p:nvPr/>
        </p:nvSpPr>
        <p:spPr>
          <a:xfrm>
            <a:off x="3468021" y="3400323"/>
            <a:ext cx="4054679" cy="862031"/>
          </a:xfrm>
          <a:prstGeom prst="rect">
            <a:avLst/>
          </a:prstGeom>
          <a:noFill/>
        </p:spPr>
        <p:txBody>
          <a:bodyPr wrap="square" rtlCol="0">
            <a:spAutoFit/>
          </a:bodyPr>
          <a:lstStyle/>
          <a:p>
            <a:pPr algn="ctr" defTabSz="1219170">
              <a:lnSpc>
                <a:spcPct val="150000"/>
              </a:lnSpc>
              <a:buClr>
                <a:srgbClr val="000000"/>
              </a:buClr>
            </a:pPr>
            <a:r>
              <a:rPr lang="vi-VN" sz="3733" b="1" kern="0" dirty="0">
                <a:solidFill>
                  <a:srgbClr val="FFAB40">
                    <a:lumMod val="50000"/>
                  </a:srgbClr>
                </a:solidFill>
                <a:latin typeface="+mj-lt"/>
                <a:cs typeface="Arial"/>
                <a:sym typeface="Arial"/>
              </a:rPr>
              <a:t>TIẾT 1 – 2</a:t>
            </a:r>
            <a:endParaRPr lang="en-US" sz="3733" b="1" kern="0" dirty="0">
              <a:solidFill>
                <a:srgbClr val="FFAB40">
                  <a:lumMod val="50000"/>
                </a:srgbClr>
              </a:solidFill>
              <a:latin typeface="+mj-lt"/>
              <a:cs typeface="Arial"/>
              <a:sym typeface="Arial"/>
            </a:endParaRPr>
          </a:p>
        </p:txBody>
      </p:sp>
      <p:sp>
        <p:nvSpPr>
          <p:cNvPr id="15" name="TextBox 14">
            <a:extLst>
              <a:ext uri="{FF2B5EF4-FFF2-40B4-BE49-F238E27FC236}">
                <a16:creationId xmlns:a16="http://schemas.microsoft.com/office/drawing/2014/main" id="{DA3B5D9E-199C-494A-BB7B-00FDCC05BA2A}"/>
              </a:ext>
            </a:extLst>
          </p:cNvPr>
          <p:cNvSpPr txBox="1"/>
          <p:nvPr/>
        </p:nvSpPr>
        <p:spPr>
          <a:xfrm>
            <a:off x="1882066" y="720969"/>
            <a:ext cx="9484485" cy="923330"/>
          </a:xfrm>
          <a:prstGeom prst="rect">
            <a:avLst/>
          </a:prstGeom>
          <a:noFill/>
        </p:spPr>
        <p:txBody>
          <a:bodyPr wrap="square" rtlCol="0">
            <a:spAutoFit/>
          </a:bodyPr>
          <a:lstStyle/>
          <a:p>
            <a:pPr defTabSz="1219170">
              <a:buClr>
                <a:srgbClr val="000000"/>
              </a:buClr>
            </a:pPr>
            <a:r>
              <a:rPr lang="en-US" sz="5400" b="1" kern="0" dirty="0" err="1">
                <a:solidFill>
                  <a:srgbClr val="FF0000"/>
                </a:solidFill>
                <a:latin typeface="+mj-lt"/>
                <a:ea typeface="Arial-Rounded" panose="020B0500000000000000" pitchFamily="34" charset="0"/>
                <a:cs typeface="Arial-Rounded" panose="020B0500000000000000" pitchFamily="34" charset="0"/>
                <a:sym typeface="Arial"/>
              </a:rPr>
              <a:t>Bài</a:t>
            </a:r>
            <a:r>
              <a:rPr lang="en-US" sz="5400" b="1" kern="0" dirty="0">
                <a:solidFill>
                  <a:srgbClr val="FF0000"/>
                </a:solidFill>
                <a:latin typeface="+mj-lt"/>
                <a:ea typeface="Arial-Rounded" panose="020B0500000000000000" pitchFamily="34" charset="0"/>
                <a:cs typeface="Arial-Rounded" panose="020B0500000000000000" pitchFamily="34" charset="0"/>
                <a:sym typeface="Arial"/>
              </a:rPr>
              <a:t> 5: </a:t>
            </a:r>
            <a:r>
              <a:rPr lang="vi-VN" sz="5400" b="1" kern="0" dirty="0">
                <a:solidFill>
                  <a:srgbClr val="FF0000"/>
                </a:solidFill>
                <a:latin typeface="+mj-lt"/>
                <a:ea typeface="Arial-Rounded" panose="020B0500000000000000" pitchFamily="34" charset="0"/>
                <a:cs typeface="Arial-Rounded" panose="020B0500000000000000" pitchFamily="34" charset="0"/>
                <a:sym typeface="Arial"/>
              </a:rPr>
              <a:t>EM CÓ XINH KHÔNG?</a:t>
            </a:r>
            <a:endParaRPr lang="en-US" sz="5400" b="1" kern="0" dirty="0">
              <a:solidFill>
                <a:srgbClr val="FF0000"/>
              </a:solidFill>
              <a:latin typeface="+mj-lt"/>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778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0" y="0"/>
            <a:ext cx="3630967" cy="719339"/>
            <a:chOff x="708943" y="6110866"/>
            <a:chExt cx="5825836" cy="649137"/>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38167" y="6226101"/>
              <a:ext cx="5167387" cy="2574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28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Arial-Rounded" pitchFamily="34" charset="0"/>
                  <a:cs typeface="Times New Roman" panose="02020603050405020304" pitchFamily="18" charset="0"/>
                </a:rPr>
                <a:t>theo</a:t>
              </a:r>
              <a:r>
                <a:rPr lang="en-US" sz="28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2800" dirty="0" err="1">
                  <a:solidFill>
                    <a:prstClr val="white"/>
                  </a:solidFill>
                  <a:latin typeface="Times New Roman" panose="02020603050405020304" pitchFamily="18" charset="0"/>
                  <a:ea typeface="Arial-Rounded" pitchFamily="34" charset="0"/>
                  <a:cs typeface="Times New Roman" panose="02020603050405020304" pitchFamily="18" charset="0"/>
                </a:rPr>
                <a:t>nhóm</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7692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147092" y="-49122"/>
            <a:ext cx="3059756" cy="651897"/>
            <a:chOff x="708943" y="6110866"/>
            <a:chExt cx="5825836" cy="649137"/>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16461" y="6110866"/>
              <a:ext cx="516738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32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32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16861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C22DA9-BA83-49D6-A2C4-EF704FFA108A}"/>
              </a:ext>
            </a:extLst>
          </p:cNvPr>
          <p:cNvSpPr txBox="1"/>
          <p:nvPr/>
        </p:nvSpPr>
        <p:spPr>
          <a:xfrm>
            <a:off x="2464512" y="497896"/>
            <a:ext cx="815976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a16="http://schemas.microsoft.com/office/drawing/2014/main" id="{DBF564BF-3576-4375-A457-3CC73FCFF8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a16="http://schemas.microsoft.com/office/drawing/2014/main" id="{17DDB0EB-B46E-4A72-B0F9-AD1900E03AE9}"/>
              </a:ext>
            </a:extLst>
          </p:cNvPr>
          <p:cNvGrpSpPr/>
          <p:nvPr/>
        </p:nvGrpSpPr>
        <p:grpSpPr>
          <a:xfrm>
            <a:off x="3357059" y="1334680"/>
            <a:ext cx="3748800" cy="692110"/>
            <a:chOff x="1510004" y="1668204"/>
            <a:chExt cx="2811600" cy="519083"/>
          </a:xfrm>
        </p:grpSpPr>
        <p:sp>
          <p:nvSpPr>
            <p:cNvPr id="8" name="Speech Bubble: Rectangle with Corners Rounded 7">
              <a:extLst>
                <a:ext uri="{FF2B5EF4-FFF2-40B4-BE49-F238E27FC236}">
                  <a16:creationId xmlns:a16="http://schemas.microsoft.com/office/drawing/2014/main"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5FB64B06-D7A0-45FE-BEBA-2272D99809B9}"/>
                </a:ext>
              </a:extLst>
            </p:cNvPr>
            <p:cNvSpPr txBox="1"/>
            <p:nvPr/>
          </p:nvSpPr>
          <p:spPr>
            <a:xfrm>
              <a:off x="1610007" y="1668204"/>
              <a:ext cx="2634833" cy="487874"/>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a16="http://schemas.microsoft.com/office/drawing/2014/main" id="{9C628BDE-1587-4170-96B8-6FB1D4F511D3}"/>
              </a:ext>
            </a:extLst>
          </p:cNvPr>
          <p:cNvSpPr txBox="1"/>
          <p:nvPr/>
        </p:nvSpPr>
        <p:spPr>
          <a:xfrm>
            <a:off x="2476241" y="2303756"/>
            <a:ext cx="815976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Voi em nhận được những câu trả lời như thế nào?</a:t>
            </a:r>
          </a:p>
        </p:txBody>
      </p:sp>
      <p:pic>
        <p:nvPicPr>
          <p:cNvPr id="11" name="Picture 10">
            <a:extLst>
              <a:ext uri="{FF2B5EF4-FFF2-40B4-BE49-F238E27FC236}">
                <a16:creationId xmlns:a16="http://schemas.microsoft.com/office/drawing/2014/main" id="{BC059D91-26A3-4B23-ABBA-0630778B021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a16="http://schemas.microsoft.com/office/drawing/2014/main" id="{51072635-2C3A-443E-8825-FA03BA429661}"/>
              </a:ext>
            </a:extLst>
          </p:cNvPr>
          <p:cNvSpPr txBox="1"/>
          <p:nvPr/>
        </p:nvSpPr>
        <p:spPr>
          <a:xfrm>
            <a:off x="1888723" y="3135666"/>
            <a:ext cx="3513111" cy="661207"/>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a16="http://schemas.microsoft.com/office/drawing/2014/main" id="{4AC3892A-0D94-4197-AE8C-C771F168A404}"/>
              </a:ext>
            </a:extLst>
          </p:cNvPr>
          <p:cNvSpPr txBox="1"/>
          <p:nvPr/>
        </p:nvSpPr>
        <p:spPr>
          <a:xfrm>
            <a:off x="5950804" y="3084965"/>
            <a:ext cx="3505987" cy="661207"/>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a16="http://schemas.microsoft.com/office/drawing/2014/main" id="{3D73B916-CCC4-4DE5-86E2-C2D6367F102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a16="http://schemas.microsoft.com/office/drawing/2014/main" id="{5F62AFD7-A765-4991-8563-C17FC2BA12E7}"/>
              </a:ext>
            </a:extLst>
          </p:cNvPr>
          <p:cNvSpPr txBox="1"/>
          <p:nvPr/>
        </p:nvSpPr>
        <p:spPr>
          <a:xfrm>
            <a:off x="1564179" y="4837806"/>
            <a:ext cx="3513111" cy="661207"/>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a16="http://schemas.microsoft.com/office/drawing/2014/main" id="{A8F22F60-75FD-4399-B60A-8F271B03F33E}"/>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1191642" y="5017133"/>
            <a:ext cx="997813" cy="1232868"/>
          </a:xfrm>
          <a:prstGeom prst="ellipse">
            <a:avLst/>
          </a:prstGeom>
          <a:ln w="19050">
            <a:solidFill>
              <a:srgbClr val="0070C0"/>
            </a:solidFill>
          </a:ln>
        </p:spPr>
      </p:pic>
      <p:sp>
        <p:nvSpPr>
          <p:cNvPr id="17" name="TextBox 16">
            <a:extLst>
              <a:ext uri="{FF2B5EF4-FFF2-40B4-BE49-F238E27FC236}">
                <a16:creationId xmlns:a16="http://schemas.microsoft.com/office/drawing/2014/main" id="{9F576177-D291-49C6-9479-697901A55FB7}"/>
              </a:ext>
            </a:extLst>
          </p:cNvPr>
          <p:cNvSpPr txBox="1"/>
          <p:nvPr/>
        </p:nvSpPr>
        <p:spPr>
          <a:xfrm>
            <a:off x="2211634" y="3572933"/>
            <a:ext cx="2955476"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a16="http://schemas.microsoft.com/office/drawing/2014/main" id="{82A0A811-9B8D-4ECC-8D40-A35258DD1061}"/>
              </a:ext>
            </a:extLst>
          </p:cNvPr>
          <p:cNvSpPr txBox="1"/>
          <p:nvPr/>
        </p:nvSpPr>
        <p:spPr>
          <a:xfrm>
            <a:off x="6278625" y="3570492"/>
            <a:ext cx="4947300" cy="1081322"/>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a16="http://schemas.microsoft.com/office/drawing/2014/main" id="{4B8BCA86-5E20-467B-A012-09A065BBF048}"/>
              </a:ext>
            </a:extLst>
          </p:cNvPr>
          <p:cNvSpPr txBox="1"/>
          <p:nvPr/>
        </p:nvSpPr>
        <p:spPr>
          <a:xfrm>
            <a:off x="2293940" y="5545827"/>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“Không, vì cậu không có bộ râu giống tôi.”</a:t>
            </a:r>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B719070F-86E8-4D9C-853E-C9D80B6EFA48}"/>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B2740F3-EEAA-44BF-9160-36C91277BD7E}"/>
              </a:ext>
            </a:extLst>
          </p:cNvPr>
          <p:cNvSpPr txBox="1"/>
          <p:nvPr/>
        </p:nvSpPr>
        <p:spPr>
          <a:xfrm>
            <a:off x="2036192" y="362195"/>
            <a:ext cx="8515984"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mj-lt"/>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a16="http://schemas.microsoft.com/office/drawing/2014/main" id="{FFEC0E0E-0030-4047-A570-0501EDB232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a16="http://schemas.microsoft.com/office/drawing/2014/main"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mj-lt"/>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a16="http://schemas.microsoft.com/office/drawing/2014/main" id="{B61ED5EB-B528-4DD3-99B4-B91152A88EA3}"/>
              </a:ext>
            </a:extLst>
          </p:cNvPr>
          <p:cNvSpPr txBox="1"/>
          <p:nvPr/>
        </p:nvSpPr>
        <p:spPr>
          <a:xfrm>
            <a:off x="5432365" y="1359213"/>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mj-lt"/>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a16="http://schemas.microsoft.com/office/drawing/2014/main" id="{51653EEB-DFFD-4A21-9E29-BDE88FAA125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a16="http://schemas.microsoft.com/office/drawing/2014/main" id="{CB698662-12DF-4E75-953F-F2E9A4C638D3}"/>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mj-lt"/>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a16="http://schemas.microsoft.com/office/drawing/2014/main" id="{F30E88E6-1A1E-4EBF-B691-5F47AD649F6B}"/>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1773709" y="4359961"/>
            <a:ext cx="2913061" cy="1871304"/>
          </a:xfrm>
          <a:prstGeom prst="rect">
            <a:avLst/>
          </a:prstGeom>
          <a:ln w="19050">
            <a:solidFill>
              <a:srgbClr val="0070C0"/>
            </a:solidFill>
          </a:ln>
        </p:spPr>
      </p:pic>
      <p:sp>
        <p:nvSpPr>
          <p:cNvPr id="29" name="TextBox 28">
            <a:extLst>
              <a:ext uri="{FF2B5EF4-FFF2-40B4-BE49-F238E27FC236}">
                <a16:creationId xmlns:a16="http://schemas.microsoft.com/office/drawing/2014/main"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mj-lt"/>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a16="http://schemas.microsoft.com/office/drawing/2014/main" id="{7B508064-AD99-450D-86AE-8B2FE1BA55D4}"/>
              </a:ext>
            </a:extLst>
          </p:cNvPr>
          <p:cNvSpPr txBox="1"/>
          <p:nvPr/>
        </p:nvSpPr>
        <p:spPr>
          <a:xfrm>
            <a:off x="807868" y="421458"/>
            <a:ext cx="10851472" cy="620619"/>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3.</a:t>
            </a:r>
            <a:r>
              <a:rPr lang="vi-VN" sz="2600" kern="0" dirty="0">
                <a:solidFill>
                  <a:srgbClr val="000000"/>
                </a:solidFill>
                <a:latin typeface="+mj-lt"/>
                <a:ea typeface="Arial-Rounded" panose="020B0500000000000000" pitchFamily="34" charset="0"/>
                <a:cs typeface="Arial-Rounded" panose="020B0500000000000000" pitchFamily="34" charset="0"/>
                <a:sym typeface="Arial"/>
              </a:rPr>
              <a:t> Cuối cùng, voi em đã làm theo lời khuyên của ai? Kết quả như thế nào?</a:t>
            </a:r>
          </a:p>
        </p:txBody>
      </p:sp>
      <p:sp>
        <p:nvSpPr>
          <p:cNvPr id="14" name="TextBox 13">
            <a:extLst>
              <a:ext uri="{FF2B5EF4-FFF2-40B4-BE49-F238E27FC236}">
                <a16:creationId xmlns:a16="http://schemas.microsoft.com/office/drawing/2014/main" id="{5D1FB388-6C0E-4E78-99E3-4021419FEB13}"/>
              </a:ext>
            </a:extLst>
          </p:cNvPr>
          <p:cNvSpPr txBox="1"/>
          <p:nvPr/>
        </p:nvSpPr>
        <p:spPr>
          <a:xfrm>
            <a:off x="853374" y="2283978"/>
            <a:ext cx="7830228" cy="661207"/>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4.</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Em học được điều gì từ câu chuyện của voi em?</a:t>
            </a:r>
          </a:p>
        </p:txBody>
      </p:sp>
      <p:pic>
        <p:nvPicPr>
          <p:cNvPr id="15" name="Picture 14">
            <a:extLst>
              <a:ext uri="{FF2B5EF4-FFF2-40B4-BE49-F238E27FC236}">
                <a16:creationId xmlns:a16="http://schemas.microsoft.com/office/drawing/2014/main" id="{E5847B59-B603-439F-A350-B59A96C4C39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a16="http://schemas.microsoft.com/office/drawing/2014/main" id="{9DD57E1F-CCD4-414F-8985-728D3349A54E}"/>
              </a:ext>
            </a:extLst>
          </p:cNvPr>
          <p:cNvGrpSpPr/>
          <p:nvPr/>
        </p:nvGrpSpPr>
        <p:grpSpPr>
          <a:xfrm>
            <a:off x="1580225" y="3177370"/>
            <a:ext cx="8724365" cy="1066950"/>
            <a:chOff x="1112530" y="2270452"/>
            <a:chExt cx="4151281" cy="602597"/>
          </a:xfrm>
        </p:grpSpPr>
        <p:sp>
          <p:nvSpPr>
            <p:cNvPr id="17" name="Rectangle: Rounded Corners 16">
              <a:extLst>
                <a:ext uri="{FF2B5EF4-FFF2-40B4-BE49-F238E27FC236}">
                  <a16:creationId xmlns:a16="http://schemas.microsoft.com/office/drawing/2014/main"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a16="http://schemas.microsoft.com/office/drawing/2014/main" id="{B9BD132B-416C-4045-A384-BB6C9DC966F0}"/>
                </a:ext>
              </a:extLst>
            </p:cNvPr>
            <p:cNvSpPr txBox="1"/>
            <p:nvPr/>
          </p:nvSpPr>
          <p:spPr>
            <a:xfrm>
              <a:off x="1155837" y="2287302"/>
              <a:ext cx="4037297" cy="538865"/>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mj-lt"/>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0" y="19619"/>
            <a:ext cx="3635827" cy="699720"/>
            <a:chOff x="708943" y="6110866"/>
            <a:chExt cx="5825836" cy="649137"/>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1038166" y="6134939"/>
              <a:ext cx="516738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32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lại</a:t>
              </a:r>
              <a:r>
                <a:rPr lang="en-US" sz="32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32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1368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7F37D5D-35BF-49CD-86D5-CDC438AFA01E}"/>
              </a:ext>
            </a:extLst>
          </p:cNvPr>
          <p:cNvSpPr txBox="1"/>
          <p:nvPr/>
        </p:nvSpPr>
        <p:spPr>
          <a:xfrm>
            <a:off x="2617402" y="596092"/>
            <a:ext cx="8410261"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a16="http://schemas.microsoft.com/office/drawing/2014/main"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id="{13270545-BD6C-4957-85C7-024AB7CF00F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9203" y="649653"/>
            <a:ext cx="1776835" cy="1777579"/>
          </a:xfrm>
          <a:prstGeom prst="ellipse">
            <a:avLst/>
          </a:prstGeom>
          <a:ln w="19050">
            <a:noFill/>
          </a:ln>
        </p:spPr>
      </p:pic>
      <p:pic>
        <p:nvPicPr>
          <p:cNvPr id="19" name="Picture 18">
            <a:extLst>
              <a:ext uri="{FF2B5EF4-FFF2-40B4-BE49-F238E27FC236}">
                <a16:creationId xmlns:a16="http://schemas.microsoft.com/office/drawing/2014/main" id="{6789D6B9-CFD4-4382-AFF0-8019CC72EF77}"/>
              </a:ext>
            </a:extLst>
          </p:cNvPr>
          <p:cNvPicPr>
            <a:picLocks noChangeAspect="1"/>
          </p:cNvPicPr>
          <p:nvPr/>
        </p:nvPicPr>
        <p:blipFill>
          <a:blip r:embed="rId4">
            <a:clrChange>
              <a:clrFrom>
                <a:srgbClr val="FEFFFF"/>
              </a:clrFrom>
              <a:clrTo>
                <a:srgbClr val="FE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617402" y="1597010"/>
            <a:ext cx="8330035" cy="768927"/>
          </a:xfrm>
          <a:prstGeom prst="rect">
            <a:avLst/>
          </a:prstGeom>
        </p:spPr>
      </p:pic>
      <p:sp>
        <p:nvSpPr>
          <p:cNvPr id="20" name="Oval 19">
            <a:extLst>
              <a:ext uri="{FF2B5EF4-FFF2-40B4-BE49-F238E27FC236}">
                <a16:creationId xmlns:a16="http://schemas.microsoft.com/office/drawing/2014/main" id="{03D0585A-E19F-49CB-BF32-A980B2A259F0}"/>
              </a:ext>
            </a:extLst>
          </p:cNvPr>
          <p:cNvSpPr/>
          <p:nvPr/>
        </p:nvSpPr>
        <p:spPr>
          <a:xfrm>
            <a:off x="2617402" y="15285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a16="http://schemas.microsoft.com/office/drawing/2014/main" id="{E10C8397-8644-4754-A7FF-947AD315844F}"/>
              </a:ext>
            </a:extLst>
          </p:cNvPr>
          <p:cNvSpPr/>
          <p:nvPr/>
        </p:nvSpPr>
        <p:spPr>
          <a:xfrm>
            <a:off x="4699035" y="1556458"/>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a16="http://schemas.microsoft.com/office/drawing/2014/main" id="{3A030ED4-B972-46FB-8158-A57573578A94}"/>
              </a:ext>
            </a:extLst>
          </p:cNvPr>
          <p:cNvSpPr/>
          <p:nvPr/>
        </p:nvSpPr>
        <p:spPr>
          <a:xfrm>
            <a:off x="8084997" y="1469108"/>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id="{DDEAA640-6580-4CF0-9722-DBEBE7A649C5}"/>
              </a:ext>
            </a:extLst>
          </p:cNvPr>
          <p:cNvSpPr txBox="1"/>
          <p:nvPr/>
        </p:nvSpPr>
        <p:spPr>
          <a:xfrm>
            <a:off x="2486038" y="2959962"/>
            <a:ext cx="8880513"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2.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a16="http://schemas.microsoft.com/office/drawing/2014/main" id="{95F8FE40-0BED-4EDF-87FA-F79737BEED0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flipH="1">
            <a:off x="856645" y="3914069"/>
            <a:ext cx="1760757" cy="2168268"/>
          </a:xfrm>
          <a:prstGeom prst="ellipse">
            <a:avLst/>
          </a:prstGeom>
          <a:ln w="19050">
            <a:solidFill>
              <a:srgbClr val="0070C0"/>
            </a:solidFill>
          </a:ln>
        </p:spPr>
      </p:pic>
      <p:sp>
        <p:nvSpPr>
          <p:cNvPr id="25" name="TextBox 24">
            <a:extLst>
              <a:ext uri="{FF2B5EF4-FFF2-40B4-BE49-F238E27FC236}">
                <a16:creationId xmlns:a16="http://schemas.microsoft.com/office/drawing/2014/main" id="{B4524BC9-045F-4473-93FF-6DAEF680545F}"/>
              </a:ext>
            </a:extLst>
          </p:cNvPr>
          <p:cNvSpPr txBox="1"/>
          <p:nvPr/>
        </p:nvSpPr>
        <p:spPr>
          <a:xfrm>
            <a:off x="2973423" y="4339219"/>
            <a:ext cx="6099436"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Em xinh lắm! Hãy luôn tự tin vào chính mình nhé!</a:t>
            </a:r>
          </a:p>
        </p:txBody>
      </p:sp>
    </p:spTree>
    <p:extLst>
      <p:ext uri="{BB962C8B-B14F-4D97-AF65-F5344CB8AC3E}">
        <p14:creationId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Củng</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dặn</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2A93B87-F5A0-4D85-A8D9-55030CD8BD6B}"/>
              </a:ext>
            </a:extLst>
          </p:cNvPr>
          <p:cNvSpPr txBox="1"/>
          <p:nvPr/>
        </p:nvSpPr>
        <p:spPr>
          <a:xfrm>
            <a:off x="0" y="0"/>
            <a:ext cx="409721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Design by: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Hương</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a:t>
            </a:r>
            <a:r>
              <a:rPr kumimoji="0" lang="en-US" sz="1100" b="0" i="1"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Thảo</a:t>
            </a:r>
            <a:r>
              <a:rPr kumimoji="0" lang="en-US" sz="1100" b="0" i="1"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mn-ea"/>
                <a:cs typeface="Times New Roman" panose="02020603050405020304" pitchFamily="18" charset="0"/>
              </a:rPr>
              <a:t> – tranthao121004@gmail.com </a:t>
            </a:r>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3096509"/>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vi-VN" altLang="zh-CN" sz="3200" dirty="0">
                <a:solidFill>
                  <a:srgbClr val="002060"/>
                </a:solidFill>
                <a:latin typeface="+mj-lt"/>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endParaRPr>
          </a:p>
        </p:txBody>
      </p:sp>
      <p:sp>
        <p:nvSpPr>
          <p:cNvPr id="43" name="TextBox 42"/>
          <p:cNvSpPr txBox="1"/>
          <p:nvPr/>
        </p:nvSpPr>
        <p:spPr>
          <a:xfrm>
            <a:off x="4249455" y="2871315"/>
            <a:ext cx="5556278" cy="1077218"/>
          </a:xfrm>
          <a:prstGeom prst="rect">
            <a:avLst/>
          </a:prstGeom>
          <a:noFill/>
        </p:spPr>
        <p:txBody>
          <a:bodyPr wrap="square" rtlCol="0">
            <a:spAutoFit/>
          </a:bodyPr>
          <a:lstStyle/>
          <a:p>
            <a:pPr lvl="0" defTabSz="1219170"/>
            <a:r>
              <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a:t>
            </a:r>
            <a:r>
              <a:rPr lang="vi-VN" altLang="zh-CN" sz="3200" dirty="0">
                <a:solidFill>
                  <a:srgbClr val="002060"/>
                </a:solidFill>
                <a:latin typeface="+mj-lt"/>
                <a:ea typeface="Arial-Rounded" panose="020B0500000000000000" pitchFamily="34" charset="0"/>
                <a:cs typeface="Arial-Rounded" panose="020B0500000000000000" pitchFamily="34" charset="0"/>
              </a:rPr>
              <a:t>iết đọc đúng lời đối thoại của các nhân vật trong bài</a:t>
            </a:r>
            <a:endParaRPr kumimoji="0" lang="zh-CN" altLang="en-US" sz="3200" b="0"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srgbClr val="002060"/>
                </a:solidFill>
                <a:latin typeface="+mj-lt"/>
                <a:ea typeface="Arial-Rounded" panose="020B0500000000000000" pitchFamily="34" charset="0"/>
                <a:cs typeface="Arial-Rounded" panose="020B0500000000000000" pitchFamily="34" charset="0"/>
              </a:rPr>
              <a:t>Hiểu nội dung bài: Cần </a:t>
            </a:r>
            <a:r>
              <a:rPr lang="en-US" altLang="zh-CN" sz="3200" dirty="0" err="1">
                <a:solidFill>
                  <a:srgbClr val="002060"/>
                </a:solidFill>
                <a:latin typeface="+mj-lt"/>
                <a:ea typeface="Arial-Rounded" panose="020B0500000000000000" pitchFamily="34" charset="0"/>
                <a:cs typeface="Arial-Rounded" panose="020B0500000000000000" pitchFamily="34" charset="0"/>
              </a:rPr>
              <a:t>có</a:t>
            </a:r>
            <a:r>
              <a:rPr lang="en-US" altLang="zh-CN" sz="3200" dirty="0">
                <a:solidFill>
                  <a:srgbClr val="002060"/>
                </a:solidFill>
                <a:latin typeface="+mj-lt"/>
                <a:ea typeface="Arial-Rounded" panose="020B0500000000000000" pitchFamily="34" charset="0"/>
                <a:cs typeface="Arial-Rounded" panose="020B0500000000000000" pitchFamily="34" charset="0"/>
              </a:rPr>
              <a:t> </a:t>
            </a:r>
            <a:r>
              <a:rPr lang="vi-VN" altLang="zh-CN" sz="3200" dirty="0">
                <a:solidFill>
                  <a:srgbClr val="002060"/>
                </a:solidFill>
                <a:latin typeface="+mj-lt"/>
                <a:ea typeface="Arial-Rounded" panose="020B0500000000000000" pitchFamily="34" charset="0"/>
                <a:cs typeface="Arial-Rounded" panose="020B0500000000000000" pitchFamily="34" charset="0"/>
              </a:rPr>
              <a:t>sự tự tin vào chính bản thân</a:t>
            </a:r>
            <a:endParaRPr kumimoji="0" lang="zh-CN" altLang="en-US" sz="3200" b="0"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6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cầu</a:t>
            </a:r>
            <a:r>
              <a:rPr kumimoji="0" lang="en-US" sz="6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cần</a:t>
            </a:r>
            <a:r>
              <a:rPr kumimoji="0" lang="en-US" sz="6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đạt</a:t>
            </a:r>
            <a:endParaRPr kumimoji="0" lang="en-US" sz="6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1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6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9EE9E45-660C-4CFE-AE26-C5F4CC0F027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a16="http://schemas.microsoft.com/office/drawing/2014/main" id="{58F5EE74-961A-4919-BD83-A779EA25FE0D}"/>
              </a:ext>
            </a:extLst>
          </p:cNvPr>
          <p:cNvSpPr txBox="1"/>
          <p:nvPr/>
        </p:nvSpPr>
        <p:spPr>
          <a:xfrm>
            <a:off x="2618913" y="430377"/>
            <a:ext cx="7706733" cy="999441"/>
          </a:xfrm>
          <a:prstGeom prst="rect">
            <a:avLst/>
          </a:prstGeom>
          <a:noFill/>
        </p:spPr>
        <p:txBody>
          <a:bodyPr wrap="square" rtlCol="0">
            <a:spAutoFit/>
          </a:bodyPr>
          <a:lstStyle/>
          <a:p>
            <a:pPr defTabSz="1219170">
              <a:lnSpc>
                <a:spcPct val="150000"/>
              </a:lnSpc>
              <a:buClr>
                <a:srgbClr val="000000"/>
              </a:buClr>
            </a:pPr>
            <a:r>
              <a:rPr lang="vi-VN" sz="4400" kern="0" dirty="0">
                <a:solidFill>
                  <a:srgbClr val="000000"/>
                </a:solidFill>
                <a:latin typeface="+mj-lt"/>
                <a:ea typeface="Arial-Rounded" panose="020B0500000000000000" pitchFamily="34" charset="0"/>
                <a:cs typeface="Arial-Rounded" panose="020B0500000000000000" pitchFamily="34" charset="0"/>
                <a:sym typeface="Arial"/>
              </a:rPr>
              <a:t>Em thích được khen về điều gì?</a:t>
            </a:r>
            <a:endParaRPr lang="en-US" sz="4400" kern="0" dirty="0">
              <a:solidFill>
                <a:srgbClr val="000000"/>
              </a:solidFill>
              <a:latin typeface="+mj-lt"/>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id="{2EA4EF4C-97FC-4656-AD14-9417D2FA4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256" y="1698727"/>
            <a:ext cx="9025864" cy="4071757"/>
          </a:xfrm>
          <a:prstGeom prst="rect">
            <a:avLst/>
          </a:prstGeom>
        </p:spPr>
      </p:pic>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Gặp dê, voi hỏi: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anh nói: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lvl="0" algn="r"/>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6C5824DD-C439-4F0E-9197-AD1E5BE6B4DB}"/>
              </a:ext>
            </a:extLst>
          </p:cNvPr>
          <p:cNvPicPr>
            <a:picLocks noChangeAspect="1"/>
          </p:cNvPicPr>
          <p:nvPr/>
        </p:nvPicPr>
        <p:blipFill>
          <a:blip r:embed="rId6"/>
          <a:stretch>
            <a:fillRect/>
          </a:stretch>
        </p:blipFill>
        <p:spPr>
          <a:xfrm>
            <a:off x="7750786" y="1687876"/>
            <a:ext cx="4159973" cy="2002198"/>
          </a:xfrm>
          <a:prstGeom prst="rect">
            <a:avLst/>
          </a:prstGeom>
        </p:spPr>
      </p:pic>
      <p:pic>
        <p:nvPicPr>
          <p:cNvPr id="8" name="audio_ Em có xinh không__HTS">
            <a:hlinkClick r:id="" action="ppaction://media"/>
            <a:extLst>
              <a:ext uri="{FF2B5EF4-FFF2-40B4-BE49-F238E27FC236}">
                <a16:creationId xmlns:a16="http://schemas.microsoft.com/office/drawing/2014/main" id="{94F50077-F201-442B-A7E6-83C7FCD33B8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21684" y="63827"/>
            <a:ext cx="487363" cy="487363"/>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1" presetClass="mediacall" presetSubtype="0" fill="hold" nodeType="afterEffect">
                                  <p:stCondLst>
                                    <p:cond delay="0"/>
                                  </p:stCondLst>
                                  <p:childTnLst>
                                    <p:cmd type="call" cmd="playFrom(0.0)">
                                      <p:cBhvr>
                                        <p:cTn id="17" dur="9576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8"/>
                </p:tgtEl>
              </p:cMediaNode>
            </p:audio>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665C216-8385-4AE1-A602-F00AA5D1EE7A}"/>
              </a:ext>
            </a:extLst>
          </p:cNvPr>
          <p:cNvGrpSpPr/>
          <p:nvPr/>
        </p:nvGrpSpPr>
        <p:grpSpPr>
          <a:xfrm>
            <a:off x="6858143" y="3414588"/>
            <a:ext cx="5139883" cy="769441"/>
            <a:chOff x="708943" y="6050713"/>
            <a:chExt cx="5825836" cy="769441"/>
          </a:xfrm>
        </p:grpSpPr>
        <p:sp>
          <p:nvSpPr>
            <p:cNvPr id="10" name="TextBox 9">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id="{5E1BC20F-141B-45C6-A187-EEB5778412BC}"/>
                </a:ext>
              </a:extLst>
            </p:cNvPr>
            <p:cNvSpPr txBox="1"/>
            <p:nvPr/>
          </p:nvSpPr>
          <p:spPr>
            <a:xfrm>
              <a:off x="888143" y="6050713"/>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nối</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tiếp</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191807" y="4224607"/>
            <a:ext cx="11808383" cy="2515827"/>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390226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nodeType="clickEffect">
                                  <p:stCondLst>
                                    <p:cond delay="0"/>
                                  </p:stCondLst>
                                  <p:childTnLst>
                                    <p:animEffect transition="out" filter="fade">
                                      <p:cBhvr>
                                        <p:cTn id="36" dur="1000"/>
                                        <p:tgtEl>
                                          <p:spTgt spid="9"/>
                                        </p:tgtEl>
                                      </p:cBhvr>
                                    </p:animEffect>
                                    <p:anim calcmode="lin" valueType="num">
                                      <p:cBhvr>
                                        <p:cTn id="37" dur="1000"/>
                                        <p:tgtEl>
                                          <p:spTgt spid="9"/>
                                        </p:tgtEl>
                                        <p:attrNameLst>
                                          <p:attrName>ppt_x</p:attrName>
                                        </p:attrNameLst>
                                      </p:cBhvr>
                                      <p:tavLst>
                                        <p:tav tm="0">
                                          <p:val>
                                            <p:strVal val="ppt_x"/>
                                          </p:val>
                                        </p:tav>
                                        <p:tav tm="100000">
                                          <p:val>
                                            <p:strVal val="ppt_x"/>
                                          </p:val>
                                        </p:tav>
                                      </p:tavLst>
                                    </p:anim>
                                    <p:anim calcmode="lin" valueType="num">
                                      <p:cBhvr>
                                        <p:cTn id="38" dur="1000"/>
                                        <p:tgtEl>
                                          <p:spTgt spid="9"/>
                                        </p:tgtEl>
                                        <p:attrNameLst>
                                          <p:attrName>ppt_y</p:attrName>
                                        </p:attrNameLst>
                                      </p:cBhvr>
                                      <p:tavLst>
                                        <p:tav tm="0">
                                          <p:val>
                                            <p:strVal val="ppt_y"/>
                                          </p:val>
                                        </p:tav>
                                        <p:tav tm="100000">
                                          <p:val>
                                            <p:strVal val="ppt_y+.1"/>
                                          </p:val>
                                        </p:tav>
                                      </p:tavLst>
                                    </p:anim>
                                    <p:set>
                                      <p:cBhvr>
                                        <p:cTn id="3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hươu</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r</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âu</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khóm</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cỏ</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9FAD1-8F57-4D25-A940-5F5B7DE6401A}"/>
              </a:ext>
            </a:extLst>
          </p:cNvPr>
          <p:cNvSpPr txBox="1"/>
          <p:nvPr/>
        </p:nvSpPr>
        <p:spPr>
          <a:xfrm>
            <a:off x="1017497" y="125841"/>
            <a:ext cx="1417972" cy="923330"/>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17479D"/>
                </a:solidFill>
                <a:latin typeface="+mj-lt"/>
                <a:ea typeface="Arial-Rounded" panose="020B0500000000000000" pitchFamily="34" charset="0"/>
                <a:cs typeface="Arial-Rounded" panose="020B0500000000000000" pitchFamily="34" charset="0"/>
                <a:sym typeface="Arial"/>
              </a:rPr>
              <a:t>ĐỌC</a:t>
            </a:r>
            <a:endParaRPr lang="en-US" sz="3600" b="1" kern="0" dirty="0">
              <a:solidFill>
                <a:srgbClr val="17479D"/>
              </a:solidFill>
              <a:latin typeface="+mj-lt"/>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1014887" cy="700229"/>
          </a:xfrm>
          <a:prstGeom prst="rect">
            <a:avLst/>
          </a:prstGeom>
        </p:spPr>
      </p:pic>
      <p:sp>
        <p:nvSpPr>
          <p:cNvPr id="6" name="TextBox 5">
            <a:extLst>
              <a:ext uri="{FF2B5EF4-FFF2-40B4-BE49-F238E27FC236}">
                <a16:creationId xmlns:a16="http://schemas.microsoft.com/office/drawing/2014/main" id="{BCB73FF2-7CCD-4D1C-97F1-E88C5B46E8F7}"/>
              </a:ext>
            </a:extLst>
          </p:cNvPr>
          <p:cNvSpPr txBox="1"/>
          <p:nvPr/>
        </p:nvSpPr>
        <p:spPr>
          <a:xfrm>
            <a:off x="2518777" y="1037815"/>
            <a:ext cx="9351933" cy="923330"/>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FC7D77">
                    <a:lumMod val="50000"/>
                  </a:srgbClr>
                </a:solidFill>
                <a:latin typeface="+mj-lt"/>
                <a:ea typeface="Arial-Rounded" panose="020B0500000000000000" pitchFamily="34" charset="0"/>
                <a:cs typeface="Arial-Rounded" panose="020B0500000000000000" pitchFamily="34" charset="0"/>
                <a:sym typeface="Arial"/>
              </a:rPr>
              <a:t>Giải</a:t>
            </a:r>
            <a:r>
              <a:rPr lang="en-US" sz="3600" b="1" kern="0" dirty="0">
                <a:solidFill>
                  <a:srgbClr val="FC7D77">
                    <a:lumMod val="50000"/>
                  </a:srgbClr>
                </a:solidFill>
                <a:latin typeface="+mj-lt"/>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mj-lt"/>
                <a:ea typeface="Arial-Rounded" panose="020B0500000000000000" pitchFamily="34" charset="0"/>
                <a:cs typeface="Arial-Rounded" panose="020B0500000000000000" pitchFamily="34" charset="0"/>
                <a:sym typeface="Arial"/>
              </a:rPr>
              <a:t>nghĩa</a:t>
            </a:r>
            <a:r>
              <a:rPr lang="en-US" sz="3600" b="1" kern="0" dirty="0">
                <a:solidFill>
                  <a:srgbClr val="FC7D77">
                    <a:lumMod val="50000"/>
                  </a:srgbClr>
                </a:solidFill>
                <a:latin typeface="+mj-lt"/>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mj-lt"/>
                <a:ea typeface="Arial-Rounded" panose="020B0500000000000000" pitchFamily="34" charset="0"/>
                <a:cs typeface="Arial-Rounded" panose="020B0500000000000000" pitchFamily="34" charset="0"/>
                <a:sym typeface="Arial"/>
              </a:rPr>
              <a:t>từ</a:t>
            </a:r>
            <a:endParaRPr lang="en-US" sz="3600" b="1" kern="0" dirty="0">
              <a:solidFill>
                <a:srgbClr val="FC7D77">
                  <a:lumMod val="50000"/>
                </a:srgbClr>
              </a:solidFill>
              <a:latin typeface="+mj-lt"/>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14C8B43-A61A-41DA-A370-D8FB971C60B8}"/>
              </a:ext>
            </a:extLst>
          </p:cNvPr>
          <p:cNvSpPr/>
          <p:nvPr/>
        </p:nvSpPr>
        <p:spPr>
          <a:xfrm>
            <a:off x="1317544" y="1983827"/>
            <a:ext cx="10451570" cy="923330"/>
          </a:xfrm>
          <a:prstGeom prst="rect">
            <a:avLst/>
          </a:prstGeom>
        </p:spPr>
        <p:txBody>
          <a:bodyPr wrap="square">
            <a:spAutoFit/>
          </a:bodyPr>
          <a:lstStyle/>
          <a:p>
            <a:pPr algn="just" defTabSz="1219170">
              <a:lnSpc>
                <a:spcPct val="150000"/>
              </a:lnSpc>
              <a:buClr>
                <a:srgbClr val="000000"/>
              </a:buClr>
            </a:pPr>
            <a:r>
              <a:rPr lang="vi-VN" sz="3600" kern="0" dirty="0">
                <a:solidFill>
                  <a:srgbClr val="000000"/>
                </a:solidFill>
                <a:latin typeface="+mj-lt"/>
                <a:ea typeface="Arial-Rounded" panose="020B0500000000000000" pitchFamily="34" charset="0"/>
                <a:cs typeface="Arial-Rounded" panose="020B0500000000000000" pitchFamily="34" charset="0"/>
                <a:sym typeface="Arial"/>
              </a:rPr>
              <a:t>     khóm cỏ dại</a:t>
            </a:r>
          </a:p>
        </p:txBody>
      </p:sp>
      <p:sp>
        <p:nvSpPr>
          <p:cNvPr id="8" name="Oval 7">
            <a:extLst>
              <a:ext uri="{FF2B5EF4-FFF2-40B4-BE49-F238E27FC236}">
                <a16:creationId xmlns:a16="http://schemas.microsoft.com/office/drawing/2014/main" id="{4E604938-6451-4CCF-9981-FB90C250B940}"/>
              </a:ext>
            </a:extLst>
          </p:cNvPr>
          <p:cNvSpPr/>
          <p:nvPr/>
        </p:nvSpPr>
        <p:spPr>
          <a:xfrm>
            <a:off x="1514587" y="2248162"/>
            <a:ext cx="407685"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600" kern="0">
              <a:solidFill>
                <a:srgbClr val="BAE5E4"/>
              </a:solidFill>
              <a:latin typeface="+mj-lt"/>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id="{7D73CF1F-A536-4B4D-B58C-16A9C249C8FB}"/>
              </a:ext>
            </a:extLst>
          </p:cNvPr>
          <p:cNvSpPr txBox="1"/>
          <p:nvPr/>
        </p:nvSpPr>
        <p:spPr>
          <a:xfrm>
            <a:off x="4341181" y="1999935"/>
            <a:ext cx="11105468" cy="923330"/>
          </a:xfrm>
          <a:prstGeom prst="rect">
            <a:avLst/>
          </a:prstGeom>
          <a:noFill/>
        </p:spPr>
        <p:txBody>
          <a:bodyPr wrap="square" rtlCol="0">
            <a:spAutoFit/>
          </a:bodyPr>
          <a:lstStyle/>
          <a:p>
            <a:pPr defTabSz="1219170">
              <a:lnSpc>
                <a:spcPct val="150000"/>
              </a:lnSpc>
              <a:buClr>
                <a:srgbClr val="000000"/>
              </a:buClr>
            </a:pPr>
            <a:r>
              <a:rPr lang="vi-VN" sz="3600" kern="0" dirty="0">
                <a:solidFill>
                  <a:srgbClr val="FC7D77">
                    <a:lumMod val="50000"/>
                  </a:srgbClr>
                </a:solidFill>
                <a:latin typeface="+mj-lt"/>
                <a:ea typeface="Arial-Rounded" panose="020B0500000000000000" pitchFamily="34" charset="0"/>
                <a:cs typeface="Arial-Rounded" panose="020B0500000000000000" pitchFamily="34" charset="0"/>
                <a:sym typeface="Arial"/>
              </a:rPr>
              <a:t>: một nhóm cỏ dại đứng chụm vào nhau.</a:t>
            </a:r>
            <a:endParaRPr lang="en-US" sz="3600" kern="0" dirty="0">
              <a:solidFill>
                <a:srgbClr val="FC7D77">
                  <a:lumMod val="50000"/>
                </a:srgbClr>
              </a:solidFill>
              <a:latin typeface="+mj-lt"/>
              <a:ea typeface="Arial-Rounded" panose="020B0500000000000000" pitchFamily="34" charset="0"/>
              <a:cs typeface="Arial-Rounded" panose="020B0500000000000000" pitchFamily="34" charset="0"/>
              <a:sym typeface="Arial"/>
            </a:endParaRPr>
          </a:p>
        </p:txBody>
      </p:sp>
      <p:pic>
        <p:nvPicPr>
          <p:cNvPr id="10" name="Picture 2" descr="Hình ảnh Cỏ, Cỏ, Cỏ, Cỏ miễn phí tải tập tin PNG PSDComment và Vector">
            <a:extLst>
              <a:ext uri="{FF2B5EF4-FFF2-40B4-BE49-F238E27FC236}">
                <a16:creationId xmlns:a16="http://schemas.microsoft.com/office/drawing/2014/main" id="{F9DF53E5-6D5A-4F1D-AED8-0E7E4BB03591}"/>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t="19747" b="31370"/>
          <a:stretch/>
        </p:blipFill>
        <p:spPr bwMode="auto">
          <a:xfrm>
            <a:off x="3222548" y="3111777"/>
            <a:ext cx="8225238" cy="30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C27B5117-E092-4D2B-8C22-C0254D699400}"/>
              </a:ext>
            </a:extLst>
          </p:cNvPr>
          <p:cNvSpPr txBox="1"/>
          <p:nvPr/>
        </p:nvSpPr>
        <p:spPr>
          <a:xfrm>
            <a:off x="2467992" y="3268167"/>
            <a:ext cx="7585969" cy="1224118"/>
          </a:xfrm>
          <a:prstGeom prst="rect">
            <a:avLst/>
          </a:prstGeom>
          <a:noFill/>
        </p:spPr>
        <p:txBody>
          <a:bodyPr wrap="square">
            <a:spAutoFit/>
          </a:bodyPr>
          <a:lstStyle/>
          <a:p>
            <a:pPr algn="just">
              <a:lnSpc>
                <a:spcPct val="107000"/>
              </a:lnSpc>
              <a:spcAft>
                <a:spcPts val="0"/>
              </a:spcAft>
            </a:pPr>
            <a:r>
              <a:rPr lang="vi-VN" sz="3600" dirty="0">
                <a:effectLst/>
                <a:latin typeface="Arial-Rounded" panose="020B0500000000000000" pitchFamily="34" charset="0"/>
                <a:ea typeface="Arial-Rounded" panose="020B0500000000000000" pitchFamily="34" charset="0"/>
                <a:cs typeface="Arial-Rounded" panose="020B0500000000000000" pitchFamily="34" charset="0"/>
              </a:rPr>
              <a:t>Voi liền nhổ</a:t>
            </a:r>
            <a:r>
              <a:rPr lang="en-US" sz="36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một khóm cỏ dại bên đường,</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3600" dirty="0">
                <a:effectLst/>
                <a:latin typeface="Arial-Rounded" panose="020B0500000000000000" pitchFamily="34" charset="0"/>
                <a:ea typeface="Arial-Rounded" panose="020B0500000000000000" pitchFamily="34" charset="0"/>
                <a:cs typeface="Arial-Rounded" panose="020B0500000000000000" pitchFamily="34" charset="0"/>
              </a:rPr>
              <a:t> gắn vào cằm rồi về nhà</a:t>
            </a:r>
            <a:r>
              <a:rPr lang="vi-VN" sz="360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C432D325-9041-614E-B121-2883E358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FD1865-7312-48C6-A93E-8E007CFFDFC9}"/>
              </a:ext>
            </a:extLst>
          </p:cNvPr>
          <p:cNvSpPr/>
          <p:nvPr/>
        </p:nvSpPr>
        <p:spPr>
          <a:xfrm>
            <a:off x="191807" y="4224607"/>
            <a:ext cx="11808383" cy="2515827"/>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8A0667EC-D85B-47E0-84A2-681D6783B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id="{DE2CFC33-824E-43FC-ABE2-4604827FBFA8}"/>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4065389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2043</Words>
  <Application>Microsoft Office PowerPoint</Application>
  <PresentationFormat>Widescreen</PresentationFormat>
  <Paragraphs>172</Paragraphs>
  <Slides>19</Slides>
  <Notes>13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19</vt:i4>
      </vt:variant>
    </vt:vector>
  </HeadingPairs>
  <TitlesOfParts>
    <vt:vector size="34" baseType="lpstr">
      <vt:lpstr>等线</vt:lpstr>
      <vt:lpstr>等线</vt:lpstr>
      <vt:lpstr>等线 Light</vt:lpstr>
      <vt:lpstr>Arial</vt:lpstr>
      <vt:lpstr>Arial-Rounded</vt:lpstr>
      <vt:lpstr>Calibri</vt:lpstr>
      <vt:lpstr>Calibri Light</vt:lpstr>
      <vt:lpstr>Times New Roman</vt:lpstr>
      <vt:lpstr>Office 主题​​</vt:lpstr>
      <vt:lpstr>1_Office 主题​​</vt:lpstr>
      <vt:lpstr>Office 主题</vt:lpstr>
      <vt:lpstr>3_Office 主题</vt:lpstr>
      <vt:lpstr>1_Office 主题</vt:lpstr>
      <vt:lpstr>4_Office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24</cp:revision>
  <dcterms:created xsi:type="dcterms:W3CDTF">2021-07-24T10:09:37Z</dcterms:created>
  <dcterms:modified xsi:type="dcterms:W3CDTF">2025-04-13T09:38:31Z</dcterms:modified>
</cp:coreProperties>
</file>