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3" r:id="rId3"/>
    <p:sldMasterId id="2147483705" r:id="rId4"/>
  </p:sldMasterIdLst>
  <p:notesMasterIdLst>
    <p:notesMasterId r:id="rId12"/>
  </p:notesMasterIdLst>
  <p:sldIdLst>
    <p:sldId id="259" r:id="rId5"/>
    <p:sldId id="370" r:id="rId6"/>
    <p:sldId id="380" r:id="rId7"/>
    <p:sldId id="297" r:id="rId8"/>
    <p:sldId id="381" r:id="rId9"/>
    <p:sldId id="382" r:id="rId10"/>
    <p:sldId id="3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97" autoAdjust="0"/>
    <p:restoredTop sz="94660"/>
  </p:normalViewPr>
  <p:slideViewPr>
    <p:cSldViewPr snapToGrid="0">
      <p:cViewPr varScale="1">
        <p:scale>
          <a:sx n="53" d="100"/>
          <a:sy n="53" d="100"/>
        </p:scale>
        <p:origin x="5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AAA02-51CE-4AE3-A59E-B6D3C421625B}"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87FFC-197E-4C8D-ADE3-FB3EC7E2E4E8}" type="slidenum">
              <a:rPr lang="en-US" smtClean="0"/>
              <a:t>‹#›</a:t>
            </a:fld>
            <a:endParaRPr lang="en-US"/>
          </a:p>
        </p:txBody>
      </p:sp>
    </p:spTree>
    <p:extLst>
      <p:ext uri="{BB962C8B-B14F-4D97-AF65-F5344CB8AC3E}">
        <p14:creationId xmlns:p14="http://schemas.microsoft.com/office/powerpoint/2010/main" val="88567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034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686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60974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7616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084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2528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0855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44046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79650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3417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56717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72949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59386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84231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816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7828191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1309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854835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4754158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8911273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057098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5098968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379070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623341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53653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122491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2992564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409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4/13/2025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9258785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4/13/2025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881587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2068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785240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0203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5791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08471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7774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37436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98330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112962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
        <p:nvSpPr>
          <p:cNvPr id="4" name="Rectangle 3">
            <a:extLst>
              <a:ext uri="{FF2B5EF4-FFF2-40B4-BE49-F238E27FC236}">
                <a16:creationId xmlns:a16="http://schemas.microsoft.com/office/drawing/2014/main" id="{6CBD5DB7-194E-4A45-833C-787C1694C717}"/>
              </a:ext>
            </a:extLst>
          </p:cNvPr>
          <p:cNvSpPr/>
          <p:nvPr userDrawn="1"/>
        </p:nvSpPr>
        <p:spPr>
          <a:xfrm>
            <a:off x="9331877" y="6500150"/>
            <a:ext cx="2752677" cy="256545"/>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67" b="0" i="1" dirty="0" err="1">
                <a:solidFill>
                  <a:srgbClr val="000000"/>
                </a:solidFill>
                <a:effectLst/>
                <a:latin typeface="+mn-lt"/>
              </a:rPr>
              <a:t>Hương</a:t>
            </a:r>
            <a:r>
              <a:rPr lang="en-US" sz="1067" b="0" i="1" dirty="0">
                <a:solidFill>
                  <a:srgbClr val="000000"/>
                </a:solidFill>
                <a:effectLst/>
                <a:latin typeface="+mn-lt"/>
              </a:rPr>
              <a:t> </a:t>
            </a:r>
            <a:r>
              <a:rPr lang="en-US" sz="1067" b="0" i="1" dirty="0" err="1">
                <a:solidFill>
                  <a:srgbClr val="000000"/>
                </a:solidFill>
                <a:effectLst/>
                <a:latin typeface="+mn-lt"/>
              </a:rPr>
              <a:t>Thảo</a:t>
            </a:r>
            <a:r>
              <a:rPr lang="en-US" sz="1067" b="0" i="1" dirty="0">
                <a:solidFill>
                  <a:srgbClr val="000000"/>
                </a:solidFill>
                <a:effectLst/>
                <a:latin typeface="+mn-lt"/>
              </a:rPr>
              <a:t>: tranthao121004@gmail.com</a:t>
            </a:r>
            <a:endParaRPr lang="vi-VN" sz="1067" i="1" dirty="0">
              <a:solidFill>
                <a:srgbClr val="000000"/>
              </a:solidFill>
              <a:latin typeface="+mn-lt"/>
            </a:endParaRPr>
          </a:p>
        </p:txBody>
      </p:sp>
    </p:spTree>
    <p:extLst>
      <p:ext uri="{BB962C8B-B14F-4D97-AF65-F5344CB8AC3E}">
        <p14:creationId xmlns:p14="http://schemas.microsoft.com/office/powerpoint/2010/main" val="187504035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3F1A9FD9-B14A-4CE0-9ED0-AE2CA5DC5AF0}"/>
              </a:ext>
            </a:extLst>
          </p:cNvPr>
          <p:cNvSpPr txBox="1"/>
          <p:nvPr userDrawn="1"/>
        </p:nvSpPr>
        <p:spPr>
          <a:xfrm>
            <a:off x="8807694" y="0"/>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19627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585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337399" y="3197422"/>
            <a:ext cx="690088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Nói</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nghe</a:t>
            </a:r>
            <a:endPar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A0DABD-FF06-4071-9E55-18E99FBFBB42}"/>
              </a:ext>
            </a:extLst>
          </p:cNvPr>
          <p:cNvSpPr txBox="1"/>
          <p:nvPr/>
        </p:nvSpPr>
        <p:spPr>
          <a:xfrm>
            <a:off x="2210533" y="350900"/>
            <a:ext cx="8788901"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mj-lt"/>
                <a:ea typeface="Arial-Rounded" panose="020B0500000000000000" pitchFamily="34" charset="0"/>
                <a:cs typeface="Arial-Rounded" panose="020B0500000000000000" pitchFamily="34" charset="0"/>
                <a:sym typeface="Arial"/>
              </a:rPr>
              <a:t>1.</a:t>
            </a:r>
            <a:r>
              <a:rPr lang="vi-VN" sz="2800" kern="0" dirty="0">
                <a:solidFill>
                  <a:srgbClr val="000000"/>
                </a:solidFill>
                <a:latin typeface="+mj-lt"/>
                <a:ea typeface="Arial-Rounded" panose="020B0500000000000000" pitchFamily="34" charset="0"/>
                <a:cs typeface="Arial-Rounded" panose="020B0500000000000000" pitchFamily="34" charset="0"/>
                <a:sym typeface="Arial"/>
              </a:rPr>
              <a:t> Dựa vào câu hỏi gợi ý, đoán nội dung của từng tranh.</a:t>
            </a:r>
          </a:p>
        </p:txBody>
      </p:sp>
      <p:grpSp>
        <p:nvGrpSpPr>
          <p:cNvPr id="20" name="Group 19">
            <a:extLst>
              <a:ext uri="{FF2B5EF4-FFF2-40B4-BE49-F238E27FC236}">
                <a16:creationId xmlns:a16="http://schemas.microsoft.com/office/drawing/2014/main" id="{014A7482-6F2E-4AE1-B417-FD2B60CB3F75}"/>
              </a:ext>
            </a:extLst>
          </p:cNvPr>
          <p:cNvGrpSpPr/>
          <p:nvPr/>
        </p:nvGrpSpPr>
        <p:grpSpPr>
          <a:xfrm>
            <a:off x="2091142" y="868917"/>
            <a:ext cx="7985015" cy="6156347"/>
            <a:chOff x="425356" y="651688"/>
            <a:chExt cx="5988761" cy="4617260"/>
          </a:xfrm>
        </p:grpSpPr>
        <p:grpSp>
          <p:nvGrpSpPr>
            <p:cNvPr id="21" name="Group 20">
              <a:extLst>
                <a:ext uri="{FF2B5EF4-FFF2-40B4-BE49-F238E27FC236}">
                  <a16:creationId xmlns:a16="http://schemas.microsoft.com/office/drawing/2014/main" id="{F63831C2-7733-4F2B-B23F-912B5FDE2CC9}"/>
                </a:ext>
              </a:extLst>
            </p:cNvPr>
            <p:cNvGrpSpPr/>
            <p:nvPr/>
          </p:nvGrpSpPr>
          <p:grpSpPr>
            <a:xfrm>
              <a:off x="746084" y="651688"/>
              <a:ext cx="5365827" cy="4088746"/>
              <a:chOff x="746084" y="651688"/>
              <a:chExt cx="5365827" cy="4088746"/>
            </a:xfrm>
          </p:grpSpPr>
          <p:pic>
            <p:nvPicPr>
              <p:cNvPr id="26" name="Picture 25">
                <a:extLst>
                  <a:ext uri="{FF2B5EF4-FFF2-40B4-BE49-F238E27FC236}">
                    <a16:creationId xmlns:a16="http://schemas.microsoft.com/office/drawing/2014/main" id="{8D4658DF-2D2C-4D75-99F8-6B47E29467D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27" name="Picture 26">
                <a:extLst>
                  <a:ext uri="{FF2B5EF4-FFF2-40B4-BE49-F238E27FC236}">
                    <a16:creationId xmlns:a16="http://schemas.microsoft.com/office/drawing/2014/main" id="{EE519E9D-1B5B-4CDB-A134-A5D925FBB70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sp>
            <p:nvSpPr>
              <p:cNvPr id="28" name="TextBox 27">
                <a:extLst>
                  <a:ext uri="{FF2B5EF4-FFF2-40B4-BE49-F238E27FC236}">
                    <a16:creationId xmlns:a16="http://schemas.microsoft.com/office/drawing/2014/main" id="{51ED4BBE-B1AF-4055-A75E-F7093ACD702B}"/>
                  </a:ext>
                </a:extLst>
              </p:cNvPr>
              <p:cNvSpPr txBox="1"/>
              <p:nvPr/>
            </p:nvSpPr>
            <p:spPr>
              <a:xfrm>
                <a:off x="746084" y="651688"/>
                <a:ext cx="5365827" cy="495568"/>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FFAB40">
                        <a:lumMod val="75000"/>
                      </a:srgbClr>
                    </a:solidFill>
                    <a:latin typeface="+mj-lt"/>
                    <a:ea typeface="Arial-Rounded" panose="020B0500000000000000" pitchFamily="34" charset="0"/>
                    <a:cs typeface="Arial-Rounded" panose="020B0500000000000000" pitchFamily="34" charset="0"/>
                    <a:sym typeface="Arial"/>
                  </a:rPr>
                  <a:t>Chú đỗ con</a:t>
                </a:r>
                <a:endParaRPr lang="en-US" sz="2800" b="1" kern="0" dirty="0">
                  <a:solidFill>
                    <a:srgbClr val="FFAB40">
                      <a:lumMod val="75000"/>
                    </a:srgbClr>
                  </a:solidFill>
                  <a:latin typeface="+mj-lt"/>
                  <a:ea typeface="Arial-Rounded" panose="020B0500000000000000" pitchFamily="34" charset="0"/>
                  <a:cs typeface="Arial-Rounded" panose="020B0500000000000000" pitchFamily="34" charset="0"/>
                  <a:sym typeface="Arial"/>
                </a:endParaRPr>
              </a:p>
            </p:txBody>
          </p:sp>
        </p:grpSp>
        <p:sp>
          <p:nvSpPr>
            <p:cNvPr id="22" name="TextBox 21">
              <a:extLst>
                <a:ext uri="{FF2B5EF4-FFF2-40B4-BE49-F238E27FC236}">
                  <a16:creationId xmlns:a16="http://schemas.microsoft.com/office/drawing/2014/main" id="{502E01A3-587D-4BF3-BD2F-3D962A6DDF6F}"/>
                </a:ext>
              </a:extLst>
            </p:cNvPr>
            <p:cNvSpPr txBox="1"/>
            <p:nvPr/>
          </p:nvSpPr>
          <p:spPr>
            <a:xfrm>
              <a:off x="425356" y="2371367"/>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cô mưa xuân diễn ra thế nào?</a:t>
              </a:r>
            </a:p>
          </p:txBody>
        </p:sp>
        <p:sp>
          <p:nvSpPr>
            <p:cNvPr id="23" name="TextBox 22">
              <a:extLst>
                <a:ext uri="{FF2B5EF4-FFF2-40B4-BE49-F238E27FC236}">
                  <a16:creationId xmlns:a16="http://schemas.microsoft.com/office/drawing/2014/main" id="{52998FC1-4B47-4D51-A91E-DA52F16875DF}"/>
                </a:ext>
              </a:extLst>
            </p:cNvPr>
            <p:cNvSpPr txBox="1"/>
            <p:nvPr/>
          </p:nvSpPr>
          <p:spPr>
            <a:xfrm>
              <a:off x="3374965" y="2371367"/>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chị gió xuân diễn ra thế nào?</a:t>
              </a:r>
            </a:p>
          </p:txBody>
        </p:sp>
        <p:sp>
          <p:nvSpPr>
            <p:cNvPr id="24" name="TextBox 23">
              <a:extLst>
                <a:ext uri="{FF2B5EF4-FFF2-40B4-BE49-F238E27FC236}">
                  <a16:creationId xmlns:a16="http://schemas.microsoft.com/office/drawing/2014/main" id="{A61907B1-FA37-433B-8761-CD819B251545}"/>
                </a:ext>
              </a:extLst>
            </p:cNvPr>
            <p:cNvSpPr txBox="1"/>
            <p:nvPr/>
          </p:nvSpPr>
          <p:spPr>
            <a:xfrm>
              <a:off x="514899" y="4230202"/>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bác mặt trời diễn ra thế nào?</a:t>
              </a:r>
            </a:p>
          </p:txBody>
        </p:sp>
        <p:sp>
          <p:nvSpPr>
            <p:cNvPr id="25" name="TextBox 24">
              <a:extLst>
                <a:ext uri="{FF2B5EF4-FFF2-40B4-BE49-F238E27FC236}">
                  <a16:creationId xmlns:a16="http://schemas.microsoft.com/office/drawing/2014/main" id="{880047AB-40AE-4529-89B4-20B3A816BD92}"/>
                </a:ext>
              </a:extLst>
            </p:cNvPr>
            <p:cNvSpPr txBox="1"/>
            <p:nvPr/>
          </p:nvSpPr>
          <p:spPr>
            <a:xfrm>
              <a:off x="3464508" y="4230202"/>
              <a:ext cx="2949609" cy="715580"/>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đỗ con làm gì?</a:t>
              </a:r>
            </a:p>
          </p:txBody>
        </p:sp>
      </p:grpSp>
      <p:sp>
        <p:nvSpPr>
          <p:cNvPr id="29" name="TextBox 28">
            <a:extLst>
              <a:ext uri="{FF2B5EF4-FFF2-40B4-BE49-F238E27FC236}">
                <a16:creationId xmlns:a16="http://schemas.microsoft.com/office/drawing/2014/main" id="{F13951B3-3F62-4429-8638-BE90F7A9AAF7}"/>
              </a:ext>
            </a:extLst>
          </p:cNvPr>
          <p:cNvSpPr txBox="1"/>
          <p:nvPr/>
        </p:nvSpPr>
        <p:spPr>
          <a:xfrm>
            <a:off x="2091140" y="3100192"/>
            <a:ext cx="3932812" cy="1384995"/>
          </a:xfrm>
          <a:prstGeom prst="rect">
            <a:avLst/>
          </a:prstGeom>
          <a:solidFill>
            <a:schemeClr val="accent2"/>
          </a:solidFill>
          <a:effectLst/>
        </p:spPr>
        <p:txBody>
          <a:bodyPr wrap="square" rtlCol="0">
            <a:spAutoFit/>
          </a:bodyPr>
          <a:lstStyle/>
          <a:p>
            <a:pPr algn="ctr" defTabSz="1219170">
              <a:buClr>
                <a:srgbClr val="000000"/>
              </a:buCl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Cuộc gặp gỡ giữa hạt đỗ và cô mưa xuân</a:t>
            </a:r>
            <a:endParaRPr lang="en-US" sz="2800" kern="0" dirty="0">
              <a:solidFill>
                <a:srgbClr val="FF0000"/>
              </a:solidFill>
              <a:latin typeface="+mj-lt"/>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4250F0AF-14EC-4DED-91F9-6DE9E101966A}"/>
              </a:ext>
            </a:extLst>
          </p:cNvPr>
          <p:cNvSpPr txBox="1"/>
          <p:nvPr/>
        </p:nvSpPr>
        <p:spPr>
          <a:xfrm>
            <a:off x="6023952" y="3134963"/>
            <a:ext cx="4496087" cy="1384995"/>
          </a:xfrm>
          <a:prstGeom prst="rect">
            <a:avLst/>
          </a:prstGeom>
          <a:solidFill>
            <a:schemeClr val="accent2"/>
          </a:solidFill>
          <a:effectLst/>
        </p:spPr>
        <p:txBody>
          <a:bodyPr wrap="square" rtlCol="0">
            <a:spAutoFit/>
          </a:bodyPr>
          <a:lstStyle/>
          <a:p>
            <a:pPr algn="ctr" defTabSz="1219170">
              <a:buClr>
                <a:srgbClr val="000000"/>
              </a:buCl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Cuộc gặp gỡ giữa hạt đỗ đã nảy mầm và chị gió xuân</a:t>
            </a:r>
            <a:endParaRPr lang="en-US" sz="2800" kern="0" dirty="0">
              <a:solidFill>
                <a:srgbClr val="FF0000"/>
              </a:solidFill>
              <a:latin typeface="+mj-lt"/>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164595AA-F5FB-42FA-A2FA-F076308980DD}"/>
              </a:ext>
            </a:extLst>
          </p:cNvPr>
          <p:cNvSpPr txBox="1"/>
          <p:nvPr/>
        </p:nvSpPr>
        <p:spPr>
          <a:xfrm>
            <a:off x="1393794" y="5617480"/>
            <a:ext cx="4821597" cy="1384995"/>
          </a:xfrm>
          <a:prstGeom prst="rect">
            <a:avLst/>
          </a:prstGeom>
          <a:solidFill>
            <a:schemeClr val="accent2"/>
          </a:solidFill>
          <a:effectLst>
            <a:softEdge rad="31750"/>
          </a:effectLst>
        </p:spPr>
        <p:txBody>
          <a:bodyPr wrap="square" rtlCol="0">
            <a:spAutoFit/>
          </a:bodyPr>
          <a:lstStyle/>
          <a:p>
            <a:pPr algn="ctr" defTabSz="1219170">
              <a:buClr>
                <a:srgbClr val="000000"/>
              </a:buCl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Cuộc gặp gỡ giữa hạt đỗ với mầm đã lớn và bác mặt trời</a:t>
            </a:r>
            <a:endParaRPr lang="en-US" sz="2800" kern="0" dirty="0">
              <a:solidFill>
                <a:srgbClr val="FF0000"/>
              </a:solidFill>
              <a:latin typeface="+mj-lt"/>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BE002E67-F1BE-4E46-9FF4-8E63CC9234F5}"/>
              </a:ext>
            </a:extLst>
          </p:cNvPr>
          <p:cNvSpPr txBox="1"/>
          <p:nvPr/>
        </p:nvSpPr>
        <p:spPr>
          <a:xfrm>
            <a:off x="6096000" y="5663646"/>
            <a:ext cx="4564919" cy="954107"/>
          </a:xfrm>
          <a:prstGeom prst="rect">
            <a:avLst/>
          </a:prstGeom>
          <a:solidFill>
            <a:schemeClr val="accent2"/>
          </a:solidFill>
          <a:effectLst>
            <a:softEdge rad="31750"/>
          </a:effectLst>
        </p:spPr>
        <p:txBody>
          <a:bodyPr wrap="square" rtlCol="0">
            <a:spAutoFit/>
          </a:bodyPr>
          <a:lstStyle/>
          <a:p>
            <a:pPr algn="ctr" defTabSz="1219170">
              <a:buClr>
                <a:srgbClr val="000000"/>
              </a:buCl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Hạt đỗ đã lớn thành cây đỗ và mặt trời đang tỏa nắng</a:t>
            </a:r>
          </a:p>
        </p:txBody>
      </p:sp>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down)">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p:tgtEl>
                                          <p:spTgt spid="32"/>
                                        </p:tgtEl>
                                        <p:attrNameLst>
                                          <p:attrName>ppt_y</p:attrName>
                                        </p:attrNameLst>
                                      </p:cBhvr>
                                      <p:tavLst>
                                        <p:tav tm="0">
                                          <p:val>
                                            <p:strVal val="#ppt_y-#ppt_h*1.125000"/>
                                          </p:val>
                                        </p:tav>
                                        <p:tav tm="100000">
                                          <p:val>
                                            <p:strVal val="#ppt_y"/>
                                          </p:val>
                                        </p:tav>
                                      </p:tavLst>
                                    </p:anim>
                                    <p:animEffect transition="in" filter="wipe(down)">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F06232A-992D-47FF-9EF3-A3E76C888E1F}"/>
              </a:ext>
            </a:extLst>
          </p:cNvPr>
          <p:cNvSpPr txBox="1"/>
          <p:nvPr/>
        </p:nvSpPr>
        <p:spPr>
          <a:xfrm>
            <a:off x="2471419" y="309619"/>
            <a:ext cx="7868737" cy="742511"/>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mj-lt"/>
                <a:ea typeface="Arial-Rounded" panose="020B0500000000000000" pitchFamily="34" charset="0"/>
                <a:cs typeface="Arial-Rounded" panose="020B0500000000000000" pitchFamily="34" charset="0"/>
                <a:sym typeface="Arial"/>
              </a:rPr>
              <a:t>Xem video kể chuyện “Chú đỗ con”</a:t>
            </a:r>
            <a:endParaRPr lang="vi-VN" sz="3200" kern="0" dirty="0">
              <a:solidFill>
                <a:srgbClr val="17479D"/>
              </a:solidFill>
              <a:latin typeface="+mj-lt"/>
              <a:ea typeface="Arial-Rounded" panose="020B0500000000000000" pitchFamily="34" charset="0"/>
              <a:cs typeface="Arial-Rounded" panose="020B0500000000000000" pitchFamily="34" charset="0"/>
              <a:sym typeface="Arial"/>
            </a:endParaRPr>
          </a:p>
        </p:txBody>
      </p:sp>
      <p:pic>
        <p:nvPicPr>
          <p:cNvPr id="17" name="5206317507006374387">
            <a:hlinkClick r:id="" action="ppaction://media"/>
            <a:extLst>
              <a:ext uri="{FF2B5EF4-FFF2-40B4-BE49-F238E27FC236}">
                <a16:creationId xmlns:a16="http://schemas.microsoft.com/office/drawing/2014/main" id="{0651AC89-A472-418D-85A7-494C3CA1D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8312" y="1260629"/>
            <a:ext cx="9074952" cy="5104660"/>
          </a:xfrm>
          <a:prstGeom prst="rect">
            <a:avLst/>
          </a:prstGeom>
        </p:spPr>
      </p:pic>
    </p:spTree>
    <p:extLst>
      <p:ext uri="{BB962C8B-B14F-4D97-AF65-F5344CB8AC3E}">
        <p14:creationId xmlns:p14="http://schemas.microsoft.com/office/powerpoint/2010/main" val="42555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7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fullScrn="1">
              <p:cMediaNode vol="100000">
                <p:cTn id="17" fill="hold" display="0">
                  <p:stCondLst>
                    <p:cond delay="indefinite"/>
                  </p:stCondLst>
                </p:cTn>
                <p:tgtEl>
                  <p:spTgt spid="17"/>
                </p:tgtEl>
              </p:cMediaNode>
            </p:video>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4036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mj-lt"/>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mj-lt"/>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mj-lt"/>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mj-lt"/>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mj-lt"/>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mj-lt"/>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mj-lt"/>
                  <a:ea typeface="Arial-Rounded" panose="020B0500000000000000" pitchFamily="34" charset="0"/>
                  <a:cs typeface="Arial-Rounded" panose="020B0500000000000000" pitchFamily="34" charset="0"/>
                  <a:sym typeface="Arial"/>
                </a:rPr>
                <a:t>(</a:t>
              </a:r>
              <a:r>
                <a:rPr lang="vi-VN" sz="2200" i="1" kern="0" dirty="0">
                  <a:solidFill>
                    <a:srgbClr val="000000"/>
                  </a:solidFill>
                  <a:latin typeface="+mj-lt"/>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mj-lt"/>
                  <a:ea typeface="Arial-Rounded" panose="020B0500000000000000" pitchFamily="34" charset="0"/>
                  <a:cs typeface="Arial-Rounded" panose="020B0500000000000000" pitchFamily="34" charset="0"/>
                  <a:sym typeface="Arial"/>
                </a:rPr>
                <a:t>Nhật Linh)</a:t>
              </a:r>
            </a:p>
          </p:txBody>
        </p:sp>
      </p:grpSp>
      <p:sp>
        <p:nvSpPr>
          <p:cNvPr id="22" name="TextBox 21">
            <a:extLst>
              <a:ext uri="{FF2B5EF4-FFF2-40B4-BE49-F238E27FC236}">
                <a16:creationId xmlns:a16="http://schemas.microsoft.com/office/drawing/2014/main" id="{6C969FED-C712-4B36-8050-4804E76AF162}"/>
              </a:ext>
            </a:extLst>
          </p:cNvPr>
          <p:cNvSpPr txBox="1"/>
          <p:nvPr/>
        </p:nvSpPr>
        <p:spPr>
          <a:xfrm>
            <a:off x="266217" y="81654"/>
            <a:ext cx="3248400" cy="661207"/>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17479D"/>
                </a:solidFill>
                <a:latin typeface="+mj-lt"/>
                <a:ea typeface="Arial-Rounded" panose="020B0500000000000000" pitchFamily="34" charset="0"/>
                <a:cs typeface="Arial-Rounded" panose="020B0500000000000000" pitchFamily="34" charset="0"/>
                <a:sym typeface="Arial"/>
              </a:rPr>
              <a:t>Đọc lại câu chuyện</a:t>
            </a:r>
            <a:endParaRPr lang="vi-VN" sz="2800" kern="0" dirty="0">
              <a:solidFill>
                <a:srgbClr val="17479D"/>
              </a:solidFill>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918094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sp>
        <p:nvSpPr>
          <p:cNvPr id="7" name="TextBox 6">
            <a:extLst>
              <a:ext uri="{FF2B5EF4-FFF2-40B4-BE49-F238E27FC236}">
                <a16:creationId xmlns:a16="http://schemas.microsoft.com/office/drawing/2014/main" id="{5224BE24-13CA-4D03-8064-0DF1D9714747}"/>
              </a:ext>
            </a:extLst>
          </p:cNvPr>
          <p:cNvSpPr txBox="1"/>
          <p:nvPr/>
        </p:nvSpPr>
        <p:spPr>
          <a:xfrm>
            <a:off x="1503074" y="520763"/>
            <a:ext cx="8856756" cy="74251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mj-lt"/>
                <a:ea typeface="Arial-Rounded" panose="020B0500000000000000" pitchFamily="34" charset="0"/>
                <a:cs typeface="Arial-Rounded" panose="020B0500000000000000" pitchFamily="34" charset="0"/>
                <a:sym typeface="Arial"/>
              </a:rPr>
              <a:t>2.</a:t>
            </a:r>
            <a:r>
              <a:rPr lang="vi-VN" sz="3200" kern="0" dirty="0">
                <a:solidFill>
                  <a:srgbClr val="000000"/>
                </a:solidFill>
                <a:latin typeface="+mj-lt"/>
                <a:ea typeface="Arial-Rounded" panose="020B0500000000000000" pitchFamily="34" charset="0"/>
                <a:cs typeface="Arial-Rounded" panose="020B0500000000000000" pitchFamily="34" charset="0"/>
                <a:sym typeface="Arial"/>
              </a:rPr>
              <a:t> Chọn kể lại 1-2 đoạn của câu chuyện theo tranh.</a:t>
            </a:r>
          </a:p>
        </p:txBody>
      </p:sp>
      <p:grpSp>
        <p:nvGrpSpPr>
          <p:cNvPr id="8" name="Group 7">
            <a:extLst>
              <a:ext uri="{FF2B5EF4-FFF2-40B4-BE49-F238E27FC236}">
                <a16:creationId xmlns:a16="http://schemas.microsoft.com/office/drawing/2014/main" id="{B83AA35E-8EDA-4724-916A-510918F272CF}"/>
              </a:ext>
            </a:extLst>
          </p:cNvPr>
          <p:cNvGrpSpPr/>
          <p:nvPr/>
        </p:nvGrpSpPr>
        <p:grpSpPr>
          <a:xfrm>
            <a:off x="2822018" y="1293684"/>
            <a:ext cx="6861477" cy="5043553"/>
            <a:chOff x="902865" y="819656"/>
            <a:chExt cx="4871775" cy="3602218"/>
          </a:xfrm>
        </p:grpSpPr>
        <p:pic>
          <p:nvPicPr>
            <p:cNvPr id="9" name="Picture 8">
              <a:extLst>
                <a:ext uri="{FF2B5EF4-FFF2-40B4-BE49-F238E27FC236}">
                  <a16:creationId xmlns:a16="http://schemas.microsoft.com/office/drawing/2014/main" id="{747715E6-CC8F-432F-A570-08651F6E754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0" name="Picture 9">
              <a:extLst>
                <a:ext uri="{FF2B5EF4-FFF2-40B4-BE49-F238E27FC236}">
                  <a16:creationId xmlns:a16="http://schemas.microsoft.com/office/drawing/2014/main" id="{EBE016DB-49C1-4F98-AC4C-6333674E85F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1" name="Picture 10">
              <a:extLst>
                <a:ext uri="{FF2B5EF4-FFF2-40B4-BE49-F238E27FC236}">
                  <a16:creationId xmlns:a16="http://schemas.microsoft.com/office/drawing/2014/main" id="{F9DBD50C-8E8A-492A-8E97-81B951C264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2" name="Picture 11">
              <a:extLst>
                <a:ext uri="{FF2B5EF4-FFF2-40B4-BE49-F238E27FC236}">
                  <a16:creationId xmlns:a16="http://schemas.microsoft.com/office/drawing/2014/main" id="{EC1F73E3-806A-4987-A2AB-71293618BC9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14877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5DC7B12D-44D0-4F07-98FB-3CDE6626C9A6}"/>
              </a:ext>
            </a:extLst>
          </p:cNvPr>
          <p:cNvGrpSpPr/>
          <p:nvPr/>
        </p:nvGrpSpPr>
        <p:grpSpPr>
          <a:xfrm>
            <a:off x="804673" y="703044"/>
            <a:ext cx="10744200" cy="1170533"/>
            <a:chOff x="511811" y="527283"/>
            <a:chExt cx="5834378" cy="877900"/>
          </a:xfrm>
        </p:grpSpPr>
        <p:pic>
          <p:nvPicPr>
            <p:cNvPr id="14" name="Picture 13">
              <a:extLst>
                <a:ext uri="{FF2B5EF4-FFF2-40B4-BE49-F238E27FC236}">
                  <a16:creationId xmlns:a16="http://schemas.microsoft.com/office/drawing/2014/main" id="{68F5A287-316F-4023-8DA6-32346DD2D355}"/>
                </a:ext>
              </a:extLst>
            </p:cNvPr>
            <p:cNvPicPr>
              <a:picLocks noChangeAspect="1"/>
            </p:cNvPicPr>
            <p:nvPr/>
          </p:nvPicPr>
          <p:blipFill>
            <a:blip r:embed="rId4"/>
            <a:stretch>
              <a:fillRect/>
            </a:stretch>
          </p:blipFill>
          <p:spPr>
            <a:xfrm>
              <a:off x="511811" y="527283"/>
              <a:ext cx="5834378" cy="877900"/>
            </a:xfrm>
            <a:prstGeom prst="rect">
              <a:avLst/>
            </a:prstGeom>
          </p:spPr>
        </p:pic>
        <p:sp>
          <p:nvSpPr>
            <p:cNvPr id="15" name="TextBox 14">
              <a:extLst>
                <a:ext uri="{FF2B5EF4-FFF2-40B4-BE49-F238E27FC236}">
                  <a16:creationId xmlns:a16="http://schemas.microsoft.com/office/drawing/2014/main" id="{6EA7478F-0E69-424E-87E7-DB793B2897E5}"/>
                </a:ext>
              </a:extLst>
            </p:cNvPr>
            <p:cNvSpPr txBox="1"/>
            <p:nvPr/>
          </p:nvSpPr>
          <p:spPr>
            <a:xfrm>
              <a:off x="1196865" y="711756"/>
              <a:ext cx="4975336" cy="392415"/>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mj-lt"/>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mj-lt"/>
                <a:ea typeface="Arial-Rounded" panose="020B0500000000000000" pitchFamily="34" charset="0"/>
                <a:cs typeface="Arial-Rounded" panose="020B0500000000000000" pitchFamily="34" charset="0"/>
                <a:sym typeface="Arial"/>
              </a:endParaRPr>
            </a:p>
          </p:txBody>
        </p:sp>
      </p:grpSp>
      <p:sp>
        <p:nvSpPr>
          <p:cNvPr id="16" name="TextBox 15">
            <a:extLst>
              <a:ext uri="{FF2B5EF4-FFF2-40B4-BE49-F238E27FC236}">
                <a16:creationId xmlns:a16="http://schemas.microsoft.com/office/drawing/2014/main" id="{48571548-2488-47BB-AA6F-CAC003906503}"/>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mj-lt"/>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mj-lt"/>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mj-lt"/>
              <a:ea typeface="Arial-Rounded" panose="020B0500000000000000" pitchFamily="34" charset="0"/>
              <a:cs typeface="Arial-Rounded" panose="020B0500000000000000" pitchFamily="34" charset="0"/>
              <a:sym typeface="Arial"/>
            </a:endParaRPr>
          </a:p>
        </p:txBody>
      </p:sp>
      <p:grpSp>
        <p:nvGrpSpPr>
          <p:cNvPr id="17" name="Group 16">
            <a:extLst>
              <a:ext uri="{FF2B5EF4-FFF2-40B4-BE49-F238E27FC236}">
                <a16:creationId xmlns:a16="http://schemas.microsoft.com/office/drawing/2014/main" id="{238F43C8-7F63-4C8C-A33C-0065E6157C50}"/>
              </a:ext>
            </a:extLst>
          </p:cNvPr>
          <p:cNvGrpSpPr/>
          <p:nvPr/>
        </p:nvGrpSpPr>
        <p:grpSpPr>
          <a:xfrm>
            <a:off x="1268958" y="1903114"/>
            <a:ext cx="4608055" cy="4074277"/>
            <a:chOff x="902865" y="819656"/>
            <a:chExt cx="4871775" cy="3602218"/>
          </a:xfrm>
        </p:grpSpPr>
        <p:pic>
          <p:nvPicPr>
            <p:cNvPr id="18" name="Picture 17">
              <a:extLst>
                <a:ext uri="{FF2B5EF4-FFF2-40B4-BE49-F238E27FC236}">
                  <a16:creationId xmlns:a16="http://schemas.microsoft.com/office/drawing/2014/main" id="{0BD5DE51-F40D-4A0B-8C1B-E3DB15CE22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9" name="Picture 18">
              <a:extLst>
                <a:ext uri="{FF2B5EF4-FFF2-40B4-BE49-F238E27FC236}">
                  <a16:creationId xmlns:a16="http://schemas.microsoft.com/office/drawing/2014/main" id="{7669A56A-C547-4550-8D20-B4C15231C1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20" name="Picture 19">
              <a:extLst>
                <a:ext uri="{FF2B5EF4-FFF2-40B4-BE49-F238E27FC236}">
                  <a16:creationId xmlns:a16="http://schemas.microsoft.com/office/drawing/2014/main" id="{F85F1B2C-4044-40FA-9819-58C5880C97E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21" name="Picture 20">
              <a:extLst>
                <a:ext uri="{FF2B5EF4-FFF2-40B4-BE49-F238E27FC236}">
                  <a16:creationId xmlns:a16="http://schemas.microsoft.com/office/drawing/2014/main" id="{E3C6CCEA-5274-4033-AFDA-37F7EF00C80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1484019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Củng</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cố</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bài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học</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554</Words>
  <Application>Microsoft Office PowerPoint</Application>
  <PresentationFormat>Widescreen</PresentationFormat>
  <Paragraphs>31</Paragraphs>
  <Slides>7</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vt:i4>
      </vt:variant>
    </vt:vector>
  </HeadingPairs>
  <TitlesOfParts>
    <vt:vector size="21" baseType="lpstr">
      <vt:lpstr>等线</vt:lpstr>
      <vt:lpstr>等线 Light</vt:lpstr>
      <vt:lpstr>Arial</vt:lpstr>
      <vt:lpstr>Arial-Rounded</vt:lpstr>
      <vt:lpstr>Calibri</vt:lpstr>
      <vt:lpstr>Calibri Light</vt:lpstr>
      <vt:lpstr>Kalam</vt:lpstr>
      <vt:lpstr>Montserrat</vt:lpstr>
      <vt:lpstr>Times New Roman</vt:lpstr>
      <vt:lpstr>华康少女文字W5(P)</vt:lpstr>
      <vt:lpstr>2_Office 主题​​</vt:lpstr>
      <vt:lpstr>1_Doodle Sketchbook by Slidesgo</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cp:revision>
  <dcterms:created xsi:type="dcterms:W3CDTF">2021-07-26T05:12:58Z</dcterms:created>
  <dcterms:modified xsi:type="dcterms:W3CDTF">2025-04-13T10:14:27Z</dcterms:modified>
</cp:coreProperties>
</file>