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6" r:id="rId3"/>
    <p:sldId id="261" r:id="rId4"/>
    <p:sldId id="258"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82" r:id="rId19"/>
    <p:sldId id="277" r:id="rId20"/>
    <p:sldId id="278" r:id="rId21"/>
    <p:sldId id="279" r:id="rId22"/>
    <p:sldId id="280"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FFFF99"/>
    <a:srgbClr val="00FFCC"/>
    <a:srgbClr val="FF6600"/>
    <a:srgbClr val="66CCFF"/>
    <a:srgbClr val="66FF33"/>
    <a:srgbClr val="93AC2A"/>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659" autoAdjust="0"/>
  </p:normalViewPr>
  <p:slideViewPr>
    <p:cSldViewPr snapToGrid="0">
      <p:cViewPr varScale="1">
        <p:scale>
          <a:sx n="78" d="100"/>
          <a:sy n="78" d="100"/>
        </p:scale>
        <p:origin x="6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8517A-6085-434F-A985-1EDEE3C347C4}" type="datetimeFigureOut">
              <a:rPr lang="en-US" smtClean="0"/>
              <a:t>5/20/2025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77615E-049B-4327-97F6-0E857175330B}" type="slidenum">
              <a:rPr lang="en-US" smtClean="0"/>
              <a:t>‹#›</a:t>
            </a:fld>
            <a:endParaRPr lang="en-US"/>
          </a:p>
        </p:txBody>
      </p:sp>
    </p:spTree>
    <p:extLst>
      <p:ext uri="{BB962C8B-B14F-4D97-AF65-F5344CB8AC3E}">
        <p14:creationId xmlns:p14="http://schemas.microsoft.com/office/powerpoint/2010/main" val="950445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77B03-0641-F59C-C7C0-5976A045B0F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9A3FED-2895-A0FC-3030-CC408B92CD4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F09BEB-55EA-08A6-BA28-BE394928678D}"/>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5/20/2025</a:t>
            </a:fld>
            <a:endParaRPr lang="en-US"/>
          </a:p>
        </p:txBody>
      </p:sp>
      <p:sp>
        <p:nvSpPr>
          <p:cNvPr id="5" name="Footer Placeholder 4">
            <a:extLst>
              <a:ext uri="{FF2B5EF4-FFF2-40B4-BE49-F238E27FC236}">
                <a16:creationId xmlns:a16="http://schemas.microsoft.com/office/drawing/2014/main" id="{415EAD26-9D2D-7A53-C9EA-CA6037E632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E50011-5346-035F-505B-ED9E9A95D619}"/>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pic>
        <p:nvPicPr>
          <p:cNvPr id="8" name="Picture 7" descr="Calendar&#10;&#10;Description automatically generated">
            <a:extLst>
              <a:ext uri="{FF2B5EF4-FFF2-40B4-BE49-F238E27FC236}">
                <a16:creationId xmlns:a16="http://schemas.microsoft.com/office/drawing/2014/main" id="{77A58068-0A03-A0BD-5350-D22472A1ED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911"/>
          <a:stretch/>
        </p:blipFill>
        <p:spPr>
          <a:xfrm>
            <a:off x="0" y="-38715"/>
            <a:ext cx="12192000" cy="6935429"/>
          </a:xfrm>
          <a:prstGeom prst="rect">
            <a:avLst/>
          </a:prstGeom>
        </p:spPr>
      </p:pic>
    </p:spTree>
    <p:extLst>
      <p:ext uri="{BB962C8B-B14F-4D97-AF65-F5344CB8AC3E}">
        <p14:creationId xmlns:p14="http://schemas.microsoft.com/office/powerpoint/2010/main" val="4032010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43AE-B9C4-99B0-81E9-5AEAC4AFCF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9A0CB4-27D1-9A70-FF82-63E266F7F72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81371B-FBA9-4D05-598B-6963A9452352}"/>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5/20/2025</a:t>
            </a:fld>
            <a:endParaRPr lang="en-US"/>
          </a:p>
        </p:txBody>
      </p:sp>
      <p:sp>
        <p:nvSpPr>
          <p:cNvPr id="5" name="Footer Placeholder 4">
            <a:extLst>
              <a:ext uri="{FF2B5EF4-FFF2-40B4-BE49-F238E27FC236}">
                <a16:creationId xmlns:a16="http://schemas.microsoft.com/office/drawing/2014/main" id="{4CBE7F88-1644-93E2-BF2B-C765C2024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C036CF-FF27-9F05-E23F-E9613D560023}"/>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484974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6FEDD6-E874-2385-C66F-61FD575A3D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F52869-CCED-9D0D-108D-0A857315028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BE80A-9C2A-5C75-B119-962894EA51A3}"/>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5/20/2025</a:t>
            </a:fld>
            <a:endParaRPr lang="en-US"/>
          </a:p>
        </p:txBody>
      </p:sp>
      <p:sp>
        <p:nvSpPr>
          <p:cNvPr id="5" name="Footer Placeholder 4">
            <a:extLst>
              <a:ext uri="{FF2B5EF4-FFF2-40B4-BE49-F238E27FC236}">
                <a16:creationId xmlns:a16="http://schemas.microsoft.com/office/drawing/2014/main" id="{CABCE390-E71A-D6C3-BA9A-22D1DAFB25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11D70-1608-2B7B-0253-5A89BC51B0F8}"/>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947814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59314-B615-BADE-B775-CB7C5F8ED18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2D9AE-090E-168F-15F8-1936111C2F1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6497A-211F-C6C1-582D-4EE2C79FA5BF}"/>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5/20/2025</a:t>
            </a:fld>
            <a:endParaRPr lang="en-US"/>
          </a:p>
        </p:txBody>
      </p:sp>
      <p:sp>
        <p:nvSpPr>
          <p:cNvPr id="5" name="Footer Placeholder 4">
            <a:extLst>
              <a:ext uri="{FF2B5EF4-FFF2-40B4-BE49-F238E27FC236}">
                <a16:creationId xmlns:a16="http://schemas.microsoft.com/office/drawing/2014/main" id="{A799EC35-EA49-E72D-4594-D165681FB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ED0BC7-A446-EAAF-6A38-751F20D3F2D6}"/>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1689501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6650D-AF29-6537-C060-3212D2FACB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B03267-234D-D99C-686A-9D70F49C413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9A49F5-B56F-2FCD-AE21-69B0173AA6DB}"/>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5/20/2025</a:t>
            </a:fld>
            <a:endParaRPr lang="en-US"/>
          </a:p>
        </p:txBody>
      </p:sp>
      <p:sp>
        <p:nvSpPr>
          <p:cNvPr id="5" name="Footer Placeholder 4">
            <a:extLst>
              <a:ext uri="{FF2B5EF4-FFF2-40B4-BE49-F238E27FC236}">
                <a16:creationId xmlns:a16="http://schemas.microsoft.com/office/drawing/2014/main" id="{91B07796-FA57-347B-A123-9E78593A73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68F3A6-AA29-5FA7-5C4B-98580CD6018F}"/>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pic>
        <p:nvPicPr>
          <p:cNvPr id="8" name="Picture 7" descr="A picture containing toy&#10;&#10;Description automatically generated">
            <a:extLst>
              <a:ext uri="{FF2B5EF4-FFF2-40B4-BE49-F238E27FC236}">
                <a16:creationId xmlns:a16="http://schemas.microsoft.com/office/drawing/2014/main" id="{32B2C6FB-DF55-7C42-5B23-53DB70E60E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539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2F699-AFE5-EF36-5807-F9C06FDDCB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001BC0D-1E2C-132E-B264-5CACF7736C5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8C3A6B-FB0B-2ED8-4FC6-5ABFC0282E6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7BBDB4-675B-05C8-1384-CD11413B9E9D}"/>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5/20/2025</a:t>
            </a:fld>
            <a:endParaRPr lang="en-US"/>
          </a:p>
        </p:txBody>
      </p:sp>
      <p:sp>
        <p:nvSpPr>
          <p:cNvPr id="6" name="Footer Placeholder 5">
            <a:extLst>
              <a:ext uri="{FF2B5EF4-FFF2-40B4-BE49-F238E27FC236}">
                <a16:creationId xmlns:a16="http://schemas.microsoft.com/office/drawing/2014/main" id="{FA0F8893-E0C9-0D29-7A65-55DA06250D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CF29950-A406-8420-0B8D-9B8CE6D82869}"/>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3675665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4691-A39F-58D7-86BF-09C1FF6C40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4207780-D77C-EDAB-2B1F-B1AFA00D2AF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90B28E-4F14-8757-B145-FE79C99A974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30DAF-1B7C-ECF6-F8F3-81D10E0D095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1BDFCE-A16B-C8AF-3B66-1E4BF1855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113A24-1952-CC98-230B-42BFC1D21E07}"/>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5/20/2025</a:t>
            </a:fld>
            <a:endParaRPr lang="en-US"/>
          </a:p>
        </p:txBody>
      </p:sp>
      <p:sp>
        <p:nvSpPr>
          <p:cNvPr id="8" name="Footer Placeholder 7">
            <a:extLst>
              <a:ext uri="{FF2B5EF4-FFF2-40B4-BE49-F238E27FC236}">
                <a16:creationId xmlns:a16="http://schemas.microsoft.com/office/drawing/2014/main" id="{CA781C44-26FF-3614-6FD8-AA6A3C7C64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E68FCDC-7872-846B-AF21-8B3ABAFB0F71}"/>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82003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F5CEF-97AD-538F-0446-5A037A4D53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AD81ED-971C-7004-2D5E-55D609CABBC7}"/>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5/20/2025</a:t>
            </a:fld>
            <a:endParaRPr lang="en-US"/>
          </a:p>
        </p:txBody>
      </p:sp>
      <p:sp>
        <p:nvSpPr>
          <p:cNvPr id="4" name="Footer Placeholder 3">
            <a:extLst>
              <a:ext uri="{FF2B5EF4-FFF2-40B4-BE49-F238E27FC236}">
                <a16:creationId xmlns:a16="http://schemas.microsoft.com/office/drawing/2014/main" id="{09E7DE66-7A73-53F6-72CA-E4709D43D6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E49A5A-4744-A73B-4C13-3593E5B728B6}"/>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pic>
        <p:nvPicPr>
          <p:cNvPr id="7" name="Picture 6" descr="A picture containing grass&#10;&#10;Description automatically generated">
            <a:extLst>
              <a:ext uri="{FF2B5EF4-FFF2-40B4-BE49-F238E27FC236}">
                <a16:creationId xmlns:a16="http://schemas.microsoft.com/office/drawing/2014/main" id="{865AC224-74D3-BA20-8DA3-92ACD79CA4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4216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F03D47-B76B-CD6F-06C4-B0E0A3F59A58}"/>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5/20/2025</a:t>
            </a:fld>
            <a:endParaRPr lang="en-US"/>
          </a:p>
        </p:txBody>
      </p:sp>
      <p:sp>
        <p:nvSpPr>
          <p:cNvPr id="3" name="Footer Placeholder 2">
            <a:extLst>
              <a:ext uri="{FF2B5EF4-FFF2-40B4-BE49-F238E27FC236}">
                <a16:creationId xmlns:a16="http://schemas.microsoft.com/office/drawing/2014/main" id="{4123829C-C40F-81D2-4D41-105DD4871A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6DCFFD-5DB0-069D-DEDE-7EDE377163C3}"/>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pic>
        <p:nvPicPr>
          <p:cNvPr id="6" name="Picture 5" descr="A picture containing grass, toy&#10;&#10;Description automatically generated">
            <a:extLst>
              <a:ext uri="{FF2B5EF4-FFF2-40B4-BE49-F238E27FC236}">
                <a16:creationId xmlns:a16="http://schemas.microsoft.com/office/drawing/2014/main" id="{2BD2E722-51E7-3E83-1144-1C31849446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0465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37426-609B-EA5C-53CD-1479E7EB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DBA871-D943-E2A0-012A-E7DA75EF0B4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C8D7BE-018E-B38F-4D5A-329B009343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F649AE-D0E1-E897-9A43-6F77D8842948}"/>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5/20/2025</a:t>
            </a:fld>
            <a:endParaRPr lang="en-US"/>
          </a:p>
        </p:txBody>
      </p:sp>
      <p:sp>
        <p:nvSpPr>
          <p:cNvPr id="6" name="Footer Placeholder 5">
            <a:extLst>
              <a:ext uri="{FF2B5EF4-FFF2-40B4-BE49-F238E27FC236}">
                <a16:creationId xmlns:a16="http://schemas.microsoft.com/office/drawing/2014/main" id="{602A6748-C6E1-6918-5D71-19870755B3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E91BC1-C0D4-C7B1-10BA-4A9A39C0D159}"/>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pic>
        <p:nvPicPr>
          <p:cNvPr id="9" name="Picture 8" descr="A screenshot of a video game&#10;&#10;Description automatically generated">
            <a:extLst>
              <a:ext uri="{FF2B5EF4-FFF2-40B4-BE49-F238E27FC236}">
                <a16:creationId xmlns:a16="http://schemas.microsoft.com/office/drawing/2014/main" id="{96D3A71C-D937-E06D-351C-F8585897A9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76" y="-4764"/>
            <a:ext cx="12220575" cy="6862763"/>
          </a:xfrm>
          <a:prstGeom prst="rect">
            <a:avLst/>
          </a:prstGeom>
        </p:spPr>
      </p:pic>
    </p:spTree>
    <p:extLst>
      <p:ext uri="{BB962C8B-B14F-4D97-AF65-F5344CB8AC3E}">
        <p14:creationId xmlns:p14="http://schemas.microsoft.com/office/powerpoint/2010/main" val="225208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3F1EF-A1F0-E14E-769F-77C61204CB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E4303B-1F12-82B3-4D08-71688B7377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E5669C-AE05-51D2-E4D5-B9A2A7BB97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349B9-6E5B-AF54-7D67-931E4513E306}"/>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5/20/2025</a:t>
            </a:fld>
            <a:endParaRPr lang="en-US"/>
          </a:p>
        </p:txBody>
      </p:sp>
      <p:sp>
        <p:nvSpPr>
          <p:cNvPr id="6" name="Footer Placeholder 5">
            <a:extLst>
              <a:ext uri="{FF2B5EF4-FFF2-40B4-BE49-F238E27FC236}">
                <a16:creationId xmlns:a16="http://schemas.microsoft.com/office/drawing/2014/main" id="{C4B1DE01-1344-6600-0E08-4F1F91FAA1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3F02F5-CD0C-B3D1-B3E6-201B6FB403FF}"/>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3786065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10D30121-9B36-FEA1-DAB8-9E768535BEE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9310" y="259771"/>
            <a:ext cx="1624207" cy="1624207"/>
          </a:xfrm>
          <a:prstGeom prst="rect">
            <a:avLst/>
          </a:prstGeom>
        </p:spPr>
      </p:pic>
    </p:spTree>
    <p:extLst>
      <p:ext uri="{BB962C8B-B14F-4D97-AF65-F5344CB8AC3E}">
        <p14:creationId xmlns:p14="http://schemas.microsoft.com/office/powerpoint/2010/main" val="3473530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5.svg"/><Relationship Id="rId11" Type="http://schemas.openxmlformats.org/officeDocument/2006/relationships/slide" Target="slide12.xml"/><Relationship Id="rId5" Type="http://schemas.openxmlformats.org/officeDocument/2006/relationships/image" Target="../media/image17.png"/><Relationship Id="rId10" Type="http://schemas.openxmlformats.org/officeDocument/2006/relationships/image" Target="../media/image29.svg"/><Relationship Id="rId4" Type="http://schemas.openxmlformats.org/officeDocument/2006/relationships/image" Target="../media/image31.sv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5.svg"/><Relationship Id="rId11" Type="http://schemas.openxmlformats.org/officeDocument/2006/relationships/slide" Target="slide14.xml"/><Relationship Id="rId5" Type="http://schemas.openxmlformats.org/officeDocument/2006/relationships/image" Target="../media/image17.png"/><Relationship Id="rId10" Type="http://schemas.openxmlformats.org/officeDocument/2006/relationships/image" Target="../media/image29.svg"/><Relationship Id="rId4" Type="http://schemas.openxmlformats.org/officeDocument/2006/relationships/image" Target="../media/image31.sv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5.svg"/><Relationship Id="rId11" Type="http://schemas.openxmlformats.org/officeDocument/2006/relationships/slide" Target="slide16.xml"/><Relationship Id="rId5" Type="http://schemas.openxmlformats.org/officeDocument/2006/relationships/image" Target="../media/image17.png"/><Relationship Id="rId10" Type="http://schemas.openxmlformats.org/officeDocument/2006/relationships/image" Target="../media/image29.svg"/><Relationship Id="rId4" Type="http://schemas.openxmlformats.org/officeDocument/2006/relationships/image" Target="../media/image31.sv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5.svg"/><Relationship Id="rId11" Type="http://schemas.openxmlformats.org/officeDocument/2006/relationships/slide" Target="slide18.xml"/><Relationship Id="rId5" Type="http://schemas.openxmlformats.org/officeDocument/2006/relationships/image" Target="../media/image17.png"/><Relationship Id="rId10" Type="http://schemas.openxmlformats.org/officeDocument/2006/relationships/image" Target="../media/image29.svg"/><Relationship Id="rId4" Type="http://schemas.openxmlformats.org/officeDocument/2006/relationships/image" Target="../media/image31.sv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5.svg"/><Relationship Id="rId11" Type="http://schemas.openxmlformats.org/officeDocument/2006/relationships/slide" Target="slide20.xml"/><Relationship Id="rId5" Type="http://schemas.openxmlformats.org/officeDocument/2006/relationships/image" Target="../media/image17.png"/><Relationship Id="rId10" Type="http://schemas.openxmlformats.org/officeDocument/2006/relationships/image" Target="../media/image29.svg"/><Relationship Id="rId4" Type="http://schemas.openxmlformats.org/officeDocument/2006/relationships/image" Target="../media/image31.sv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5.svg"/><Relationship Id="rId5" Type="http://schemas.openxmlformats.org/officeDocument/2006/relationships/image" Target="../media/image17.png"/><Relationship Id="rId10" Type="http://schemas.openxmlformats.org/officeDocument/2006/relationships/image" Target="../media/image29.svg"/><Relationship Id="rId4" Type="http://schemas.openxmlformats.org/officeDocument/2006/relationships/image" Target="../media/image31.svg"/><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46.sv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44.sv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27.svg"/><Relationship Id="rId10" Type="http://schemas.openxmlformats.org/officeDocument/2006/relationships/image" Target="../media/image31.svg"/><Relationship Id="rId4" Type="http://schemas.openxmlformats.org/officeDocument/2006/relationships/image" Target="../media/image18.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5.svg"/><Relationship Id="rId11" Type="http://schemas.openxmlformats.org/officeDocument/2006/relationships/slide" Target="slide8.xml"/><Relationship Id="rId5" Type="http://schemas.openxmlformats.org/officeDocument/2006/relationships/image" Target="../media/image17.png"/><Relationship Id="rId10" Type="http://schemas.openxmlformats.org/officeDocument/2006/relationships/image" Target="../media/image29.svg"/><Relationship Id="rId4" Type="http://schemas.openxmlformats.org/officeDocument/2006/relationships/image" Target="../media/image31.sv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35.sv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5.svg"/><Relationship Id="rId11" Type="http://schemas.openxmlformats.org/officeDocument/2006/relationships/slide" Target="slide10.xml"/><Relationship Id="rId5" Type="http://schemas.openxmlformats.org/officeDocument/2006/relationships/image" Target="../media/image17.png"/><Relationship Id="rId10" Type="http://schemas.openxmlformats.org/officeDocument/2006/relationships/image" Target="../media/image29.svg"/><Relationship Id="rId4" Type="http://schemas.openxmlformats.org/officeDocument/2006/relationships/image" Target="../media/image31.sv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
            <a:extLst>
              <a:ext uri="{FF2B5EF4-FFF2-40B4-BE49-F238E27FC236}">
                <a16:creationId xmlns:a16="http://schemas.microsoft.com/office/drawing/2014/main" id="{65D880D5-1D82-80A3-7E68-6C50FBCBA59F}"/>
              </a:ext>
            </a:extLst>
          </p:cNvPr>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334945" y="309258"/>
            <a:ext cx="6566139" cy="4858942"/>
          </a:xfrm>
          <a:prstGeom prst="rect">
            <a:avLst/>
          </a:prstGeom>
        </p:spPr>
      </p:pic>
      <p:pic>
        <p:nvPicPr>
          <p:cNvPr id="5" name="Picture 4">
            <a:extLst>
              <a:ext uri="{FF2B5EF4-FFF2-40B4-BE49-F238E27FC236}">
                <a16:creationId xmlns:a16="http://schemas.microsoft.com/office/drawing/2014/main" id="{DAF8BE16-21F3-9835-B7C1-7F9DCAE60202}"/>
              </a:ext>
            </a:extLst>
          </p:cNvPr>
          <p:cNvPicPr>
            <a:picLocks noChangeAspect="1"/>
          </p:cNvPicPr>
          <p:nvPr/>
        </p:nvPicPr>
        <p:blipFill>
          <a:blip r:embed="rId4"/>
          <a:stretch>
            <a:fillRect/>
          </a:stretch>
        </p:blipFill>
        <p:spPr>
          <a:xfrm>
            <a:off x="3590895" y="1689800"/>
            <a:ext cx="5870957" cy="1798476"/>
          </a:xfrm>
          <a:prstGeom prst="rect">
            <a:avLst/>
          </a:prstGeom>
        </p:spPr>
      </p:pic>
    </p:spTree>
    <p:extLst>
      <p:ext uri="{BB962C8B-B14F-4D97-AF65-F5344CB8AC3E}">
        <p14:creationId xmlns:p14="http://schemas.microsoft.com/office/powerpoint/2010/main" val="2522529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style.rotation</p:attrName>
                                        </p:attrNameLst>
                                      </p:cBhvr>
                                      <p:tavLst>
                                        <p:tav tm="0">
                                          <p:val>
                                            <p:fltVal val="360"/>
                                          </p:val>
                                        </p:tav>
                                        <p:tav tm="100000">
                                          <p:val>
                                            <p:fltVal val="0"/>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957053"/>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284338" y="818900"/>
            <a:ext cx="10495767" cy="1446550"/>
          </a:xfrm>
          <a:prstGeom prst="rect">
            <a:avLst/>
          </a:prstGeom>
          <a:noFill/>
        </p:spPr>
        <p:txBody>
          <a:bodyPr wrap="square">
            <a:spAutoFit/>
          </a:bodyPr>
          <a:lstStyle/>
          <a:p>
            <a:pPr lvl="0" algn="ctr">
              <a:defRPr/>
            </a:pPr>
            <a:r>
              <a:rPr lang="vi-VN" sz="4400" dirty="0">
                <a:solidFill>
                  <a:prstClr val="black"/>
                </a:solidFill>
                <a:cs typeface="Arial" panose="020B0604020202020204" pitchFamily="34" charset="0"/>
              </a:rPr>
              <a:t>Vì sao người ta sử dụng cồn là thành phần chính trong nước rửa tay khô?</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13">
            <a:extLst>
              <a:ext uri="{FF2B5EF4-FFF2-40B4-BE49-F238E27FC236}">
                <a16:creationId xmlns:a16="http://schemas.microsoft.com/office/drawing/2014/main" id="{D68A39BA-8CD1-B9D7-77EF-E9C95B75C8DA}"/>
              </a:ext>
            </a:extLst>
          </p:cNvPr>
          <p:cNvPicPr>
            <a:picLocks noChangeAspect="1"/>
          </p:cNvPicPr>
          <p:nvPr/>
        </p:nvPicPr>
        <p:blipFill>
          <a:blip r:embed="rId2"/>
          <a:srcRect/>
          <a:stretch>
            <a:fillRect/>
          </a:stretch>
        </p:blipFill>
        <p:spPr>
          <a:xfrm>
            <a:off x="144343" y="594246"/>
            <a:ext cx="1456199" cy="1978980"/>
          </a:xfrm>
          <a:prstGeom prst="rect">
            <a:avLst/>
          </a:prstGeom>
        </p:spPr>
      </p:pic>
      <p:sp>
        <p:nvSpPr>
          <p:cNvPr id="3" name="Rectangle 2">
            <a:extLst>
              <a:ext uri="{FF2B5EF4-FFF2-40B4-BE49-F238E27FC236}">
                <a16:creationId xmlns:a16="http://schemas.microsoft.com/office/drawing/2014/main" id="{A0DD11B3-E351-BC9F-BEE6-C22E6E5DFC50}"/>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97254F4-9BA1-2D94-BE30-C74C5AF33C0C}"/>
              </a:ext>
            </a:extLst>
          </p:cNvPr>
          <p:cNvSpPr txBox="1"/>
          <p:nvPr/>
        </p:nvSpPr>
        <p:spPr>
          <a:xfrm>
            <a:off x="304510" y="3937497"/>
            <a:ext cx="11196780" cy="1800493"/>
          </a:xfrm>
          <a:prstGeom prst="rect">
            <a:avLst/>
          </a:prstGeom>
          <a:noFill/>
        </p:spPr>
        <p:txBody>
          <a:bodyPr wrap="square">
            <a:spAutoFit/>
          </a:bodyPr>
          <a:lstStyle/>
          <a:p>
            <a:pPr lvl="0" algn="just">
              <a:defRPr/>
            </a:pPr>
            <a:r>
              <a:rPr lang="vi-VN" sz="3700" dirty="0">
                <a:solidFill>
                  <a:srgbClr val="FF0000"/>
                </a:solidFill>
                <a:cs typeface="Arial" panose="020B0604020202020204" pitchFamily="34" charset="0"/>
              </a:rPr>
              <a:t>Cồn là chất lỏng dễ bay hơi nên nhanh chóng chuyển từ trạng thái lỏng sang trạng thái khí. Vì vậy, tay sẽ nhanh khô khi sử dụng nước rửa tay khô. </a:t>
            </a:r>
            <a:endParaRPr kumimoji="0" lang="en-US" sz="37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573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921721" y="4440942"/>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867175" y="4102041"/>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453799" y="4650656"/>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74612" y="4669498"/>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879232" y="4080486"/>
            <a:ext cx="754066" cy="1613068"/>
          </a:xfrm>
          <a:prstGeom prst="rect">
            <a:avLst/>
          </a:prstGeom>
        </p:spPr>
      </p:pic>
      <p:sp>
        <p:nvSpPr>
          <p:cNvPr id="24" name="Oval 23">
            <a:extLst>
              <a:ext uri="{FF2B5EF4-FFF2-40B4-BE49-F238E27FC236}">
                <a16:creationId xmlns:a16="http://schemas.microsoft.com/office/drawing/2014/main" id="{67F6F442-9133-AC3D-F484-D4438AFAA077}"/>
              </a:ext>
            </a:extLst>
          </p:cNvPr>
          <p:cNvSpPr/>
          <p:nvPr/>
        </p:nvSpPr>
        <p:spPr>
          <a:xfrm>
            <a:off x="3080613" y="5166774"/>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25" name="Oval 24">
            <a:hlinkClick r:id="rId11" action="ppaction://hlinksldjump"/>
            <a:extLst>
              <a:ext uri="{FF2B5EF4-FFF2-40B4-BE49-F238E27FC236}">
                <a16:creationId xmlns:a16="http://schemas.microsoft.com/office/drawing/2014/main" id="{8C75B265-2F53-B709-05CF-69A4261B5EAE}"/>
              </a:ext>
            </a:extLst>
          </p:cNvPr>
          <p:cNvSpPr/>
          <p:nvPr/>
        </p:nvSpPr>
        <p:spPr>
          <a:xfrm>
            <a:off x="4031128"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26" name="Oval 25">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1408690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2.70833E-6 3.7037E-6 L 0.58568 0.04328 " pathEditMode="relative" rAng="0" ptsTypes="AA">
                                      <p:cBhvr>
                                        <p:cTn id="9" dur="2000" fill="hold"/>
                                        <p:tgtEl>
                                          <p:spTgt spid="14"/>
                                        </p:tgtEl>
                                        <p:attrNameLst>
                                          <p:attrName>ppt_x</p:attrName>
                                          <p:attrName>ppt_y</p:attrName>
                                        </p:attrNameLst>
                                      </p:cBhvr>
                                      <p:rCtr x="29284" y="2153"/>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53706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284338" y="818900"/>
            <a:ext cx="10495767" cy="1446550"/>
          </a:xfrm>
          <a:prstGeom prst="rect">
            <a:avLst/>
          </a:prstGeom>
          <a:noFill/>
        </p:spPr>
        <p:txBody>
          <a:bodyPr wrap="square">
            <a:spAutoFit/>
          </a:bodyPr>
          <a:lstStyle/>
          <a:p>
            <a:pPr lvl="0" algn="just">
              <a:defRPr/>
            </a:pPr>
            <a:r>
              <a:rPr lang="vi-VN" sz="4400" dirty="0">
                <a:solidFill>
                  <a:prstClr val="black"/>
                </a:solidFill>
                <a:cs typeface="Arial" panose="020B0604020202020204" pitchFamily="34" charset="0"/>
              </a:rPr>
              <a:t>Đi chân trần, cắm dây ở quạt vào ổ điện khi dây điện bị hở sẽ gây nguy hiểm gì?</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14">
            <a:extLst>
              <a:ext uri="{FF2B5EF4-FFF2-40B4-BE49-F238E27FC236}">
                <a16:creationId xmlns:a16="http://schemas.microsoft.com/office/drawing/2014/main" id="{F06878A4-175A-1CE8-541C-6053E79A25FA}"/>
              </a:ext>
            </a:extLst>
          </p:cNvPr>
          <p:cNvPicPr>
            <a:picLocks noChangeAspect="1"/>
          </p:cNvPicPr>
          <p:nvPr/>
        </p:nvPicPr>
        <p:blipFill>
          <a:blip r:embed="rId2"/>
          <a:srcRect/>
          <a:stretch>
            <a:fillRect/>
          </a:stretch>
        </p:blipFill>
        <p:spPr>
          <a:xfrm>
            <a:off x="88491" y="668592"/>
            <a:ext cx="1366684" cy="1704804"/>
          </a:xfrm>
          <a:prstGeom prst="rect">
            <a:avLst/>
          </a:prstGeom>
        </p:spPr>
      </p:pic>
      <p:pic>
        <p:nvPicPr>
          <p:cNvPr id="5" name="Picture 34">
            <a:extLst>
              <a:ext uri="{FF2B5EF4-FFF2-40B4-BE49-F238E27FC236}">
                <a16:creationId xmlns:a16="http://schemas.microsoft.com/office/drawing/2014/main" id="{67D4A9EF-3A7C-BA9E-8FA4-4B01540D3355}"/>
              </a:ext>
            </a:extLst>
          </p:cNvPr>
          <p:cNvPicPr>
            <a:picLocks noChangeAspect="1"/>
          </p:cNvPicPr>
          <p:nvPr/>
        </p:nvPicPr>
        <p:blipFill>
          <a:blip r:embed="rId3"/>
          <a:srcRect/>
          <a:stretch>
            <a:fillRect/>
          </a:stretch>
        </p:blipFill>
        <p:spPr>
          <a:xfrm>
            <a:off x="9384082" y="3352422"/>
            <a:ext cx="2592668" cy="3505578"/>
          </a:xfrm>
          <a:prstGeom prst="rect">
            <a:avLst/>
          </a:prstGeom>
        </p:spPr>
      </p:pic>
      <p:sp>
        <p:nvSpPr>
          <p:cNvPr id="4" name="Rectangle 3">
            <a:extLst>
              <a:ext uri="{FF2B5EF4-FFF2-40B4-BE49-F238E27FC236}">
                <a16:creationId xmlns:a16="http://schemas.microsoft.com/office/drawing/2014/main" id="{BFF8987B-602C-3253-6488-A9EB9B8CD03D}"/>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BC3ECA9-1B74-470E-EB1E-BD6AC4832266}"/>
              </a:ext>
            </a:extLst>
          </p:cNvPr>
          <p:cNvSpPr txBox="1"/>
          <p:nvPr/>
        </p:nvSpPr>
        <p:spPr>
          <a:xfrm>
            <a:off x="293877" y="4128883"/>
            <a:ext cx="11196780" cy="1446550"/>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Đi chân trần, cắm dây ở quạt vào ổ điện khi dây điện bị hở sẽ dễ bị điện giật.</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6594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4"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744381" y="4560131"/>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846516" y="4079738"/>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832837" y="4599317"/>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288609" y="4579724"/>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879232" y="4080486"/>
            <a:ext cx="754066" cy="1613068"/>
          </a:xfrm>
          <a:prstGeom prst="rect">
            <a:avLst/>
          </a:prstGeom>
        </p:spPr>
      </p:pic>
      <p:sp>
        <p:nvSpPr>
          <p:cNvPr id="25" name="Oval 24">
            <a:extLst>
              <a:ext uri="{FF2B5EF4-FFF2-40B4-BE49-F238E27FC236}">
                <a16:creationId xmlns:a16="http://schemas.microsoft.com/office/drawing/2014/main" id="{8C75B265-2F53-B709-05CF-69A4261B5EAE}"/>
              </a:ext>
            </a:extLst>
          </p:cNvPr>
          <p:cNvSpPr/>
          <p:nvPr/>
        </p:nvSpPr>
        <p:spPr>
          <a:xfrm>
            <a:off x="4031128"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26" name="Oval 25">
            <a:hlinkClick r:id="rId11" action="ppaction://hlinksldjump"/>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1956042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4.16667E-6 0 L 0.5267 0.09583 " pathEditMode="relative" rAng="0" ptsTypes="AA">
                                      <p:cBhvr>
                                        <p:cTn id="9" dur="2000" fill="hold"/>
                                        <p:tgtEl>
                                          <p:spTgt spid="15"/>
                                        </p:tgtEl>
                                        <p:attrNameLst>
                                          <p:attrName>ppt_x</p:attrName>
                                          <p:attrName>ppt_y</p:attrName>
                                        </p:attrNameLst>
                                      </p:cBhvr>
                                      <p:rCtr x="26328" y="4792"/>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284338" y="818900"/>
            <a:ext cx="10495767" cy="1754326"/>
          </a:xfrm>
          <a:prstGeom prst="rect">
            <a:avLst/>
          </a:prstGeom>
          <a:noFill/>
        </p:spPr>
        <p:txBody>
          <a:bodyPr wrap="square">
            <a:spAutoFit/>
          </a:bodyPr>
          <a:lstStyle/>
          <a:p>
            <a:pPr lvl="0" algn="ctr">
              <a:defRPr/>
            </a:pPr>
            <a:r>
              <a:rPr lang="it-IT" sz="5400" dirty="0">
                <a:solidFill>
                  <a:prstClr val="black"/>
                </a:solidFill>
                <a:latin typeface="Arial" panose="020B0604020202020204" pitchFamily="34" charset="0"/>
                <a:cs typeface="Arial" panose="020B0604020202020204" pitchFamily="34" charset="0"/>
              </a:rPr>
              <a:t>Sử dụng điện thoại khi đang cắm sạc điện dễ gây ra nguy hiểm gì?</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15">
            <a:extLst>
              <a:ext uri="{FF2B5EF4-FFF2-40B4-BE49-F238E27FC236}">
                <a16:creationId xmlns:a16="http://schemas.microsoft.com/office/drawing/2014/main" id="{EF4DE815-C717-FDAD-ECB8-757CA1F3722B}"/>
              </a:ext>
            </a:extLst>
          </p:cNvPr>
          <p:cNvPicPr>
            <a:picLocks noChangeAspect="1"/>
          </p:cNvPicPr>
          <p:nvPr/>
        </p:nvPicPr>
        <p:blipFill>
          <a:blip r:embed="rId2"/>
          <a:srcRect/>
          <a:stretch>
            <a:fillRect/>
          </a:stretch>
        </p:blipFill>
        <p:spPr>
          <a:xfrm>
            <a:off x="153717" y="537710"/>
            <a:ext cx="1203133" cy="2120059"/>
          </a:xfrm>
          <a:prstGeom prst="rect">
            <a:avLst/>
          </a:prstGeom>
        </p:spPr>
      </p:pic>
      <p:sp>
        <p:nvSpPr>
          <p:cNvPr id="3" name="Rectangle 2">
            <a:extLst>
              <a:ext uri="{FF2B5EF4-FFF2-40B4-BE49-F238E27FC236}">
                <a16:creationId xmlns:a16="http://schemas.microsoft.com/office/drawing/2014/main" id="{B007050F-FFB6-ACCC-E80B-BCC9C0A5E2FB}"/>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9FFEA6-8E82-9E4D-2D1B-9BA542A795A5}"/>
              </a:ext>
            </a:extLst>
          </p:cNvPr>
          <p:cNvSpPr txBox="1"/>
          <p:nvPr/>
        </p:nvSpPr>
        <p:spPr>
          <a:xfrm>
            <a:off x="293877" y="4128883"/>
            <a:ext cx="11196780" cy="1446550"/>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Sử dụng điện thoại khi đang cắm sạc điện dễ gây ra chập điện, nổ điện thoại</a:t>
            </a:r>
            <a:r>
              <a:rPr lang="en-US" sz="4400" dirty="0">
                <a:solidFill>
                  <a:srgbClr val="FF0000"/>
                </a:solidFill>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194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3"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45147" y="5387834"/>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55403" y="5063639"/>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865045" y="4599317"/>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388357" y="4849515"/>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683569" y="4543084"/>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879232" y="4080486"/>
            <a:ext cx="754066" cy="1613068"/>
          </a:xfrm>
          <a:prstGeom prst="rect">
            <a:avLst/>
          </a:prstGeom>
        </p:spPr>
      </p:pic>
      <p:sp>
        <p:nvSpPr>
          <p:cNvPr id="26" name="Oval 25">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7" name="Oval 26">
            <a:hlinkClick r:id="rId11" action="ppaction://hlinksldjump"/>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34707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8.33333E-7 -7.40741E-7 L 0.4737 0.0132 " pathEditMode="relative" rAng="0" ptsTypes="AA">
                                      <p:cBhvr>
                                        <p:cTn id="9" dur="2000" fill="hold"/>
                                        <p:tgtEl>
                                          <p:spTgt spid="16"/>
                                        </p:tgtEl>
                                        <p:attrNameLst>
                                          <p:attrName>ppt_x</p:attrName>
                                          <p:attrName>ppt_y</p:attrName>
                                        </p:attrNameLst>
                                      </p:cBhvr>
                                      <p:rCtr x="23685" y="648"/>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284338" y="818900"/>
            <a:ext cx="10495767" cy="1754326"/>
          </a:xfrm>
          <a:prstGeom prst="rect">
            <a:avLst/>
          </a:prstGeom>
          <a:noFill/>
        </p:spPr>
        <p:txBody>
          <a:bodyPr wrap="square">
            <a:spAutoFit/>
          </a:bodyPr>
          <a:lstStyle/>
          <a:p>
            <a:pPr lvl="0" algn="ctr">
              <a:defRPr/>
            </a:pPr>
            <a:r>
              <a:rPr lang="vi-VN" sz="5400" dirty="0">
                <a:solidFill>
                  <a:prstClr val="black"/>
                </a:solidFill>
                <a:cs typeface="Arial" panose="020B0604020202020204" pitchFamily="34" charset="0"/>
              </a:rPr>
              <a:t>Thuyền buồm sử dụng năng lượng nào để di chuyển?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16">
            <a:extLst>
              <a:ext uri="{FF2B5EF4-FFF2-40B4-BE49-F238E27FC236}">
                <a16:creationId xmlns:a16="http://schemas.microsoft.com/office/drawing/2014/main" id="{36BF086C-649B-A948-E0F2-A2AC9837D071}"/>
              </a:ext>
            </a:extLst>
          </p:cNvPr>
          <p:cNvPicPr>
            <a:picLocks noChangeAspect="1"/>
          </p:cNvPicPr>
          <p:nvPr/>
        </p:nvPicPr>
        <p:blipFill>
          <a:blip r:embed="rId2"/>
          <a:srcRect/>
          <a:stretch>
            <a:fillRect/>
          </a:stretch>
        </p:blipFill>
        <p:spPr>
          <a:xfrm>
            <a:off x="411895" y="591786"/>
            <a:ext cx="1416905" cy="1995642"/>
          </a:xfrm>
          <a:prstGeom prst="rect">
            <a:avLst/>
          </a:prstGeom>
        </p:spPr>
      </p:pic>
      <p:sp>
        <p:nvSpPr>
          <p:cNvPr id="4" name="Rectangle 3">
            <a:extLst>
              <a:ext uri="{FF2B5EF4-FFF2-40B4-BE49-F238E27FC236}">
                <a16:creationId xmlns:a16="http://schemas.microsoft.com/office/drawing/2014/main" id="{92B850B1-8B8E-1F58-C24C-F6A170C87F5E}"/>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5C793E2-9343-5ABC-0194-4F8818BBE336}"/>
              </a:ext>
            </a:extLst>
          </p:cNvPr>
          <p:cNvSpPr txBox="1"/>
          <p:nvPr/>
        </p:nvSpPr>
        <p:spPr>
          <a:xfrm>
            <a:off x="293877" y="4128883"/>
            <a:ext cx="11196780" cy="1754326"/>
          </a:xfrm>
          <a:prstGeom prst="rect">
            <a:avLst/>
          </a:prstGeom>
          <a:noFill/>
        </p:spPr>
        <p:txBody>
          <a:bodyPr wrap="square">
            <a:spAutoFit/>
          </a:bodyPr>
          <a:lstStyle/>
          <a:p>
            <a:pPr lvl="0" algn="just">
              <a:defRPr/>
            </a:pPr>
            <a:r>
              <a:rPr lang="vi-VN" sz="5400" dirty="0">
                <a:solidFill>
                  <a:srgbClr val="FF0000"/>
                </a:solidFill>
                <a:cs typeface="Arial" panose="020B0604020202020204" pitchFamily="34" charset="0"/>
              </a:rPr>
              <a:t>Thuyền buồm sử dụng sức gió để di chuyển.</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0042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809224" y="5407240"/>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596109" y="4846837"/>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977057" y="4914707"/>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765734" y="4599317"/>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291412" y="4735216"/>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52849" y="4744739"/>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879232" y="4080486"/>
            <a:ext cx="754066" cy="1613068"/>
          </a:xfrm>
          <a:prstGeom prst="rect">
            <a:avLst/>
          </a:prstGeom>
        </p:spPr>
      </p:pic>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hlinkClick r:id="rId11" action="ppaction://hlinksldjump"/>
            <a:extLst>
              <a:ext uri="{FF2B5EF4-FFF2-40B4-BE49-F238E27FC236}">
                <a16:creationId xmlns:a16="http://schemas.microsoft.com/office/drawing/2014/main" id="{B348082D-EE24-4BFE-69F4-7EEC11F18CDD}"/>
              </a:ext>
            </a:extLst>
          </p:cNvPr>
          <p:cNvSpPr>
            <a:spLocks/>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2323651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3.33333E-6 0 L 0.38229 0.12014 " pathEditMode="relative" rAng="0" ptsTypes="AA">
                                      <p:cBhvr>
                                        <p:cTn id="9" dur="2000" fill="hold"/>
                                        <p:tgtEl>
                                          <p:spTgt spid="17"/>
                                        </p:tgtEl>
                                        <p:attrNameLst>
                                          <p:attrName>ppt_x</p:attrName>
                                          <p:attrName>ppt_y</p:attrName>
                                        </p:attrNameLst>
                                      </p:cBhvr>
                                      <p:rCtr x="19115" y="5995"/>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8"/>
            <a:ext cx="12280490" cy="228188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34">
            <a:extLst>
              <a:ext uri="{FF2B5EF4-FFF2-40B4-BE49-F238E27FC236}">
                <a16:creationId xmlns:a16="http://schemas.microsoft.com/office/drawing/2014/main" id="{67D4A9EF-3A7C-BA9E-8FA4-4B01540D3355}"/>
              </a:ext>
            </a:extLst>
          </p:cNvPr>
          <p:cNvPicPr>
            <a:picLocks noChangeAspect="1"/>
          </p:cNvPicPr>
          <p:nvPr/>
        </p:nvPicPr>
        <p:blipFill>
          <a:blip r:embed="rId2"/>
          <a:srcRect/>
          <a:stretch>
            <a:fillRect/>
          </a:stretch>
        </p:blipFill>
        <p:spPr>
          <a:xfrm>
            <a:off x="9912944" y="4067502"/>
            <a:ext cx="2063806" cy="2790497"/>
          </a:xfrm>
          <a:prstGeom prst="rect">
            <a:avLst/>
          </a:prstGeom>
        </p:spPr>
      </p:pic>
      <p:pic>
        <p:nvPicPr>
          <p:cNvPr id="8" name="Picture 17">
            <a:extLst>
              <a:ext uri="{FF2B5EF4-FFF2-40B4-BE49-F238E27FC236}">
                <a16:creationId xmlns:a16="http://schemas.microsoft.com/office/drawing/2014/main" id="{2C0950AB-150F-4537-B7F2-F19F4E1077A7}"/>
              </a:ext>
            </a:extLst>
          </p:cNvPr>
          <p:cNvPicPr>
            <a:picLocks noChangeAspect="1"/>
          </p:cNvPicPr>
          <p:nvPr/>
        </p:nvPicPr>
        <p:blipFill>
          <a:blip r:embed="rId3"/>
          <a:srcRect/>
          <a:stretch>
            <a:fillRect/>
          </a:stretch>
        </p:blipFill>
        <p:spPr>
          <a:xfrm>
            <a:off x="206428" y="580043"/>
            <a:ext cx="1077910" cy="2035393"/>
          </a:xfrm>
          <a:prstGeom prst="rect">
            <a:avLst/>
          </a:prstGeom>
        </p:spPr>
      </p:pic>
      <p:sp>
        <p:nvSpPr>
          <p:cNvPr id="10" name="TextBox 9">
            <a:extLst>
              <a:ext uri="{FF2B5EF4-FFF2-40B4-BE49-F238E27FC236}">
                <a16:creationId xmlns:a16="http://schemas.microsoft.com/office/drawing/2014/main" id="{C9383794-24F2-C3B1-6BE2-E5E6245CD4AB}"/>
              </a:ext>
            </a:extLst>
          </p:cNvPr>
          <p:cNvSpPr txBox="1"/>
          <p:nvPr/>
        </p:nvSpPr>
        <p:spPr>
          <a:xfrm>
            <a:off x="1284338" y="818900"/>
            <a:ext cx="10495767" cy="1938992"/>
          </a:xfrm>
          <a:prstGeom prst="rect">
            <a:avLst/>
          </a:prstGeom>
          <a:noFill/>
        </p:spPr>
        <p:txBody>
          <a:bodyPr wrap="square">
            <a:spAutoFit/>
          </a:bodyPr>
          <a:lstStyle/>
          <a:p>
            <a:pPr lvl="0" algn="ctr">
              <a:defRPr/>
            </a:pPr>
            <a:r>
              <a:rPr lang="vi-VN" sz="6000" dirty="0">
                <a:solidFill>
                  <a:prstClr val="black"/>
                </a:solidFill>
                <a:cs typeface="Arial" panose="020B0604020202020204" pitchFamily="34" charset="0"/>
              </a:rPr>
              <a:t>Hạt thường gồm những bộ phận nào?</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D1EDA63-AB96-0C10-3496-211DE6361F98}"/>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0B2FA1D-984D-0DEF-FBFE-9BEB5E24D699}"/>
              </a:ext>
            </a:extLst>
          </p:cNvPr>
          <p:cNvSpPr txBox="1"/>
          <p:nvPr/>
        </p:nvSpPr>
        <p:spPr>
          <a:xfrm>
            <a:off x="293877" y="4128883"/>
            <a:ext cx="11196780" cy="1754326"/>
          </a:xfrm>
          <a:prstGeom prst="rect">
            <a:avLst/>
          </a:prstGeom>
          <a:noFill/>
        </p:spPr>
        <p:txBody>
          <a:bodyPr wrap="square">
            <a:spAutoFit/>
          </a:bodyPr>
          <a:lstStyle/>
          <a:p>
            <a:pPr lvl="0" algn="just">
              <a:defRPr/>
            </a:pPr>
            <a:r>
              <a:rPr lang="vi-VN" sz="5400" dirty="0">
                <a:solidFill>
                  <a:srgbClr val="FF0000"/>
                </a:solidFill>
                <a:cs typeface="Arial" panose="020B0604020202020204" pitchFamily="34" charset="0"/>
              </a:rPr>
              <a:t>Hạt thường gồm vỏ hạt, chất dinh dưỡng dự trữ và phôi (mầm cây).</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7095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006767" y="4813747"/>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249260" y="4573011"/>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864599" y="4870584"/>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564506" y="4887020"/>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670060" y="4599317"/>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810146" y="4225029"/>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220430" y="4599317"/>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879232" y="4080486"/>
            <a:ext cx="754066" cy="1613068"/>
          </a:xfrm>
          <a:prstGeom prst="rect">
            <a:avLst/>
          </a:prstGeom>
        </p:spPr>
      </p:pic>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11" action="ppaction://hlinksldjump"/>
              </a:rPr>
              <a:t>8</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636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3.125E-6 -4.81481E-6 L 0.31068 0.06968 " pathEditMode="relative" rAng="0" ptsTypes="AA">
                                      <p:cBhvr>
                                        <p:cTn id="9" dur="2000" fill="hold"/>
                                        <p:tgtEl>
                                          <p:spTgt spid="19"/>
                                        </p:tgtEl>
                                        <p:attrNameLst>
                                          <p:attrName>ppt_x</p:attrName>
                                          <p:attrName>ppt_y</p:attrName>
                                        </p:attrNameLst>
                                      </p:cBhvr>
                                      <p:rCtr x="15534" y="3472"/>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A899342B-ED7D-81F1-A405-81D05C3F15EF}"/>
              </a:ext>
            </a:extLst>
          </p:cNvPr>
          <p:cNvSpPr/>
          <p:nvPr/>
        </p:nvSpPr>
        <p:spPr>
          <a:xfrm>
            <a:off x="1472334" y="113403"/>
            <a:ext cx="10139322" cy="5437238"/>
          </a:xfrm>
          <a:prstGeom prst="cloud">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ngineering drawing&#10;&#10;Description automatically generated">
            <a:extLst>
              <a:ext uri="{FF2B5EF4-FFF2-40B4-BE49-F238E27FC236}">
                <a16:creationId xmlns:a16="http://schemas.microsoft.com/office/drawing/2014/main" id="{2E29103C-BB7B-54F9-BAC0-0D348CEDFC1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932" b="92924" l="5957" r="30647">
                        <a14:foregroundMark x1="16388" y1="54509" x2="18976" y2="57218"/>
                        <a14:foregroundMark x1="19353" y1="72422" x2="20485" y2="68864"/>
                        <a14:foregroundMark x1="17332" y1="52932" x2="17439" y2="52932"/>
                        <a14:foregroundMark x1="14367" y1="68864" x2="17251" y2="74565"/>
                        <a14:foregroundMark x1="17251" y1="74565" x2="17251" y2="74565"/>
                        <a14:foregroundMark x1="19057" y1="68864" x2="20863" y2="70279"/>
                        <a14:foregroundMark x1="21267" y1="67287" x2="17332" y2="70724"/>
                        <a14:foregroundMark x1="13423" y1="70441" x2="14555" y2="71290"/>
                        <a14:foregroundMark x1="14744" y1="72018" x2="16577" y2="72422"/>
                        <a14:foregroundMark x1="17143" y1="67004" x2="14852" y2="72867"/>
                        <a14:foregroundMark x1="5957" y1="71735" x2="7601" y2="73878"/>
                        <a14:foregroundMark x1="15526" y1="87909" x2="16954" y2="87909"/>
                        <a14:foregroundMark x1="20404" y1="92924" x2="20404" y2="91347"/>
                      </a14:backgroundRemoval>
                    </a14:imgEffect>
                  </a14:imgLayer>
                </a14:imgProps>
              </a:ext>
              <a:ext uri="{28A0092B-C50C-407E-A947-70E740481C1C}">
                <a14:useLocalDpi xmlns:a14="http://schemas.microsoft.com/office/drawing/2010/main" val="0"/>
              </a:ext>
            </a:extLst>
          </a:blip>
          <a:srcRect l="4268" t="51703" r="66396" b="3260"/>
          <a:stretch/>
        </p:blipFill>
        <p:spPr>
          <a:xfrm>
            <a:off x="-76037" y="2444550"/>
            <a:ext cx="4587117" cy="4695231"/>
          </a:xfrm>
          <a:prstGeom prst="rect">
            <a:avLst/>
          </a:prstGeom>
        </p:spPr>
      </p:pic>
      <p:pic>
        <p:nvPicPr>
          <p:cNvPr id="8" name="Picture 9">
            <a:extLst>
              <a:ext uri="{FF2B5EF4-FFF2-40B4-BE49-F238E27FC236}">
                <a16:creationId xmlns:a16="http://schemas.microsoft.com/office/drawing/2014/main" id="{4AE96405-D030-85A7-9496-E5A154EDD873}"/>
              </a:ext>
            </a:extLst>
          </p:cNvPr>
          <p:cNvPicPr>
            <a:picLocks noChangeAspect="1"/>
          </p:cNvPicPr>
          <p:nvPr/>
        </p:nvPicPr>
        <p:blipFill>
          <a:blip r:embed="rId4"/>
          <a:srcRect/>
          <a:stretch>
            <a:fillRect/>
          </a:stretch>
        </p:blipFill>
        <p:spPr>
          <a:xfrm>
            <a:off x="7843283" y="3926218"/>
            <a:ext cx="3918604" cy="2836089"/>
          </a:xfrm>
          <a:prstGeom prst="rect">
            <a:avLst/>
          </a:prstGeom>
        </p:spPr>
      </p:pic>
      <p:sp>
        <p:nvSpPr>
          <p:cNvPr id="9" name="TextBox 8">
            <a:extLst>
              <a:ext uri="{FF2B5EF4-FFF2-40B4-BE49-F238E27FC236}">
                <a16:creationId xmlns:a16="http://schemas.microsoft.com/office/drawing/2014/main" id="{FF9000DC-8DA8-C62A-C56B-1748F58B224D}"/>
              </a:ext>
            </a:extLst>
          </p:cNvPr>
          <p:cNvSpPr txBox="1"/>
          <p:nvPr/>
        </p:nvSpPr>
        <p:spPr>
          <a:xfrm>
            <a:off x="3247329" y="844777"/>
            <a:ext cx="6957289" cy="769441"/>
          </a:xfrm>
          <a:prstGeom prst="rect">
            <a:avLst/>
          </a:prstGeom>
          <a:noFill/>
        </p:spPr>
        <p:txBody>
          <a:bodyPr wrap="none" rtlCol="0">
            <a:spAutoFit/>
          </a:bodyPr>
          <a:lstStyle/>
          <a:p>
            <a:r>
              <a:rPr lang="en-US" sz="4400" dirty="0" err="1"/>
              <a:t>Thứ</a:t>
            </a:r>
            <a:r>
              <a:rPr lang="en-US" sz="4400" dirty="0"/>
              <a:t> … </a:t>
            </a:r>
            <a:r>
              <a:rPr lang="en-US" sz="4400" dirty="0" err="1"/>
              <a:t>ngày</a:t>
            </a:r>
            <a:r>
              <a:rPr lang="en-US" sz="4400" dirty="0"/>
              <a:t> … </a:t>
            </a:r>
            <a:r>
              <a:rPr lang="en-US" sz="4400" dirty="0" err="1"/>
              <a:t>tháng</a:t>
            </a:r>
            <a:r>
              <a:rPr lang="en-US" sz="4400" dirty="0"/>
              <a:t> … </a:t>
            </a:r>
            <a:r>
              <a:rPr lang="en-US" sz="4400" dirty="0" err="1"/>
              <a:t>năm</a:t>
            </a:r>
            <a:r>
              <a:rPr lang="en-US" sz="4400" dirty="0"/>
              <a:t> …</a:t>
            </a:r>
          </a:p>
        </p:txBody>
      </p:sp>
      <p:pic>
        <p:nvPicPr>
          <p:cNvPr id="3" name="Picture 2">
            <a:extLst>
              <a:ext uri="{FF2B5EF4-FFF2-40B4-BE49-F238E27FC236}">
                <a16:creationId xmlns:a16="http://schemas.microsoft.com/office/drawing/2014/main" id="{4F81B0E4-9A00-95E1-BF09-B00E5B465FC0}"/>
              </a:ext>
            </a:extLst>
          </p:cNvPr>
          <p:cNvPicPr>
            <a:picLocks noChangeAspect="1"/>
          </p:cNvPicPr>
          <p:nvPr/>
        </p:nvPicPr>
        <p:blipFill>
          <a:blip r:embed="rId5"/>
          <a:stretch>
            <a:fillRect/>
          </a:stretch>
        </p:blipFill>
        <p:spPr>
          <a:xfrm>
            <a:off x="3388447" y="1943298"/>
            <a:ext cx="6712278" cy="2780017"/>
          </a:xfrm>
          <a:prstGeom prst="rect">
            <a:avLst/>
          </a:prstGeom>
        </p:spPr>
      </p:pic>
    </p:spTree>
    <p:extLst>
      <p:ext uri="{BB962C8B-B14F-4D97-AF65-F5344CB8AC3E}">
        <p14:creationId xmlns:p14="http://schemas.microsoft.com/office/powerpoint/2010/main" val="401672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151723"/>
            <a:ext cx="12280490" cy="2102379"/>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354727" y="392369"/>
            <a:ext cx="10495767" cy="1446550"/>
          </a:xfrm>
          <a:prstGeom prst="rect">
            <a:avLst/>
          </a:prstGeom>
          <a:noFill/>
        </p:spPr>
        <p:txBody>
          <a:bodyPr wrap="square">
            <a:spAutoFit/>
          </a:bodyPr>
          <a:lstStyle/>
          <a:p>
            <a:pPr lvl="0" algn="just">
              <a:defRPr/>
            </a:pPr>
            <a:r>
              <a:rPr lang="vi-VN" sz="4400" dirty="0">
                <a:solidFill>
                  <a:prstClr val="black"/>
                </a:solidFill>
                <a:cs typeface="Arial" panose="020B0604020202020204" pitchFamily="34" charset="0"/>
              </a:rPr>
              <a:t>Nêu tên các giai đoạn phát triển chính của cây đậu mọc lên từ hạt?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18">
            <a:extLst>
              <a:ext uri="{FF2B5EF4-FFF2-40B4-BE49-F238E27FC236}">
                <a16:creationId xmlns:a16="http://schemas.microsoft.com/office/drawing/2014/main" id="{EA906035-3EBB-75A2-6B46-54E890C26427}"/>
              </a:ext>
            </a:extLst>
          </p:cNvPr>
          <p:cNvPicPr>
            <a:picLocks noChangeAspect="1"/>
          </p:cNvPicPr>
          <p:nvPr/>
        </p:nvPicPr>
        <p:blipFill>
          <a:blip r:embed="rId2"/>
          <a:srcRect/>
          <a:stretch>
            <a:fillRect/>
          </a:stretch>
        </p:blipFill>
        <p:spPr>
          <a:xfrm>
            <a:off x="-6301" y="151723"/>
            <a:ext cx="1416761" cy="1789594"/>
          </a:xfrm>
          <a:prstGeom prst="rect">
            <a:avLst/>
          </a:prstGeom>
        </p:spPr>
      </p:pic>
      <p:sp>
        <p:nvSpPr>
          <p:cNvPr id="3" name="Rectangle 2">
            <a:extLst>
              <a:ext uri="{FF2B5EF4-FFF2-40B4-BE49-F238E27FC236}">
                <a16:creationId xmlns:a16="http://schemas.microsoft.com/office/drawing/2014/main" id="{6F3F4B1B-4003-DBE9-D85D-177F7A069120}"/>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96FF7F2-5CDB-9F68-F403-3F7CF931B39A}"/>
              </a:ext>
            </a:extLst>
          </p:cNvPr>
          <p:cNvSpPr txBox="1"/>
          <p:nvPr/>
        </p:nvSpPr>
        <p:spPr>
          <a:xfrm>
            <a:off x="187551" y="4065087"/>
            <a:ext cx="11196780" cy="1446550"/>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Các giai đoạn phát triển chính của cây đậu là: nảy mầm; cây con; cây trưởng thành.</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0481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3"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186586" y="4699987"/>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665534" y="4887020"/>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663246" y="4941068"/>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400470" y="4769322"/>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851289" y="4996926"/>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563619" y="4735957"/>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49651" y="4599317"/>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879232" y="4080486"/>
            <a:ext cx="754066" cy="1613068"/>
          </a:xfrm>
          <a:prstGeom prst="rect">
            <a:avLst/>
          </a:prstGeom>
        </p:spPr>
      </p:pic>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730275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3.33333E-6 0 L 0.25118 0.10856 " pathEditMode="relative" rAng="0" ptsTypes="AA">
                                      <p:cBhvr>
                                        <p:cTn id="9" dur="2000" fill="hold"/>
                                        <p:tgtEl>
                                          <p:spTgt spid="21"/>
                                        </p:tgtEl>
                                        <p:attrNameLst>
                                          <p:attrName>ppt_x</p:attrName>
                                          <p:attrName>ppt_y</p:attrName>
                                        </p:attrNameLst>
                                      </p:cBhvr>
                                      <p:rCtr x="12552" y="5417"/>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DBFB99B6-C1EB-0037-B1E4-508A0EFA1D3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441226" y="2241755"/>
            <a:ext cx="3219831" cy="4616245"/>
          </a:xfrm>
          <a:prstGeom prst="rect">
            <a:avLst/>
          </a:prstGeom>
        </p:spPr>
      </p:pic>
      <p:pic>
        <p:nvPicPr>
          <p:cNvPr id="2" name="Picture 20">
            <a:extLst>
              <a:ext uri="{FF2B5EF4-FFF2-40B4-BE49-F238E27FC236}">
                <a16:creationId xmlns:a16="http://schemas.microsoft.com/office/drawing/2014/main" id="{91AF1CFC-DD20-D9A0-80C0-0BEA683133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336026" y="3891391"/>
            <a:ext cx="4354656" cy="2966609"/>
          </a:xfrm>
          <a:prstGeom prst="rect">
            <a:avLst/>
          </a:prstGeom>
        </p:spPr>
      </p:pic>
      <p:pic>
        <p:nvPicPr>
          <p:cNvPr id="4" name="Picture 36">
            <a:extLst>
              <a:ext uri="{FF2B5EF4-FFF2-40B4-BE49-F238E27FC236}">
                <a16:creationId xmlns:a16="http://schemas.microsoft.com/office/drawing/2014/main" id="{CA92F9A4-29D0-E250-CB62-FBC9BAF2ED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992896" flipH="1">
            <a:off x="2845783" y="-25952"/>
            <a:ext cx="5870746" cy="4762642"/>
          </a:xfrm>
          <a:prstGeom prst="rect">
            <a:avLst/>
          </a:prstGeom>
        </p:spPr>
      </p:pic>
      <p:sp>
        <p:nvSpPr>
          <p:cNvPr id="5" name="TextBox 4">
            <a:extLst>
              <a:ext uri="{FF2B5EF4-FFF2-40B4-BE49-F238E27FC236}">
                <a16:creationId xmlns:a16="http://schemas.microsoft.com/office/drawing/2014/main" id="{EE065F9E-CE94-7F50-4F71-55550CD357E9}"/>
              </a:ext>
            </a:extLst>
          </p:cNvPr>
          <p:cNvSpPr txBox="1"/>
          <p:nvPr/>
        </p:nvSpPr>
        <p:spPr>
          <a:xfrm>
            <a:off x="2959510" y="810594"/>
            <a:ext cx="5219895" cy="2862322"/>
          </a:xfrm>
          <a:prstGeom prst="rect">
            <a:avLst/>
          </a:prstGeom>
          <a:noFill/>
        </p:spPr>
        <p:txBody>
          <a:bodyPr wrap="square" rtlCol="0">
            <a:spAutoFit/>
          </a:bodyPr>
          <a:lstStyle/>
          <a:p>
            <a:pPr algn="ctr"/>
            <a:r>
              <a:rPr lang="en-US" sz="3600">
                <a:solidFill>
                  <a:schemeClr val="accent1">
                    <a:lumMod val="50000"/>
                  </a:schemeClr>
                </a:solidFill>
                <a:latin typeface="UTM Duepuntozero" panose="02040603050506020204" pitchFamily="18" charset="0"/>
              </a:rPr>
              <a:t>Chúc mừng các bạn nhỏ đã hoàn thành xong thử thách của ngày hôm nay!</a:t>
            </a:r>
          </a:p>
          <a:p>
            <a:pPr algn="ctr"/>
            <a:r>
              <a:rPr lang="en-US" sz="3600">
                <a:solidFill>
                  <a:schemeClr val="accent1">
                    <a:lumMod val="50000"/>
                  </a:schemeClr>
                </a:solidFill>
                <a:latin typeface="UTM Duepuntozero" panose="02040603050506020204" pitchFamily="18" charset="0"/>
              </a:rPr>
              <a:t>Cảm ơn các bạn đã giúp mình thu hoạch cà rốt nhé!</a:t>
            </a:r>
          </a:p>
        </p:txBody>
      </p:sp>
    </p:spTree>
    <p:extLst>
      <p:ext uri="{BB962C8B-B14F-4D97-AF65-F5344CB8AC3E}">
        <p14:creationId xmlns:p14="http://schemas.microsoft.com/office/powerpoint/2010/main" val="40287905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2"/>
                                        </p:tgtEl>
                                        <p:attrNameLst>
                                          <p:attrName>r</p:attrName>
                                        </p:attrNameLst>
                                      </p:cBhvr>
                                    </p:animRot>
                                    <p:animRot by="-240000">
                                      <p:cBhvr>
                                        <p:cTn id="24" dur="200" fill="hold">
                                          <p:stCondLst>
                                            <p:cond delay="200"/>
                                          </p:stCondLst>
                                        </p:cTn>
                                        <p:tgtEl>
                                          <p:spTgt spid="2"/>
                                        </p:tgtEl>
                                        <p:attrNameLst>
                                          <p:attrName>r</p:attrName>
                                        </p:attrNameLst>
                                      </p:cBhvr>
                                    </p:animRot>
                                    <p:animRot by="240000">
                                      <p:cBhvr>
                                        <p:cTn id="25" dur="200" fill="hold">
                                          <p:stCondLst>
                                            <p:cond delay="400"/>
                                          </p:stCondLst>
                                        </p:cTn>
                                        <p:tgtEl>
                                          <p:spTgt spid="2"/>
                                        </p:tgtEl>
                                        <p:attrNameLst>
                                          <p:attrName>r</p:attrName>
                                        </p:attrNameLst>
                                      </p:cBhvr>
                                    </p:animRot>
                                    <p:animRot by="-240000">
                                      <p:cBhvr>
                                        <p:cTn id="26" dur="200" fill="hold">
                                          <p:stCondLst>
                                            <p:cond delay="600"/>
                                          </p:stCondLst>
                                        </p:cTn>
                                        <p:tgtEl>
                                          <p:spTgt spid="2"/>
                                        </p:tgtEl>
                                        <p:attrNameLst>
                                          <p:attrName>r</p:attrName>
                                        </p:attrNameLst>
                                      </p:cBhvr>
                                    </p:animRot>
                                    <p:animRot by="120000">
                                      <p:cBhvr>
                                        <p:cTn id="2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A899342B-ED7D-81F1-A405-81D05C3F15EF}"/>
              </a:ext>
            </a:extLst>
          </p:cNvPr>
          <p:cNvSpPr/>
          <p:nvPr/>
        </p:nvSpPr>
        <p:spPr>
          <a:xfrm>
            <a:off x="1472334" y="113403"/>
            <a:ext cx="10139322" cy="5437238"/>
          </a:xfrm>
          <a:prstGeom prst="cloud">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Engineering drawing&#10;&#10;Description automatically generated">
            <a:extLst>
              <a:ext uri="{FF2B5EF4-FFF2-40B4-BE49-F238E27FC236}">
                <a16:creationId xmlns:a16="http://schemas.microsoft.com/office/drawing/2014/main" id="{2E29103C-BB7B-54F9-BAC0-0D348CEDFC1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932" b="92924" l="5957" r="30647">
                        <a14:foregroundMark x1="16388" y1="54509" x2="18976" y2="57218"/>
                        <a14:foregroundMark x1="19353" y1="72422" x2="20485" y2="68864"/>
                        <a14:foregroundMark x1="17332" y1="52932" x2="17439" y2="52932"/>
                        <a14:foregroundMark x1="14367" y1="68864" x2="17251" y2="74565"/>
                        <a14:foregroundMark x1="17251" y1="74565" x2="17251" y2="74565"/>
                        <a14:foregroundMark x1="19057" y1="68864" x2="20863" y2="70279"/>
                        <a14:foregroundMark x1="21267" y1="67287" x2="17332" y2="70724"/>
                        <a14:foregroundMark x1="13423" y1="70441" x2="14555" y2="71290"/>
                        <a14:foregroundMark x1="14744" y1="72018" x2="16577" y2="72422"/>
                        <a14:foregroundMark x1="17143" y1="67004" x2="14852" y2="72867"/>
                        <a14:foregroundMark x1="5957" y1="71735" x2="7601" y2="73878"/>
                        <a14:foregroundMark x1="15526" y1="87909" x2="16954" y2="87909"/>
                        <a14:foregroundMark x1="20404" y1="92924" x2="20404" y2="91347"/>
                      </a14:backgroundRemoval>
                    </a14:imgEffect>
                  </a14:imgLayer>
                </a14:imgProps>
              </a:ext>
              <a:ext uri="{28A0092B-C50C-407E-A947-70E740481C1C}">
                <a14:useLocalDpi xmlns:a14="http://schemas.microsoft.com/office/drawing/2010/main" val="0"/>
              </a:ext>
            </a:extLst>
          </a:blip>
          <a:srcRect l="4268" t="51703" r="66396" b="3260"/>
          <a:stretch/>
        </p:blipFill>
        <p:spPr>
          <a:xfrm>
            <a:off x="-76037" y="2444550"/>
            <a:ext cx="4587117" cy="4695231"/>
          </a:xfrm>
          <a:prstGeom prst="rect">
            <a:avLst/>
          </a:prstGeom>
        </p:spPr>
      </p:pic>
      <p:pic>
        <p:nvPicPr>
          <p:cNvPr id="8" name="Picture 9">
            <a:extLst>
              <a:ext uri="{FF2B5EF4-FFF2-40B4-BE49-F238E27FC236}">
                <a16:creationId xmlns:a16="http://schemas.microsoft.com/office/drawing/2014/main" id="{4AE96405-D030-85A7-9496-E5A154EDD873}"/>
              </a:ext>
            </a:extLst>
          </p:cNvPr>
          <p:cNvPicPr>
            <a:picLocks noChangeAspect="1"/>
          </p:cNvPicPr>
          <p:nvPr/>
        </p:nvPicPr>
        <p:blipFill>
          <a:blip r:embed="rId4"/>
          <a:srcRect/>
          <a:stretch>
            <a:fillRect/>
          </a:stretch>
        </p:blipFill>
        <p:spPr>
          <a:xfrm>
            <a:off x="8272350" y="4021911"/>
            <a:ext cx="3918604" cy="2836089"/>
          </a:xfrm>
          <a:prstGeom prst="rect">
            <a:avLst/>
          </a:prstGeom>
        </p:spPr>
      </p:pic>
      <p:sp>
        <p:nvSpPr>
          <p:cNvPr id="9" name="TextBox 8">
            <a:extLst>
              <a:ext uri="{FF2B5EF4-FFF2-40B4-BE49-F238E27FC236}">
                <a16:creationId xmlns:a16="http://schemas.microsoft.com/office/drawing/2014/main" id="{FF9000DC-8DA8-C62A-C56B-1748F58B224D}"/>
              </a:ext>
            </a:extLst>
          </p:cNvPr>
          <p:cNvSpPr txBox="1"/>
          <p:nvPr/>
        </p:nvSpPr>
        <p:spPr>
          <a:xfrm>
            <a:off x="3526265" y="909277"/>
            <a:ext cx="629616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00B050"/>
                </a:solidFill>
                <a:effectLst/>
                <a:uLnTx/>
                <a:uFillTx/>
                <a:latin typeface="SVN-Kitten" pitchFamily="50" charset="0"/>
                <a:ea typeface="+mn-ea"/>
                <a:cs typeface="+mn-cs"/>
              </a:rPr>
              <a:t>Xin chào và hẹn gặp lại!</a:t>
            </a:r>
          </a:p>
        </p:txBody>
      </p:sp>
    </p:spTree>
    <p:extLst>
      <p:ext uri="{BB962C8B-B14F-4D97-AF65-F5344CB8AC3E}">
        <p14:creationId xmlns:p14="http://schemas.microsoft.com/office/powerpoint/2010/main" val="971676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
            <a:extLst>
              <a:ext uri="{FF2B5EF4-FFF2-40B4-BE49-F238E27FC236}">
                <a16:creationId xmlns:a16="http://schemas.microsoft.com/office/drawing/2014/main" id="{65D880D5-1D82-80A3-7E68-6C50FBCBA5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3340584" y="309258"/>
            <a:ext cx="6554860" cy="4858942"/>
          </a:xfrm>
          <a:prstGeom prst="rect">
            <a:avLst/>
          </a:prstGeom>
        </p:spPr>
      </p:pic>
      <p:pic>
        <p:nvPicPr>
          <p:cNvPr id="9" name="Picture 8" descr="A black and orange text&#10;&#10;Description automatically generated">
            <a:extLst>
              <a:ext uri="{FF2B5EF4-FFF2-40B4-BE49-F238E27FC236}">
                <a16:creationId xmlns:a16="http://schemas.microsoft.com/office/drawing/2014/main" id="{49958547-D057-D008-7DC0-C36B32098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478" y="1827233"/>
            <a:ext cx="11107479" cy="2678221"/>
          </a:xfrm>
          <a:prstGeom prst="rect">
            <a:avLst/>
          </a:prstGeom>
        </p:spPr>
      </p:pic>
    </p:spTree>
    <p:extLst>
      <p:ext uri="{BB962C8B-B14F-4D97-AF65-F5344CB8AC3E}">
        <p14:creationId xmlns:p14="http://schemas.microsoft.com/office/powerpoint/2010/main" val="1988886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DBFB99B6-C1EB-0037-B1E4-508A0EFA1D3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441226" y="2241755"/>
            <a:ext cx="3219831" cy="4616245"/>
          </a:xfrm>
          <a:prstGeom prst="rect">
            <a:avLst/>
          </a:prstGeom>
        </p:spPr>
      </p:pic>
      <p:pic>
        <p:nvPicPr>
          <p:cNvPr id="6" name="Picture 5">
            <a:extLst>
              <a:ext uri="{FF2B5EF4-FFF2-40B4-BE49-F238E27FC236}">
                <a16:creationId xmlns:a16="http://schemas.microsoft.com/office/drawing/2014/main" id="{20B63E81-2612-28C4-84FB-0E5925ACFE2B}"/>
              </a:ext>
            </a:extLst>
          </p:cNvPr>
          <p:cNvPicPr>
            <a:picLocks noChangeAspect="1"/>
          </p:cNvPicPr>
          <p:nvPr/>
        </p:nvPicPr>
        <p:blipFill>
          <a:blip r:embed="rId4"/>
          <a:stretch>
            <a:fillRect/>
          </a:stretch>
        </p:blipFill>
        <p:spPr>
          <a:xfrm>
            <a:off x="706386" y="2014401"/>
            <a:ext cx="8242506" cy="1682642"/>
          </a:xfrm>
          <a:prstGeom prst="rect">
            <a:avLst/>
          </a:prstGeom>
        </p:spPr>
      </p:pic>
      <p:pic>
        <p:nvPicPr>
          <p:cNvPr id="7" name="Picture 6">
            <a:extLst>
              <a:ext uri="{FF2B5EF4-FFF2-40B4-BE49-F238E27FC236}">
                <a16:creationId xmlns:a16="http://schemas.microsoft.com/office/drawing/2014/main" id="{344135F0-E0A2-CDD3-3872-ACB940615C0C}"/>
              </a:ext>
            </a:extLst>
          </p:cNvPr>
          <p:cNvPicPr>
            <a:picLocks noChangeAspect="1"/>
          </p:cNvPicPr>
          <p:nvPr/>
        </p:nvPicPr>
        <p:blipFill>
          <a:blip r:embed="rId5"/>
          <a:stretch>
            <a:fillRect/>
          </a:stretch>
        </p:blipFill>
        <p:spPr>
          <a:xfrm>
            <a:off x="1892692" y="243270"/>
            <a:ext cx="5395135" cy="1682641"/>
          </a:xfrm>
          <a:prstGeom prst="rect">
            <a:avLst/>
          </a:prstGeom>
        </p:spPr>
      </p:pic>
      <p:pic>
        <p:nvPicPr>
          <p:cNvPr id="8" name="Picture 8">
            <a:extLst>
              <a:ext uri="{FF2B5EF4-FFF2-40B4-BE49-F238E27FC236}">
                <a16:creationId xmlns:a16="http://schemas.microsoft.com/office/drawing/2014/main" id="{7552852C-A018-3F8B-9696-BA3BDC826E57}"/>
              </a:ext>
            </a:extLst>
          </p:cNvPr>
          <p:cNvPicPr>
            <a:picLocks noChangeAspect="1"/>
          </p:cNvPicPr>
          <p:nvPr/>
        </p:nvPicPr>
        <p:blipFill>
          <a:blip r:embed="rId6"/>
          <a:srcRect/>
          <a:stretch>
            <a:fillRect/>
          </a:stretch>
        </p:blipFill>
        <p:spPr>
          <a:xfrm flipH="1">
            <a:off x="-192428" y="4146116"/>
            <a:ext cx="6288428" cy="2711884"/>
          </a:xfrm>
          <a:prstGeom prst="rect">
            <a:avLst/>
          </a:prstGeom>
        </p:spPr>
      </p:pic>
    </p:spTree>
    <p:extLst>
      <p:ext uri="{BB962C8B-B14F-4D97-AF65-F5344CB8AC3E}">
        <p14:creationId xmlns:p14="http://schemas.microsoft.com/office/powerpoint/2010/main" val="3205481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with Corners Rounded 10">
            <a:extLst>
              <a:ext uri="{FF2B5EF4-FFF2-40B4-BE49-F238E27FC236}">
                <a16:creationId xmlns:a16="http://schemas.microsoft.com/office/drawing/2014/main" id="{1EF986FB-2665-C758-3960-99AD643AD6F0}"/>
              </a:ext>
            </a:extLst>
          </p:cNvPr>
          <p:cNvSpPr/>
          <p:nvPr/>
        </p:nvSpPr>
        <p:spPr>
          <a:xfrm>
            <a:off x="1788720" y="235974"/>
            <a:ext cx="7616144" cy="2160637"/>
          </a:xfrm>
          <a:custGeom>
            <a:avLst/>
            <a:gdLst>
              <a:gd name="connsiteX0" fmla="*/ 0 w 7616144"/>
              <a:gd name="connsiteY0" fmla="*/ 360113 h 2160637"/>
              <a:gd name="connsiteX1" fmla="*/ 360113 w 7616144"/>
              <a:gd name="connsiteY1" fmla="*/ 0 h 2160637"/>
              <a:gd name="connsiteX2" fmla="*/ 4442751 w 7616144"/>
              <a:gd name="connsiteY2" fmla="*/ 0 h 2160637"/>
              <a:gd name="connsiteX3" fmla="*/ 4442751 w 7616144"/>
              <a:gd name="connsiteY3" fmla="*/ 0 h 2160637"/>
              <a:gd name="connsiteX4" fmla="*/ 6346787 w 7616144"/>
              <a:gd name="connsiteY4" fmla="*/ 0 h 2160637"/>
              <a:gd name="connsiteX5" fmla="*/ 7256031 w 7616144"/>
              <a:gd name="connsiteY5" fmla="*/ 0 h 2160637"/>
              <a:gd name="connsiteX6" fmla="*/ 7616144 w 7616144"/>
              <a:gd name="connsiteY6" fmla="*/ 360113 h 2160637"/>
              <a:gd name="connsiteX7" fmla="*/ 7616144 w 7616144"/>
              <a:gd name="connsiteY7" fmla="*/ 1260372 h 2160637"/>
              <a:gd name="connsiteX8" fmla="*/ 7616144 w 7616144"/>
              <a:gd name="connsiteY8" fmla="*/ 1260372 h 2160637"/>
              <a:gd name="connsiteX9" fmla="*/ 7616144 w 7616144"/>
              <a:gd name="connsiteY9" fmla="*/ 1800531 h 2160637"/>
              <a:gd name="connsiteX10" fmla="*/ 7616144 w 7616144"/>
              <a:gd name="connsiteY10" fmla="*/ 1800524 h 2160637"/>
              <a:gd name="connsiteX11" fmla="*/ 7256031 w 7616144"/>
              <a:gd name="connsiteY11" fmla="*/ 2160637 h 2160637"/>
              <a:gd name="connsiteX12" fmla="*/ 6346787 w 7616144"/>
              <a:gd name="connsiteY12" fmla="*/ 2160637 h 2160637"/>
              <a:gd name="connsiteX13" fmla="*/ 7245314 w 7616144"/>
              <a:gd name="connsiteY13" fmla="*/ 2368663 h 2160637"/>
              <a:gd name="connsiteX14" fmla="*/ 4442751 w 7616144"/>
              <a:gd name="connsiteY14" fmla="*/ 2160637 h 2160637"/>
              <a:gd name="connsiteX15" fmla="*/ 360113 w 7616144"/>
              <a:gd name="connsiteY15" fmla="*/ 2160637 h 2160637"/>
              <a:gd name="connsiteX16" fmla="*/ 0 w 7616144"/>
              <a:gd name="connsiteY16" fmla="*/ 1800524 h 2160637"/>
              <a:gd name="connsiteX17" fmla="*/ 0 w 7616144"/>
              <a:gd name="connsiteY17" fmla="*/ 1800531 h 2160637"/>
              <a:gd name="connsiteX18" fmla="*/ 0 w 7616144"/>
              <a:gd name="connsiteY18" fmla="*/ 1260372 h 2160637"/>
              <a:gd name="connsiteX19" fmla="*/ 0 w 7616144"/>
              <a:gd name="connsiteY19" fmla="*/ 1260372 h 2160637"/>
              <a:gd name="connsiteX20" fmla="*/ 0 w 7616144"/>
              <a:gd name="connsiteY20" fmla="*/ 360113 h 216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16144" h="2160637" fill="none" extrusionOk="0">
                <a:moveTo>
                  <a:pt x="0" y="360113"/>
                </a:moveTo>
                <a:cubicBezTo>
                  <a:pt x="19785" y="171937"/>
                  <a:pt x="158389" y="1142"/>
                  <a:pt x="360113" y="0"/>
                </a:cubicBezTo>
                <a:cubicBezTo>
                  <a:pt x="954283" y="160942"/>
                  <a:pt x="3748916" y="155406"/>
                  <a:pt x="4442751" y="0"/>
                </a:cubicBezTo>
                <a:lnTo>
                  <a:pt x="4442751" y="0"/>
                </a:lnTo>
                <a:cubicBezTo>
                  <a:pt x="4748919" y="143479"/>
                  <a:pt x="6140568" y="81161"/>
                  <a:pt x="6346787" y="0"/>
                </a:cubicBezTo>
                <a:cubicBezTo>
                  <a:pt x="6601070" y="-67108"/>
                  <a:pt x="7065178" y="29269"/>
                  <a:pt x="7256031" y="0"/>
                </a:cubicBezTo>
                <a:cubicBezTo>
                  <a:pt x="7456971" y="3274"/>
                  <a:pt x="7586371" y="165392"/>
                  <a:pt x="7616144" y="360113"/>
                </a:cubicBezTo>
                <a:cubicBezTo>
                  <a:pt x="7631126" y="512843"/>
                  <a:pt x="7671783" y="866635"/>
                  <a:pt x="7616144" y="1260372"/>
                </a:cubicBezTo>
                <a:lnTo>
                  <a:pt x="7616144" y="1260372"/>
                </a:lnTo>
                <a:cubicBezTo>
                  <a:pt x="7622627" y="1499772"/>
                  <a:pt x="7594688" y="1558310"/>
                  <a:pt x="7616144" y="1800531"/>
                </a:cubicBezTo>
                <a:lnTo>
                  <a:pt x="7616144" y="1800524"/>
                </a:lnTo>
                <a:cubicBezTo>
                  <a:pt x="7606408" y="1987216"/>
                  <a:pt x="7446572" y="2187807"/>
                  <a:pt x="7256031" y="2160637"/>
                </a:cubicBezTo>
                <a:cubicBezTo>
                  <a:pt x="6922691" y="2118230"/>
                  <a:pt x="6502136" y="2094177"/>
                  <a:pt x="6346787" y="2160637"/>
                </a:cubicBezTo>
                <a:cubicBezTo>
                  <a:pt x="6632159" y="2277732"/>
                  <a:pt x="6949251" y="2314111"/>
                  <a:pt x="7245314" y="2368663"/>
                </a:cubicBezTo>
                <a:cubicBezTo>
                  <a:pt x="6672033" y="2460653"/>
                  <a:pt x="5251572" y="2349438"/>
                  <a:pt x="4442751" y="2160637"/>
                </a:cubicBezTo>
                <a:cubicBezTo>
                  <a:pt x="2468939" y="2161506"/>
                  <a:pt x="1087106" y="2263197"/>
                  <a:pt x="360113" y="2160637"/>
                </a:cubicBezTo>
                <a:cubicBezTo>
                  <a:pt x="159254" y="2188328"/>
                  <a:pt x="-13705" y="2014159"/>
                  <a:pt x="0" y="1800524"/>
                </a:cubicBezTo>
                <a:lnTo>
                  <a:pt x="0" y="1800531"/>
                </a:lnTo>
                <a:cubicBezTo>
                  <a:pt x="22643" y="1730069"/>
                  <a:pt x="17768" y="1343943"/>
                  <a:pt x="0" y="1260372"/>
                </a:cubicBezTo>
                <a:lnTo>
                  <a:pt x="0" y="1260372"/>
                </a:lnTo>
                <a:cubicBezTo>
                  <a:pt x="-77938" y="1067394"/>
                  <a:pt x="67410" y="805283"/>
                  <a:pt x="0" y="360113"/>
                </a:cubicBezTo>
                <a:close/>
              </a:path>
              <a:path w="7616144" h="2160637" stroke="0" extrusionOk="0">
                <a:moveTo>
                  <a:pt x="0" y="360113"/>
                </a:moveTo>
                <a:cubicBezTo>
                  <a:pt x="-4445" y="168828"/>
                  <a:pt x="187037" y="-17454"/>
                  <a:pt x="360113" y="0"/>
                </a:cubicBezTo>
                <a:cubicBezTo>
                  <a:pt x="1161302" y="157056"/>
                  <a:pt x="3196118" y="-26874"/>
                  <a:pt x="4442751" y="0"/>
                </a:cubicBezTo>
                <a:lnTo>
                  <a:pt x="4442751" y="0"/>
                </a:lnTo>
                <a:cubicBezTo>
                  <a:pt x="5066336" y="-29929"/>
                  <a:pt x="5833864" y="-87481"/>
                  <a:pt x="6346787" y="0"/>
                </a:cubicBezTo>
                <a:cubicBezTo>
                  <a:pt x="6467472" y="-23289"/>
                  <a:pt x="7092594" y="-24921"/>
                  <a:pt x="7256031" y="0"/>
                </a:cubicBezTo>
                <a:cubicBezTo>
                  <a:pt x="7445508" y="-22175"/>
                  <a:pt x="7625238" y="154179"/>
                  <a:pt x="7616144" y="360113"/>
                </a:cubicBezTo>
                <a:cubicBezTo>
                  <a:pt x="7626004" y="511766"/>
                  <a:pt x="7665927" y="911123"/>
                  <a:pt x="7616144" y="1260372"/>
                </a:cubicBezTo>
                <a:lnTo>
                  <a:pt x="7616144" y="1260372"/>
                </a:lnTo>
                <a:cubicBezTo>
                  <a:pt x="7640498" y="1383751"/>
                  <a:pt x="7581137" y="1666425"/>
                  <a:pt x="7616144" y="1800531"/>
                </a:cubicBezTo>
                <a:lnTo>
                  <a:pt x="7616144" y="1800524"/>
                </a:lnTo>
                <a:cubicBezTo>
                  <a:pt x="7630311" y="1997864"/>
                  <a:pt x="7420019" y="2170748"/>
                  <a:pt x="7256031" y="2160637"/>
                </a:cubicBezTo>
                <a:cubicBezTo>
                  <a:pt x="7080664" y="2178980"/>
                  <a:pt x="6580739" y="2114634"/>
                  <a:pt x="6346787" y="2160637"/>
                </a:cubicBezTo>
                <a:cubicBezTo>
                  <a:pt x="6670091" y="2170579"/>
                  <a:pt x="6900790" y="2348746"/>
                  <a:pt x="7245314" y="2368663"/>
                </a:cubicBezTo>
                <a:cubicBezTo>
                  <a:pt x="6577785" y="2159552"/>
                  <a:pt x="4911058" y="2294091"/>
                  <a:pt x="4442751" y="2160637"/>
                </a:cubicBezTo>
                <a:cubicBezTo>
                  <a:pt x="3642001" y="2137030"/>
                  <a:pt x="1335489" y="2299992"/>
                  <a:pt x="360113" y="2160637"/>
                </a:cubicBezTo>
                <a:cubicBezTo>
                  <a:pt x="157885" y="2161381"/>
                  <a:pt x="18036" y="1985311"/>
                  <a:pt x="0" y="1800524"/>
                </a:cubicBezTo>
                <a:lnTo>
                  <a:pt x="0" y="1800531"/>
                </a:lnTo>
                <a:cubicBezTo>
                  <a:pt x="4390" y="1699450"/>
                  <a:pt x="-15039" y="1462812"/>
                  <a:pt x="0" y="1260372"/>
                </a:cubicBezTo>
                <a:lnTo>
                  <a:pt x="0" y="1260372"/>
                </a:lnTo>
                <a:cubicBezTo>
                  <a:pt x="48496" y="1108089"/>
                  <a:pt x="-57819" y="465291"/>
                  <a:pt x="0" y="360113"/>
                </a:cubicBezTo>
                <a:close/>
              </a:path>
            </a:pathLst>
          </a:custGeom>
          <a:solidFill>
            <a:schemeClr val="bg1"/>
          </a:solidFill>
          <a:ln w="57150">
            <a:solidFill>
              <a:schemeClr val="accent1">
                <a:lumMod val="75000"/>
              </a:schemeClr>
            </a:solidFill>
            <a:extLst>
              <a:ext uri="{C807C97D-BFC1-408E-A445-0C87EB9F89A2}">
                <ask:lineSketchStyleProps xmlns:ask="http://schemas.microsoft.com/office/drawing/2018/sketchyshapes" xmlns="" sd="2842418190">
                  <a:prstGeom prst="wedgeRoundRectCallout">
                    <a:avLst>
                      <a:gd name="adj1" fmla="val 45131"/>
                      <a:gd name="adj2" fmla="val 59628"/>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Các bạn nhỏ ơi! Hãy giúp mình thu hoạch vườn cà rốt bằng cách vượt qua các thử thách sau đây nhé!</a:t>
            </a:r>
          </a:p>
        </p:txBody>
      </p:sp>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21721" y="4440942"/>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67175" y="4102041"/>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02555" y="4308347"/>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69955" y="1815699"/>
            <a:ext cx="3722045" cy="5116214"/>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20245" y="3872236"/>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79232" y="4080486"/>
            <a:ext cx="754066" cy="1613068"/>
          </a:xfrm>
          <a:prstGeom prst="rect">
            <a:avLst/>
          </a:prstGeom>
        </p:spPr>
      </p:pic>
      <p:sp>
        <p:nvSpPr>
          <p:cNvPr id="22" name="Oval 21">
            <a:hlinkClick r:id="rId8" action="ppaction://hlinksldjump"/>
            <a:extLst>
              <a:ext uri="{FF2B5EF4-FFF2-40B4-BE49-F238E27FC236}">
                <a16:creationId xmlns:a16="http://schemas.microsoft.com/office/drawing/2014/main" id="{CEE80220-FBFC-DE31-4BAC-355750CB4BF3}"/>
              </a:ext>
            </a:extLst>
          </p:cNvPr>
          <p:cNvSpPr/>
          <p:nvPr/>
        </p:nvSpPr>
        <p:spPr>
          <a:xfrm>
            <a:off x="1352438" y="4604770"/>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1</a:t>
            </a:r>
          </a:p>
        </p:txBody>
      </p:sp>
      <p:sp>
        <p:nvSpPr>
          <p:cNvPr id="23" name="Oval 22">
            <a:extLst>
              <a:ext uri="{FF2B5EF4-FFF2-40B4-BE49-F238E27FC236}">
                <a16:creationId xmlns:a16="http://schemas.microsoft.com/office/drawing/2014/main" id="{C31C81C9-B41B-E8C8-9D64-AF6D1E820A35}"/>
              </a:ext>
            </a:extLst>
          </p:cNvPr>
          <p:cNvSpPr/>
          <p:nvPr/>
        </p:nvSpPr>
        <p:spPr>
          <a:xfrm>
            <a:off x="2267854" y="5030189"/>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2</a:t>
            </a:r>
          </a:p>
        </p:txBody>
      </p:sp>
      <p:sp>
        <p:nvSpPr>
          <p:cNvPr id="24" name="Oval 23">
            <a:extLst>
              <a:ext uri="{FF2B5EF4-FFF2-40B4-BE49-F238E27FC236}">
                <a16:creationId xmlns:a16="http://schemas.microsoft.com/office/drawing/2014/main" id="{67F6F442-9133-AC3D-F484-D4438AFAA077}"/>
              </a:ext>
            </a:extLst>
          </p:cNvPr>
          <p:cNvSpPr/>
          <p:nvPr/>
        </p:nvSpPr>
        <p:spPr>
          <a:xfrm>
            <a:off x="3080613" y="5166774"/>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3</a:t>
            </a:r>
          </a:p>
        </p:txBody>
      </p:sp>
      <p:sp>
        <p:nvSpPr>
          <p:cNvPr id="25" name="Oval 24">
            <a:extLst>
              <a:ext uri="{FF2B5EF4-FFF2-40B4-BE49-F238E27FC236}">
                <a16:creationId xmlns:a16="http://schemas.microsoft.com/office/drawing/2014/main" id="{8C75B265-2F53-B709-05CF-69A4261B5EAE}"/>
              </a:ext>
            </a:extLst>
          </p:cNvPr>
          <p:cNvSpPr/>
          <p:nvPr/>
        </p:nvSpPr>
        <p:spPr>
          <a:xfrm>
            <a:off x="4031128"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4</a:t>
            </a:r>
          </a:p>
        </p:txBody>
      </p:sp>
      <p:sp>
        <p:nvSpPr>
          <p:cNvPr id="26" name="Oval 25">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5</a:t>
            </a:r>
          </a:p>
        </p:txBody>
      </p:sp>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8</a:t>
            </a:r>
          </a:p>
        </p:txBody>
      </p:sp>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144846" y="5632523"/>
            <a:ext cx="2691873" cy="1137316"/>
          </a:xfrm>
          <a:prstGeom prst="rect">
            <a:avLst/>
          </a:prstGeom>
        </p:spPr>
      </p:pic>
    </p:spTree>
    <p:extLst>
      <p:ext uri="{BB962C8B-B14F-4D97-AF65-F5344CB8AC3E}">
        <p14:creationId xmlns:p14="http://schemas.microsoft.com/office/powerpoint/2010/main" val="37111310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pic>
        <p:nvPicPr>
          <p:cNvPr id="4" name="Picture 12">
            <a:extLst>
              <a:ext uri="{FF2B5EF4-FFF2-40B4-BE49-F238E27FC236}">
                <a16:creationId xmlns:a16="http://schemas.microsoft.com/office/drawing/2014/main" id="{E2F3048A-7175-868B-E3EE-9681845072C3}"/>
              </a:ext>
            </a:extLst>
          </p:cNvPr>
          <p:cNvPicPr>
            <a:picLocks noChangeAspect="1"/>
          </p:cNvPicPr>
          <p:nvPr/>
        </p:nvPicPr>
        <p:blipFill>
          <a:blip r:embed="rId2"/>
          <a:srcRect/>
          <a:stretch>
            <a:fillRect/>
          </a:stretch>
        </p:blipFill>
        <p:spPr>
          <a:xfrm>
            <a:off x="195585" y="471947"/>
            <a:ext cx="1416906" cy="2241645"/>
          </a:xfrm>
          <a:prstGeom prst="rect">
            <a:avLst/>
          </a:prstGeom>
        </p:spPr>
      </p:pic>
      <p:sp>
        <p:nvSpPr>
          <p:cNvPr id="6" name="TextBox 5">
            <a:extLst>
              <a:ext uri="{FF2B5EF4-FFF2-40B4-BE49-F238E27FC236}">
                <a16:creationId xmlns:a16="http://schemas.microsoft.com/office/drawing/2014/main" id="{4CC9E1B4-247C-F5B3-3467-C6B4E097CD18}"/>
              </a:ext>
            </a:extLst>
          </p:cNvPr>
          <p:cNvSpPr txBox="1"/>
          <p:nvPr/>
        </p:nvSpPr>
        <p:spPr>
          <a:xfrm>
            <a:off x="1331635" y="850489"/>
            <a:ext cx="10495767" cy="1754326"/>
          </a:xfrm>
          <a:prstGeom prst="rect">
            <a:avLst/>
          </a:prstGeom>
          <a:noFill/>
        </p:spPr>
        <p:txBody>
          <a:bodyPr wrap="square">
            <a:spAutoFit/>
          </a:bodyPr>
          <a:lstStyle/>
          <a:p>
            <a:pPr algn="ctr"/>
            <a:r>
              <a:rPr lang="vi-VN" sz="5400" dirty="0">
                <a:cs typeface="Arial" panose="020B0604020202020204" pitchFamily="34" charset="0"/>
              </a:rPr>
              <a:t>Hãy nêu một số hiện tượng xói mòn đất.</a:t>
            </a:r>
            <a:endParaRPr lang="en-US" sz="5400" dirty="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1AB28D2D-A83F-0EC3-927E-83774651EB39}"/>
              </a:ext>
            </a:extLst>
          </p:cNvPr>
          <p:cNvSpPr/>
          <p:nvPr/>
        </p:nvSpPr>
        <p:spPr>
          <a:xfrm>
            <a:off x="2115879" y="3368888"/>
            <a:ext cx="8548577" cy="24577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rgbClr val="FF00FF"/>
                </a:solidFill>
                <a:cs typeface="Arial" panose="020B0604020202020204" pitchFamily="34" charset="0"/>
              </a:rPr>
              <a:t>+ Xói mòn do nước chảy.</a:t>
            </a:r>
          </a:p>
          <a:p>
            <a:pPr algn="just"/>
            <a:r>
              <a:rPr lang="vi-VN" sz="3600">
                <a:solidFill>
                  <a:srgbClr val="FF00FF"/>
                </a:solidFill>
                <a:cs typeface="Arial" panose="020B0604020202020204" pitchFamily="34" charset="0"/>
              </a:rPr>
              <a:t>+ Xói mòn do độ dốc của ở đất.</a:t>
            </a:r>
          </a:p>
          <a:p>
            <a:pPr algn="just"/>
            <a:r>
              <a:rPr lang="vi-VN" sz="3600">
                <a:solidFill>
                  <a:srgbClr val="FF00FF"/>
                </a:solidFill>
                <a:cs typeface="Arial" panose="020B0604020202020204" pitchFamily="34" charset="0"/>
              </a:rPr>
              <a:t>+ Xói mòn do gió</a:t>
            </a:r>
          </a:p>
          <a:p>
            <a:pPr algn="just"/>
            <a:r>
              <a:rPr lang="vi-VN" sz="3600">
                <a:solidFill>
                  <a:srgbClr val="FF00FF"/>
                </a:solidFill>
                <a:cs typeface="Arial" panose="020B0604020202020204" pitchFamily="34" charset="0"/>
              </a:rPr>
              <a:t>+ Xói mòn do con người chặt phá rừng.</a:t>
            </a:r>
            <a:endParaRPr lang="vi-VN" sz="3600" dirty="0">
              <a:solidFill>
                <a:srgbClr val="FF00FF"/>
              </a:solidFill>
              <a:cs typeface="Arial" panose="020B0604020202020204" pitchFamily="34" charset="0"/>
            </a:endParaRPr>
          </a:p>
        </p:txBody>
      </p:sp>
    </p:spTree>
    <p:extLst>
      <p:ext uri="{BB962C8B-B14F-4D97-AF65-F5344CB8AC3E}">
        <p14:creationId xmlns:p14="http://schemas.microsoft.com/office/powerpoint/2010/main" val="424179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921721" y="4440942"/>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867175" y="4102041"/>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102555" y="4308347"/>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20245" y="3872236"/>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879232" y="4080486"/>
            <a:ext cx="754066" cy="1613068"/>
          </a:xfrm>
          <a:prstGeom prst="rect">
            <a:avLst/>
          </a:prstGeom>
        </p:spPr>
      </p:pic>
      <p:sp>
        <p:nvSpPr>
          <p:cNvPr id="22" name="Oval 21">
            <a:extLst>
              <a:ext uri="{FF2B5EF4-FFF2-40B4-BE49-F238E27FC236}">
                <a16:creationId xmlns:a16="http://schemas.microsoft.com/office/drawing/2014/main" id="{CEE80220-FBFC-DE31-4BAC-355750CB4BF3}"/>
              </a:ext>
            </a:extLst>
          </p:cNvPr>
          <p:cNvSpPr/>
          <p:nvPr/>
        </p:nvSpPr>
        <p:spPr>
          <a:xfrm>
            <a:off x="1352438" y="4604770"/>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23" name="Oval 22">
            <a:hlinkClick r:id="rId11" action="ppaction://hlinksldjump"/>
            <a:extLst>
              <a:ext uri="{FF2B5EF4-FFF2-40B4-BE49-F238E27FC236}">
                <a16:creationId xmlns:a16="http://schemas.microsoft.com/office/drawing/2014/main" id="{C31C81C9-B41B-E8C8-9D64-AF6D1E820A35}"/>
              </a:ext>
            </a:extLst>
          </p:cNvPr>
          <p:cNvSpPr/>
          <p:nvPr/>
        </p:nvSpPr>
        <p:spPr>
          <a:xfrm>
            <a:off x="2267854" y="5030189"/>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24" name="Oval 23">
            <a:extLst>
              <a:ext uri="{FF2B5EF4-FFF2-40B4-BE49-F238E27FC236}">
                <a16:creationId xmlns:a16="http://schemas.microsoft.com/office/drawing/2014/main" id="{67F6F442-9133-AC3D-F484-D4438AFAA077}"/>
              </a:ext>
            </a:extLst>
          </p:cNvPr>
          <p:cNvSpPr/>
          <p:nvPr/>
        </p:nvSpPr>
        <p:spPr>
          <a:xfrm>
            <a:off x="3080613" y="5166774"/>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25" name="Oval 24">
            <a:extLst>
              <a:ext uri="{FF2B5EF4-FFF2-40B4-BE49-F238E27FC236}">
                <a16:creationId xmlns:a16="http://schemas.microsoft.com/office/drawing/2014/main" id="{8C75B265-2F53-B709-05CF-69A4261B5EAE}"/>
              </a:ext>
            </a:extLst>
          </p:cNvPr>
          <p:cNvSpPr/>
          <p:nvPr/>
        </p:nvSpPr>
        <p:spPr>
          <a:xfrm>
            <a:off x="4031128"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26" name="Oval 25">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428652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44" presetClass="path" presetSubtype="0" accel="50000" decel="50000" fill="hold" nodeType="withEffect">
                                  <p:stCondLst>
                                    <p:cond delay="0"/>
                                  </p:stCondLst>
                                  <p:childTnLst>
                                    <p:animMotion origin="layout" path="M 4.16667E-7 0.05486 L 0.17461 -0.02593 C 0.21094 -0.04422 0.26549 -0.05394 0.32292 -0.05394 C 0.38802 -0.05394 0.44023 -0.04422 0.47656 -0.02593 L 0.6513 0.05486 " pathEditMode="relative" rAng="0" ptsTypes="AAAAA">
                                      <p:cBhvr>
                                        <p:cTn id="9" dur="2000" fill="hold"/>
                                        <p:tgtEl>
                                          <p:spTgt spid="19"/>
                                        </p:tgtEl>
                                        <p:attrNameLst>
                                          <p:attrName>ppt_x</p:attrName>
                                          <p:attrName>ppt_y</p:attrName>
                                        </p:attrNameLst>
                                      </p:cBhvr>
                                      <p:rCtr x="32565" y="-5440"/>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284338" y="818900"/>
            <a:ext cx="10495767" cy="1754326"/>
          </a:xfrm>
          <a:prstGeom prst="rect">
            <a:avLst/>
          </a:prstGeom>
          <a:noFill/>
        </p:spPr>
        <p:txBody>
          <a:bodyPr wrap="square">
            <a:spAutoFit/>
          </a:bodyPr>
          <a:lstStyle/>
          <a:p>
            <a:pPr lvl="0" algn="ctr">
              <a:defRPr/>
            </a:pPr>
            <a:r>
              <a:rPr lang="vi-VN" sz="5400" dirty="0">
                <a:solidFill>
                  <a:prstClr val="black"/>
                </a:solidFill>
                <a:latin typeface="Calibri" panose="020F0502020204030204" pitchFamily="34" charset="0"/>
                <a:cs typeface="Calibri" panose="020F0502020204030204" pitchFamily="34" charset="0"/>
              </a:rPr>
              <a:t>Dựa vào đâu để phân biện được hỗ</a:t>
            </a:r>
            <a:r>
              <a:rPr lang="en-US" sz="5400" dirty="0">
                <a:solidFill>
                  <a:prstClr val="black"/>
                </a:solidFill>
                <a:latin typeface="Calibri" panose="020F0502020204030204" pitchFamily="34" charset="0"/>
                <a:cs typeface="Calibri" panose="020F0502020204030204" pitchFamily="34" charset="0"/>
              </a:rPr>
              <a:t>n</a:t>
            </a:r>
            <a:r>
              <a:rPr lang="vi-VN"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hợp</a:t>
            </a:r>
            <a:r>
              <a:rPr lang="vi-VN" sz="5400" dirty="0">
                <a:solidFill>
                  <a:prstClr val="black"/>
                </a:solidFill>
                <a:latin typeface="Calibri" panose="020F0502020204030204" pitchFamily="34" charset="0"/>
                <a:cs typeface="Calibri" panose="020F0502020204030204" pitchFamily="34" charset="0"/>
              </a:rPr>
              <a:t> hay dung dịch?</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11">
            <a:extLst>
              <a:ext uri="{FF2B5EF4-FFF2-40B4-BE49-F238E27FC236}">
                <a16:creationId xmlns:a16="http://schemas.microsoft.com/office/drawing/2014/main" id="{33C6E1A5-27B9-1A2A-BCB3-5BE2080A8C3D}"/>
              </a:ext>
            </a:extLst>
          </p:cNvPr>
          <p:cNvPicPr>
            <a:picLocks noChangeAspect="1"/>
          </p:cNvPicPr>
          <p:nvPr/>
        </p:nvPicPr>
        <p:blipFill>
          <a:blip r:embed="rId2"/>
          <a:srcRect/>
          <a:stretch>
            <a:fillRect/>
          </a:stretch>
        </p:blipFill>
        <p:spPr>
          <a:xfrm>
            <a:off x="-38411" y="471947"/>
            <a:ext cx="1322749" cy="2000377"/>
          </a:xfrm>
          <a:prstGeom prst="rect">
            <a:avLst/>
          </a:prstGeom>
        </p:spPr>
      </p:pic>
      <p:pic>
        <p:nvPicPr>
          <p:cNvPr id="5" name="Picture 4">
            <a:extLst>
              <a:ext uri="{FF2B5EF4-FFF2-40B4-BE49-F238E27FC236}">
                <a16:creationId xmlns:a16="http://schemas.microsoft.com/office/drawing/2014/main" id="{0A2E71D4-FFF1-64D6-77C5-BF6BBE1E570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61782" y="2920179"/>
            <a:ext cx="2864765" cy="3937821"/>
          </a:xfrm>
          <a:prstGeom prst="rect">
            <a:avLst/>
          </a:prstGeom>
        </p:spPr>
      </p:pic>
      <p:sp>
        <p:nvSpPr>
          <p:cNvPr id="4" name="Rectangle 3">
            <a:extLst>
              <a:ext uri="{FF2B5EF4-FFF2-40B4-BE49-F238E27FC236}">
                <a16:creationId xmlns:a16="http://schemas.microsoft.com/office/drawing/2014/main" id="{37BC7498-9F6A-217B-D7B3-C9FCE4DDC240}"/>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9B4D139-F666-BB02-69B3-AD166D641D53}"/>
              </a:ext>
            </a:extLst>
          </p:cNvPr>
          <p:cNvSpPr txBox="1"/>
          <p:nvPr/>
        </p:nvSpPr>
        <p:spPr>
          <a:xfrm>
            <a:off x="347040" y="3809906"/>
            <a:ext cx="11196780" cy="2123658"/>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Hỗn hợp hay dung dịch được phân biệt dựa vào độ hòa tan và phân bố đều của các chất trong đó</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3859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4"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921721" y="4440942"/>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867175" y="4102041"/>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102555" y="4308347"/>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79637" y="4573011"/>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879232" y="4080486"/>
            <a:ext cx="754066" cy="1613068"/>
          </a:xfrm>
          <a:prstGeom prst="rect">
            <a:avLst/>
          </a:prstGeom>
        </p:spPr>
      </p:pic>
      <p:sp>
        <p:nvSpPr>
          <p:cNvPr id="23" name="Oval 22">
            <a:extLst>
              <a:ext uri="{FF2B5EF4-FFF2-40B4-BE49-F238E27FC236}">
                <a16:creationId xmlns:a16="http://schemas.microsoft.com/office/drawing/2014/main" id="{C31C81C9-B41B-E8C8-9D64-AF6D1E820A35}"/>
              </a:ext>
            </a:extLst>
          </p:cNvPr>
          <p:cNvSpPr/>
          <p:nvPr/>
        </p:nvSpPr>
        <p:spPr>
          <a:xfrm>
            <a:off x="2267854" y="5030189"/>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24" name="Oval 23">
            <a:hlinkClick r:id="rId11" action="ppaction://hlinksldjump"/>
            <a:extLst>
              <a:ext uri="{FF2B5EF4-FFF2-40B4-BE49-F238E27FC236}">
                <a16:creationId xmlns:a16="http://schemas.microsoft.com/office/drawing/2014/main" id="{67F6F442-9133-AC3D-F484-D4438AFAA077}"/>
              </a:ext>
            </a:extLst>
          </p:cNvPr>
          <p:cNvSpPr/>
          <p:nvPr/>
        </p:nvSpPr>
        <p:spPr>
          <a:xfrm>
            <a:off x="3080613" y="5166774"/>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25" name="Oval 24">
            <a:extLst>
              <a:ext uri="{FF2B5EF4-FFF2-40B4-BE49-F238E27FC236}">
                <a16:creationId xmlns:a16="http://schemas.microsoft.com/office/drawing/2014/main" id="{8C75B265-2F53-B709-05CF-69A4261B5EAE}"/>
              </a:ext>
            </a:extLst>
          </p:cNvPr>
          <p:cNvSpPr/>
          <p:nvPr/>
        </p:nvSpPr>
        <p:spPr>
          <a:xfrm>
            <a:off x="4031128"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26" name="Oval 25">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2818285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4.79167E-6 -3.33333E-6 L 0.61067 0.04861 " pathEditMode="relative" rAng="0" ptsTypes="AA">
                                      <p:cBhvr>
                                        <p:cTn id="9" dur="2000" fill="hold"/>
                                        <p:tgtEl>
                                          <p:spTgt spid="18"/>
                                        </p:tgtEl>
                                        <p:attrNameLst>
                                          <p:attrName>ppt_x</p:attrName>
                                          <p:attrName>ppt_y</p:attrName>
                                        </p:attrNameLst>
                                      </p:cBhvr>
                                      <p:rCtr x="30534" y="2431"/>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159</TotalTime>
  <Words>404</Words>
  <Application>Microsoft Office PowerPoint</Application>
  <PresentationFormat>Widescreen</PresentationFormat>
  <Paragraphs>68</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SVN-Kitten</vt:lpstr>
      <vt:lpstr>UTM Duepuntozero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11</cp:revision>
  <dcterms:created xsi:type="dcterms:W3CDTF">2022-11-05T17:41:03Z</dcterms:created>
  <dcterms:modified xsi:type="dcterms:W3CDTF">2025-05-20T14:36:49Z</dcterms:modified>
  <cp:category>9Slide.vn</cp:category>
</cp:coreProperties>
</file>