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58" r:id="rId2"/>
  </p:sldMasterIdLst>
  <p:notesMasterIdLst>
    <p:notesMasterId r:id="rId25"/>
  </p:notesMasterIdLst>
  <p:handoutMasterIdLst>
    <p:handoutMasterId r:id="rId26"/>
  </p:handoutMasterIdLst>
  <p:sldIdLst>
    <p:sldId id="553" r:id="rId3"/>
    <p:sldId id="555" r:id="rId4"/>
    <p:sldId id="546" r:id="rId5"/>
    <p:sldId id="552" r:id="rId6"/>
    <p:sldId id="554" r:id="rId7"/>
    <p:sldId id="548" r:id="rId8"/>
    <p:sldId id="549" r:id="rId9"/>
    <p:sldId id="556" r:id="rId10"/>
    <p:sldId id="557" r:id="rId11"/>
    <p:sldId id="528" r:id="rId12"/>
    <p:sldId id="558" r:id="rId13"/>
    <p:sldId id="559" r:id="rId14"/>
    <p:sldId id="560" r:id="rId15"/>
    <p:sldId id="561" r:id="rId16"/>
    <p:sldId id="562" r:id="rId17"/>
    <p:sldId id="567" r:id="rId18"/>
    <p:sldId id="565" r:id="rId19"/>
    <p:sldId id="563" r:id="rId20"/>
    <p:sldId id="566" r:id="rId21"/>
    <p:sldId id="282" r:id="rId22"/>
    <p:sldId id="551" r:id="rId23"/>
    <p:sldId id="496" r:id="rId24"/>
  </p:sldIdLst>
  <p:sldSz cx="12192000" cy="6858000"/>
  <p:notesSz cx="6858000" cy="9144000"/>
  <p:custDataLst>
    <p:tags r:id="rId27"/>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525"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75"/>
    <a:srgbClr val="EBA46B"/>
    <a:srgbClr val="E7A27C"/>
    <a:srgbClr val="FFA615"/>
    <a:srgbClr val="F3B855"/>
    <a:srgbClr val="FFFABB"/>
    <a:srgbClr val="F39800"/>
    <a:srgbClr val="ECFA38"/>
    <a:srgbClr val="FF3399"/>
    <a:srgbClr val="EEB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46" autoAdjust="0"/>
    <p:restoredTop sz="94151" autoAdjust="0"/>
  </p:normalViewPr>
  <p:slideViewPr>
    <p:cSldViewPr snapToGrid="0">
      <p:cViewPr varScale="1">
        <p:scale>
          <a:sx n="73" d="100"/>
          <a:sy n="73" d="100"/>
        </p:scale>
        <p:origin x="678" y="54"/>
      </p:cViewPr>
      <p:guideLst>
        <p:guide orient="horz" pos="1525"/>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02"/>
    </p:cViewPr>
  </p:sorterViewPr>
  <p:notesViewPr>
    <p:cSldViewPr snapToGrid="0">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240368-950E-44C6-ABD5-7DED203BF7D7}" type="datetimeFigureOut">
              <a:rPr lang="zh-CN" altLang="en-US" smtClean="0"/>
              <a:t>2025/4/12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01631-06C5-4A24-B4DE-CB26605C5ECB}" type="slidenum">
              <a:rPr lang="zh-CN" altLang="en-US" smtClean="0"/>
              <a:t>‹#›</a:t>
            </a:fld>
            <a:endParaRPr lang="zh-CN" altLang="en-US"/>
          </a:p>
        </p:txBody>
      </p:sp>
    </p:spTree>
    <p:extLst>
      <p:ext uri="{BB962C8B-B14F-4D97-AF65-F5344CB8AC3E}">
        <p14:creationId xmlns:p14="http://schemas.microsoft.com/office/powerpoint/2010/main" val="384295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38CBA-F651-4BC8-83A2-85FC35B4132B}" type="datetimeFigureOut">
              <a:rPr lang="zh-CN" altLang="en-US" smtClean="0"/>
              <a:t>2025/4/12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FC6B1-4671-4B08-B652-1573495F51B1}" type="slidenum">
              <a:rPr lang="zh-CN" altLang="en-US" smtClean="0"/>
              <a:t>‹#›</a:t>
            </a:fld>
            <a:endParaRPr lang="zh-CN" altLang="en-US"/>
          </a:p>
        </p:txBody>
      </p:sp>
    </p:spTree>
    <p:extLst>
      <p:ext uri="{BB962C8B-B14F-4D97-AF65-F5344CB8AC3E}">
        <p14:creationId xmlns:p14="http://schemas.microsoft.com/office/powerpoint/2010/main" val="49736870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FC6B1-4671-4B08-B652-1573495F51B1}" type="slidenum">
              <a:rPr lang="zh-CN" altLang="en-US" smtClean="0"/>
              <a:t>4</a:t>
            </a:fld>
            <a:endParaRPr lang="zh-CN" altLang="en-US"/>
          </a:p>
        </p:txBody>
      </p:sp>
    </p:spTree>
    <p:extLst>
      <p:ext uri="{BB962C8B-B14F-4D97-AF65-F5344CB8AC3E}">
        <p14:creationId xmlns:p14="http://schemas.microsoft.com/office/powerpoint/2010/main" val="293118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6579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427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49887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9406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7905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030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417495602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3576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1" name="Picture 10"/>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448071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172986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389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884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12/04/2025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0562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12/04/2025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895901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12/04/2025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376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12/04/2025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48727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12/04/2025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126457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12/04/2025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55245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12/04/2025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814995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12/04/2025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828018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27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444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7106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2300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23285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328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0363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3404DFC-BCE0-C021-3B18-3A1142BB77A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1578781964"/>
      </p:ext>
    </p:extLst>
  </p:cSld>
  <p:clrMap bg1="lt1" tx1="dk1" bg2="lt2" tx2="dk2" accent1="accent1" accent2="accent2" accent3="accent3" accent4="accent4" accent5="accent5" accent6="accent6" hlink="hlink" folHlink="folHlink"/>
  <p:sldLayoutIdLst>
    <p:sldLayoutId id="2147483730" r:id="rId1"/>
    <p:sldLayoutId id="2147483755" r:id="rId2"/>
    <p:sldLayoutId id="2147483749" r:id="rId3"/>
    <p:sldLayoutId id="2147483748" r:id="rId4"/>
    <p:sldLayoutId id="2147483741" r:id="rId5"/>
    <p:sldLayoutId id="2147483757" r:id="rId6"/>
    <p:sldLayoutId id="2147483756" r:id="rId7"/>
    <p:sldLayoutId id="2147483754" r:id="rId8"/>
    <p:sldLayoutId id="2147483753" r:id="rId9"/>
    <p:sldLayoutId id="2147483752" r:id="rId10"/>
    <p:sldLayoutId id="2147483751" r:id="rId11"/>
    <p:sldLayoutId id="2147483750" r:id="rId12"/>
    <p:sldLayoutId id="2147483747" r:id="rId13"/>
    <p:sldLayoutId id="2147483746" r:id="rId14"/>
    <p:sldLayoutId id="2147483736" r:id="rId15"/>
    <p:sldLayoutId id="2147483742"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535C90B-F35F-0E50-C7D7-8FA61B4160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96037624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241316" y="3450679"/>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6DC1B9E7-0796-1EAA-AE7A-72093A9EB672}"/>
              </a:ext>
            </a:extLst>
          </p:cNvPr>
          <p:cNvPicPr>
            <a:picLocks noChangeAspect="1"/>
          </p:cNvPicPr>
          <p:nvPr/>
        </p:nvPicPr>
        <p:blipFill>
          <a:blip r:embed="rId8"/>
          <a:stretch>
            <a:fillRect/>
          </a:stretch>
        </p:blipFill>
        <p:spPr>
          <a:xfrm>
            <a:off x="336331" y="1160879"/>
            <a:ext cx="12192000" cy="203477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54EA82B1-566D-C81E-63C8-231E1B0690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7" name="Picture 6" descr="Calendar&#10;&#10;Description automatically generated with medium confidence">
            <a:extLst>
              <a:ext uri="{FF2B5EF4-FFF2-40B4-BE49-F238E27FC236}">
                <a16:creationId xmlns:a16="http://schemas.microsoft.com/office/drawing/2014/main" id="{D0FED81C-2B7D-A21A-4549-FE39865B0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0"/>
            <a:ext cx="12395200" cy="6858000"/>
          </a:xfrm>
          <a:prstGeom prst="rect">
            <a:avLst/>
          </a:prstGeom>
        </p:spPr>
      </p:pic>
      <p:sp>
        <p:nvSpPr>
          <p:cNvPr id="8" name="Rectangle: Rounded Corners 7">
            <a:extLst>
              <a:ext uri="{FF2B5EF4-FFF2-40B4-BE49-F238E27FC236}">
                <a16:creationId xmlns:a16="http://schemas.microsoft.com/office/drawing/2014/main" id="{24F933C5-5B11-AB3C-9163-63F5817240D6}"/>
              </a:ext>
            </a:extLst>
          </p:cNvPr>
          <p:cNvSpPr/>
          <p:nvPr/>
        </p:nvSpPr>
        <p:spPr>
          <a:xfrm>
            <a:off x="0" y="245873"/>
            <a:ext cx="11974286"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54251" t="68770"/>
          <a:stretch/>
        </p:blipFill>
        <p:spPr>
          <a:xfrm flipH="1">
            <a:off x="-148774" y="132102"/>
            <a:ext cx="3472544" cy="3049669"/>
          </a:xfrm>
          <a:prstGeom prst="rect">
            <a:avLst/>
          </a:prstGeom>
        </p:spPr>
      </p:pic>
      <p:sp>
        <p:nvSpPr>
          <p:cNvPr id="16" name="TextBox 15">
            <a:extLst>
              <a:ext uri="{FF2B5EF4-FFF2-40B4-BE49-F238E27FC236}">
                <a16:creationId xmlns:a16="http://schemas.microsoft.com/office/drawing/2014/main" id="{52C3E242-9C13-36A8-DDED-68258BFC8DDB}"/>
              </a:ext>
            </a:extLst>
          </p:cNvPr>
          <p:cNvSpPr txBox="1"/>
          <p:nvPr/>
        </p:nvSpPr>
        <p:spPr>
          <a:xfrm>
            <a:off x="3291110" y="1251957"/>
            <a:ext cx="8380550" cy="4401205"/>
          </a:xfrm>
          <a:prstGeom prst="rect">
            <a:avLst/>
          </a:prstGeom>
          <a:noFill/>
        </p:spPr>
        <p:txBody>
          <a:bodyPr wrap="square">
            <a:spAutoFit/>
          </a:bodyP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Trong xã hội có rất nhiều ngành nghề khác nhau. Mỗi ngành nghề đều đòi hỏi những yêu cầu riêng với đặc thù công việc riêng. Để khám phá nghề mơ ước của mình, chúng ta cần lập một kế hoạch tìm hiểu cụ thể.</a:t>
            </a:r>
          </a:p>
        </p:txBody>
      </p:sp>
      <p:pic>
        <p:nvPicPr>
          <p:cNvPr id="12" name="Picture 11" descr="A child sitting at a desk&#10;&#10;Description automatically generated with medium confidence">
            <a:extLst>
              <a:ext uri="{FF2B5EF4-FFF2-40B4-BE49-F238E27FC236}">
                <a16:creationId xmlns:a16="http://schemas.microsoft.com/office/drawing/2014/main" id="{F69A80F5-6C0B-F0FE-4670-75D3147A6EE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41997" y1="22757" x2="56386" y2="25546"/>
                        <a14:foregroundMark x1="37227" y1="55901" x2="63015" y2="53234"/>
                        <a14:foregroundMark x1="63015" y1="53234" x2="48019" y2="52708"/>
                        <a14:foregroundMark x1="48019" y1="26758" x2="51213" y2="36742"/>
                        <a14:foregroundMark x1="67583" y1="49111" x2="78739" y2="52304"/>
                        <a14:foregroundMark x1="71544" y1="53476" x2="71948" y2="53476"/>
                        <a14:foregroundMark x1="70372" y1="45109" x2="77930" y2="55901"/>
                        <a14:foregroundMark x1="77930" y1="55901" x2="77930" y2="55901"/>
                        <a14:foregroundMark x1="69968" y1="51496" x2="79951" y2="52708"/>
                        <a14:foregroundMark x1="73969" y1="44705" x2="77930" y2="56669"/>
                        <a14:foregroundMark x1="71140" y1="53476" x2="72757" y2="519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5249" y="2563846"/>
            <a:ext cx="4088179" cy="408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D4420EC6-D90D-AB8C-A22C-7F521FBDF4E4}"/>
              </a:ext>
            </a:extLst>
          </p:cNvPr>
          <p:cNvSpPr txBox="1"/>
          <p:nvPr/>
        </p:nvSpPr>
        <p:spPr>
          <a:xfrm>
            <a:off x="827669" y="1143189"/>
            <a:ext cx="1927975" cy="1323439"/>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KẾT LUẬN</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681294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calendar&#10;&#10;Description automatically generated">
            <a:extLst>
              <a:ext uri="{FF2B5EF4-FFF2-40B4-BE49-F238E27FC236}">
                <a16:creationId xmlns:a16="http://schemas.microsoft.com/office/drawing/2014/main" id="{42F7589F-91F2-DE9C-3970-957979457B04}"/>
              </a:ext>
            </a:extLst>
          </p:cNvPr>
          <p:cNvPicPr>
            <a:picLocks noChangeAspect="1"/>
          </p:cNvPicPr>
          <p:nvPr/>
        </p:nvPicPr>
        <p:blipFill rotWithShape="1">
          <a:blip r:embed="rId2">
            <a:extLst>
              <a:ext uri="{28A0092B-C50C-407E-A947-70E740481C1C}">
                <a14:useLocalDpi xmlns:a14="http://schemas.microsoft.com/office/drawing/2010/main" val="0"/>
              </a:ext>
            </a:extLst>
          </a:blip>
          <a:srcRect t="13991" b="1755"/>
          <a:stretch/>
        </p:blipFill>
        <p:spPr>
          <a:xfrm>
            <a:off x="1524" y="0"/>
            <a:ext cx="12191980" cy="6856718"/>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208315" y="668519"/>
            <a:ext cx="10101942" cy="5955617"/>
          </a:xfrm>
          <a:prstGeom prst="rect">
            <a:avLst/>
          </a:prstGeom>
        </p:spPr>
      </p:pic>
      <p:sp>
        <p:nvSpPr>
          <p:cNvPr id="14" name="TextBox 13">
            <a:extLst>
              <a:ext uri="{FF2B5EF4-FFF2-40B4-BE49-F238E27FC236}">
                <a16:creationId xmlns:a16="http://schemas.microsoft.com/office/drawing/2014/main" id="{E151749B-8D87-26E0-A8EE-546DD528980A}"/>
              </a:ext>
            </a:extLst>
          </p:cNvPr>
          <p:cNvSpPr txBox="1"/>
          <p:nvPr/>
        </p:nvSpPr>
        <p:spPr>
          <a:xfrm>
            <a:off x="3516086" y="1787354"/>
            <a:ext cx="5290457" cy="3416320"/>
          </a:xfrm>
          <a:prstGeom prst="rect">
            <a:avLst/>
          </a:prstGeom>
          <a:noFill/>
        </p:spPr>
        <p:txBody>
          <a:bodyPr wrap="square" rtlCol="0">
            <a:spAutoFit/>
          </a:bodyPr>
          <a:lstStyle/>
          <a:p>
            <a:pPr lvl="0" algn="ctr"/>
            <a:r>
              <a:rPr lang="vi-VN" sz="5400" b="1" dirty="0">
                <a:solidFill>
                  <a:srgbClr val="ED7D31">
                    <a:lumMod val="75000"/>
                  </a:srgbClr>
                </a:solidFill>
                <a:latin typeface="Cambria" panose="02040503050406030204" pitchFamily="18" charset="0"/>
                <a:ea typeface="Cambria" panose="02040503050406030204" pitchFamily="18" charset="0"/>
              </a:rPr>
              <a:t>Hoạt động 2: Lập kế hoạch tìm hiểu nghề em mơ ước</a:t>
            </a:r>
            <a:endParaRPr kumimoji="0" lang="vi-VN"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763767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283DEA6-7D0D-02ED-3A2A-2BE5D0F51622}"/>
              </a:ext>
            </a:extLst>
          </p:cNvPr>
          <p:cNvSpPr txBox="1"/>
          <p:nvPr/>
        </p:nvSpPr>
        <p:spPr>
          <a:xfrm>
            <a:off x="674914" y="598714"/>
            <a:ext cx="10668000" cy="1323439"/>
          </a:xfrm>
          <a:prstGeom prst="rect">
            <a:avLst/>
          </a:prstGeom>
          <a:noFill/>
        </p:spPr>
        <p:txBody>
          <a:bodyPr wrap="square" rtlCol="0">
            <a:spAutoFit/>
          </a:bodyPr>
          <a:lstStyle/>
          <a:p>
            <a:pPr lvl="0" algn="just"/>
            <a:r>
              <a:rPr lang="vi-VN" sz="4000" dirty="0">
                <a:solidFill>
                  <a:prstClr val="black"/>
                </a:solidFill>
              </a:rPr>
              <a:t>- Lập kế hoạch tìm hiểu về nghề mà cả nhóm cùng mơ 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E44BA8D-F398-F859-3B9E-F14B23FA2430}"/>
              </a:ext>
            </a:extLst>
          </p:cNvPr>
          <p:cNvPicPr>
            <a:picLocks noChangeAspect="1"/>
          </p:cNvPicPr>
          <p:nvPr/>
        </p:nvPicPr>
        <p:blipFill>
          <a:blip r:embed="rId3"/>
          <a:stretch>
            <a:fillRect/>
          </a:stretch>
        </p:blipFill>
        <p:spPr>
          <a:xfrm>
            <a:off x="620486" y="2365465"/>
            <a:ext cx="11070771" cy="1477192"/>
          </a:xfrm>
          <a:prstGeom prst="rect">
            <a:avLst/>
          </a:prstGeom>
        </p:spPr>
      </p:pic>
    </p:spTree>
    <p:extLst>
      <p:ext uri="{BB962C8B-B14F-4D97-AF65-F5344CB8AC3E}">
        <p14:creationId xmlns:p14="http://schemas.microsoft.com/office/powerpoint/2010/main" val="11674172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283DEA6-7D0D-02ED-3A2A-2BE5D0F51622}"/>
              </a:ext>
            </a:extLst>
          </p:cNvPr>
          <p:cNvSpPr txBox="1"/>
          <p:nvPr/>
        </p:nvSpPr>
        <p:spPr>
          <a:xfrm>
            <a:off x="674914" y="598714"/>
            <a:ext cx="10668000" cy="707886"/>
          </a:xfrm>
          <a:prstGeom prst="rect">
            <a:avLst/>
          </a:prstGeom>
          <a:noFill/>
        </p:spPr>
        <p:txBody>
          <a:bodyPr wrap="square" rtlCol="0">
            <a:spAutoFit/>
          </a:bodyPr>
          <a:lstStyle/>
          <a:p>
            <a:pPr lvl="0" algn="ctr"/>
            <a:r>
              <a:rPr lang="vi-VN" sz="4000" dirty="0">
                <a:solidFill>
                  <a:prstClr val="black"/>
                </a:solidFill>
              </a:rPr>
              <a:t>- Thảo luận về phương pháp thực hiện.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FDDE54EA-B9DE-47DA-0BD1-CC3CE1890575}"/>
              </a:ext>
            </a:extLst>
          </p:cNvPr>
          <p:cNvPicPr>
            <a:picLocks noChangeAspect="1"/>
          </p:cNvPicPr>
          <p:nvPr/>
        </p:nvPicPr>
        <p:blipFill>
          <a:blip r:embed="rId3"/>
          <a:stretch>
            <a:fillRect/>
          </a:stretch>
        </p:blipFill>
        <p:spPr>
          <a:xfrm>
            <a:off x="406572" y="1906359"/>
            <a:ext cx="11393542" cy="2040292"/>
          </a:xfrm>
          <a:prstGeom prst="rect">
            <a:avLst/>
          </a:prstGeom>
        </p:spPr>
      </p:pic>
    </p:spTree>
    <p:extLst>
      <p:ext uri="{BB962C8B-B14F-4D97-AF65-F5344CB8AC3E}">
        <p14:creationId xmlns:p14="http://schemas.microsoft.com/office/powerpoint/2010/main" val="17498589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283DEA6-7D0D-02ED-3A2A-2BE5D0F51622}"/>
              </a:ext>
            </a:extLst>
          </p:cNvPr>
          <p:cNvSpPr txBox="1"/>
          <p:nvPr/>
        </p:nvSpPr>
        <p:spPr>
          <a:xfrm>
            <a:off x="609600" y="304800"/>
            <a:ext cx="10668000" cy="646331"/>
          </a:xfrm>
          <a:prstGeom prst="rect">
            <a:avLst/>
          </a:prstGeom>
          <a:noFill/>
        </p:spPr>
        <p:txBody>
          <a:bodyPr wrap="square" rtlCol="0">
            <a:spAutoFit/>
          </a:bodyPr>
          <a:lstStyle/>
          <a:p>
            <a:pPr lvl="0" algn="ctr"/>
            <a:r>
              <a:rPr lang="vi-VN" sz="3600" dirty="0">
                <a:solidFill>
                  <a:prstClr val="black"/>
                </a:solidFill>
              </a:rPr>
              <a:t>- Phân công công việc cụ thể.</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4F7C8323-4149-EB6D-445F-F88B07C8CC17}"/>
              </a:ext>
            </a:extLst>
          </p:cNvPr>
          <p:cNvPicPr>
            <a:picLocks noChangeAspect="1"/>
          </p:cNvPicPr>
          <p:nvPr/>
        </p:nvPicPr>
        <p:blipFill>
          <a:blip r:embed="rId3"/>
          <a:stretch>
            <a:fillRect/>
          </a:stretch>
        </p:blipFill>
        <p:spPr>
          <a:xfrm>
            <a:off x="1602913" y="1187903"/>
            <a:ext cx="9139246" cy="5158467"/>
          </a:xfrm>
          <a:prstGeom prst="rect">
            <a:avLst/>
          </a:prstGeom>
        </p:spPr>
      </p:pic>
    </p:spTree>
    <p:extLst>
      <p:ext uri="{BB962C8B-B14F-4D97-AF65-F5344CB8AC3E}">
        <p14:creationId xmlns:p14="http://schemas.microsoft.com/office/powerpoint/2010/main" val="874226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9D5DF499-B211-D6C2-F323-5C2BB371F4E0}"/>
              </a:ext>
            </a:extLst>
          </p:cNvPr>
          <p:cNvSpPr/>
          <p:nvPr/>
        </p:nvSpPr>
        <p:spPr>
          <a:xfrm>
            <a:off x="4611349" y="656382"/>
            <a:ext cx="6729517" cy="1200329"/>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1: Đến thăm một địa điểm làm nghề.</a:t>
            </a:r>
          </a:p>
        </p:txBody>
      </p:sp>
      <p:pic>
        <p:nvPicPr>
          <p:cNvPr id="5" name="Picture 4">
            <a:extLst>
              <a:ext uri="{FF2B5EF4-FFF2-40B4-BE49-F238E27FC236}">
                <a16:creationId xmlns:a16="http://schemas.microsoft.com/office/drawing/2014/main" id="{8EE5FCA1-93FB-E7F6-9839-242A15D407FB}"/>
              </a:ext>
            </a:extLst>
          </p:cNvPr>
          <p:cNvPicPr>
            <a:picLocks noChangeAspect="1"/>
          </p:cNvPicPr>
          <p:nvPr/>
        </p:nvPicPr>
        <p:blipFill>
          <a:blip r:embed="rId3"/>
          <a:stretch>
            <a:fillRect/>
          </a:stretch>
        </p:blipFill>
        <p:spPr>
          <a:xfrm>
            <a:off x="416258" y="2351437"/>
            <a:ext cx="4166628" cy="4076031"/>
          </a:xfrm>
          <a:prstGeom prst="rect">
            <a:avLst/>
          </a:prstGeom>
        </p:spPr>
      </p:pic>
      <p:sp>
        <p:nvSpPr>
          <p:cNvPr id="6" name="Rectangle 5">
            <a:extLst>
              <a:ext uri="{FF2B5EF4-FFF2-40B4-BE49-F238E27FC236}">
                <a16:creationId xmlns:a16="http://schemas.microsoft.com/office/drawing/2014/main" id="{01CA4626-045F-5238-17E1-F8443BBF01BF}"/>
              </a:ext>
            </a:extLst>
          </p:cNvPr>
          <p:cNvSpPr/>
          <p:nvPr/>
        </p:nvSpPr>
        <p:spPr>
          <a:xfrm>
            <a:off x="4633120" y="2343668"/>
            <a:ext cx="6729517" cy="1200329"/>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2</a:t>
            </a:r>
            <a:r>
              <a:rPr lang="vi-VN" sz="3600" i="1" dirty="0">
                <a:latin typeface="Cambria" panose="02040503050406030204" pitchFamily="18" charset="0"/>
                <a:ea typeface="Cambria" panose="02040503050406030204" pitchFamily="18" charset="0"/>
              </a:rPr>
              <a:t>: Tìm gặp để phỏng vấn chuyên gia trong nghề</a:t>
            </a:r>
          </a:p>
        </p:txBody>
      </p:sp>
      <p:sp>
        <p:nvSpPr>
          <p:cNvPr id="9" name="Rectangle 8">
            <a:extLst>
              <a:ext uri="{FF2B5EF4-FFF2-40B4-BE49-F238E27FC236}">
                <a16:creationId xmlns:a16="http://schemas.microsoft.com/office/drawing/2014/main" id="{7527E11C-40C4-2EA0-F782-409C342BBC22}"/>
              </a:ext>
            </a:extLst>
          </p:cNvPr>
          <p:cNvSpPr/>
          <p:nvPr/>
        </p:nvSpPr>
        <p:spPr>
          <a:xfrm>
            <a:off x="4633120" y="3878554"/>
            <a:ext cx="6729517" cy="1754326"/>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3</a:t>
            </a:r>
            <a:r>
              <a:rPr lang="vi-VN" sz="3600" i="1" dirty="0">
                <a:latin typeface="Cambria" panose="02040503050406030204" pitchFamily="18" charset="0"/>
                <a:ea typeface="Cambria" panose="02040503050406030204" pitchFamily="18" charset="0"/>
              </a:rPr>
              <a:t>: Tìm hiểu về nghề gián tiếp qua sách báo, in – tơ – nét, phim  , ảnh,…</a:t>
            </a:r>
          </a:p>
        </p:txBody>
      </p:sp>
    </p:spTree>
    <p:extLst>
      <p:ext uri="{BB962C8B-B14F-4D97-AF65-F5344CB8AC3E}">
        <p14:creationId xmlns:p14="http://schemas.microsoft.com/office/powerpoint/2010/main" val="35396628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832844A-17CE-9BF3-CBFA-494602368739}"/>
              </a:ext>
            </a:extLst>
          </p:cNvPr>
          <p:cNvSpPr txBox="1"/>
          <p:nvPr/>
        </p:nvSpPr>
        <p:spPr>
          <a:xfrm>
            <a:off x="1110343" y="446314"/>
            <a:ext cx="10624457" cy="1569660"/>
          </a:xfrm>
          <a:prstGeom prst="rect">
            <a:avLst/>
          </a:prstGeom>
          <a:noFill/>
        </p:spPr>
        <p:txBody>
          <a:bodyPr wrap="square" rtlCol="0">
            <a:spAutoFit/>
          </a:bodyPr>
          <a:lstStyle/>
          <a:p>
            <a:pPr algn="ctr"/>
            <a:r>
              <a:rPr lang="vi-VN" b="1" i="0" dirty="0">
                <a:solidFill>
                  <a:srgbClr val="000000"/>
                </a:solidFill>
                <a:effectLst/>
                <a:latin typeface="Cambria" panose="02040503050406030204" pitchFamily="18" charset="0"/>
                <a:ea typeface="Cambria" panose="02040503050406030204" pitchFamily="18" charset="0"/>
              </a:rPr>
              <a:t>KẾ HOẠCH TÌM HIỂU NGHỀ HƯỚNG DẪN VIÊN DU LỊCH</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Nhóm: 3</a:t>
            </a:r>
          </a:p>
          <a:p>
            <a:pPr algn="just"/>
            <a:r>
              <a:rPr lang="vi-VN" b="0" i="0" dirty="0">
                <a:solidFill>
                  <a:srgbClr val="000000"/>
                </a:solidFill>
                <a:effectLst/>
                <a:latin typeface="Cambria" panose="02040503050406030204" pitchFamily="18" charset="0"/>
                <a:ea typeface="Cambria" panose="02040503050406030204" pitchFamily="18" charset="0"/>
              </a:rPr>
              <a:t>Mục tiêu: tìm hiểu được những thông tin cơ bản về nghề hướng dẫn viên du lịch.</a:t>
            </a:r>
          </a:p>
          <a:p>
            <a:pPr algn="ctr"/>
            <a:endParaRPr lang="en-US"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F2AD9DF-308F-C8FC-44CD-123E84195625}"/>
              </a:ext>
            </a:extLst>
          </p:cNvPr>
          <p:cNvGraphicFramePr>
            <a:graphicFrameLocks noGrp="1"/>
          </p:cNvGraphicFramePr>
          <p:nvPr>
            <p:extLst>
              <p:ext uri="{D42A27DB-BD31-4B8C-83A1-F6EECF244321}">
                <p14:modId xmlns:p14="http://schemas.microsoft.com/office/powerpoint/2010/main" val="3734737341"/>
              </p:ext>
            </p:extLst>
          </p:nvPr>
        </p:nvGraphicFramePr>
        <p:xfrm>
          <a:off x="1132114" y="1825625"/>
          <a:ext cx="10069286" cy="4351338"/>
        </p:xfrm>
        <a:graphic>
          <a:graphicData uri="http://schemas.openxmlformats.org/drawingml/2006/table">
            <a:tbl>
              <a:tblPr/>
              <a:tblGrid>
                <a:gridCol w="774561">
                  <a:extLst>
                    <a:ext uri="{9D8B030D-6E8A-4147-A177-3AD203B41FA5}">
                      <a16:colId xmlns:a16="http://schemas.microsoft.com/office/drawing/2014/main" val="1838250125"/>
                    </a:ext>
                  </a:extLst>
                </a:gridCol>
                <a:gridCol w="2130042">
                  <a:extLst>
                    <a:ext uri="{9D8B030D-6E8A-4147-A177-3AD203B41FA5}">
                      <a16:colId xmlns:a16="http://schemas.microsoft.com/office/drawing/2014/main" val="3054993681"/>
                    </a:ext>
                  </a:extLst>
                </a:gridCol>
                <a:gridCol w="7164683">
                  <a:extLst>
                    <a:ext uri="{9D8B030D-6E8A-4147-A177-3AD203B41FA5}">
                      <a16:colId xmlns:a16="http://schemas.microsoft.com/office/drawing/2014/main" val="3659250214"/>
                    </a:ext>
                  </a:extLst>
                </a:gridCol>
              </a:tblGrid>
              <a:tr h="756754">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Các nội dung tìm hiểu được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Thông tin tìm hiểu được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247429717"/>
                  </a:ext>
                </a:extLst>
              </a:tr>
              <a:tr h="1135132">
                <a:tc>
                  <a:txBody>
                    <a:bodyPr/>
                    <a:lstStyle/>
                    <a:p>
                      <a:pPr algn="ctr"/>
                      <a:r>
                        <a:rPr lang="en-US" sz="200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Công việc đặc trưng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Thuyết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về</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Tổ</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hoạt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khách</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hành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trình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2827454"/>
                  </a:ext>
                </a:extLst>
              </a:tr>
              <a:tr h="1513509">
                <a:tc>
                  <a:txBody>
                    <a:bodyPr/>
                    <a:lstStyle/>
                    <a:p>
                      <a:pPr algn="ctr"/>
                      <a:r>
                        <a:rPr lang="en-US" sz="20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Yêu cầu của nghề</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000">
                          <a:solidFill>
                            <a:srgbClr val="000000"/>
                          </a:solidFill>
                          <a:effectLst/>
                          <a:latin typeface="Cambria" panose="02040503050406030204" pitchFamily="18" charset="0"/>
                          <a:ea typeface="Cambria" panose="02040503050406030204" pitchFamily="18" charset="0"/>
                        </a:rPr>
                        <a:t>- Giao tiếp tốt, biết thêm tiếng nước ngoài là một lợi thế.</a:t>
                      </a:r>
                    </a:p>
                    <a:p>
                      <a:pPr algn="just"/>
                      <a:r>
                        <a:rPr lang="vi-VN" sz="2000">
                          <a:solidFill>
                            <a:srgbClr val="000000"/>
                          </a:solidFill>
                          <a:effectLst/>
                          <a:latin typeface="Cambria" panose="02040503050406030204" pitchFamily="18" charset="0"/>
                          <a:ea typeface="Cambria" panose="02040503050406030204" pitchFamily="18" charset="0"/>
                        </a:rPr>
                        <a:t>- Có sức khỏe tốt.</a:t>
                      </a:r>
                    </a:p>
                    <a:p>
                      <a:pPr algn="just"/>
                      <a:r>
                        <a:rPr lang="vi-VN" sz="2000">
                          <a:solidFill>
                            <a:srgbClr val="000000"/>
                          </a:solidFill>
                          <a:effectLst/>
                          <a:latin typeface="Cambria" panose="02040503050406030204" pitchFamily="18" charset="0"/>
                          <a:ea typeface="Cambria" panose="02040503050406030204" pitchFamily="18" charset="0"/>
                        </a:rPr>
                        <a:t>- Năng động, hoạt bát, linh hoạt.</a:t>
                      </a:r>
                    </a:p>
                    <a:p>
                      <a:pPr algn="just"/>
                      <a:r>
                        <a:rPr lang="vi-VN" sz="2000">
                          <a:solidFill>
                            <a:srgbClr val="000000"/>
                          </a:solidFill>
                          <a:effectLst/>
                          <a:latin typeface="Cambria" panose="02040503050406030204" pitchFamily="18" charset="0"/>
                          <a:ea typeface="Cambria" panose="02040503050406030204" pitchFamily="18" charset="0"/>
                        </a:rPr>
                        <a:t>- Có các kĩ năng sơ cứu cơ bản.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4228814"/>
                  </a:ext>
                </a:extLst>
              </a:tr>
              <a:tr h="945943">
                <a:tc>
                  <a:txBody>
                    <a:bodyPr/>
                    <a:lstStyle/>
                    <a:p>
                      <a:pPr algn="ctr"/>
                      <a:r>
                        <a:rPr lang="en-US" sz="2000">
                          <a:solidFill>
                            <a:srgbClr val="000000"/>
                          </a:solidFill>
                          <a:effectLst/>
                          <a:latin typeface="Cambria" panose="02040503050406030204" pitchFamily="18" charset="0"/>
                          <a:ea typeface="Cambria" panose="020405030504060302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Đóng góp cho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Quảng bá hình ảnh các cảnh quan thiên nhiên.</a:t>
                      </a:r>
                    </a:p>
                    <a:p>
                      <a:pPr algn="just"/>
                      <a:r>
                        <a:rPr lang="vi-VN" sz="2000" dirty="0">
                          <a:solidFill>
                            <a:srgbClr val="000000"/>
                          </a:solidFill>
                          <a:effectLst/>
                          <a:latin typeface="Cambria" panose="02040503050406030204" pitchFamily="18" charset="0"/>
                          <a:ea typeface="Cambria" panose="02040503050406030204" pitchFamily="18" charset="0"/>
                        </a:rPr>
                        <a:t>- Khơi dậy tình yêu thiên nhiên, quê hương, đất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1752444"/>
                  </a:ext>
                </a:extLst>
              </a:tr>
            </a:tbl>
          </a:graphicData>
        </a:graphic>
      </p:graphicFrame>
    </p:spTree>
    <p:extLst>
      <p:ext uri="{BB962C8B-B14F-4D97-AF65-F5344CB8AC3E}">
        <p14:creationId xmlns:p14="http://schemas.microsoft.com/office/powerpoint/2010/main" val="729810536"/>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4E1F106-6918-7A91-9320-012949ECF59C}"/>
              </a:ext>
            </a:extLst>
          </p:cNvPr>
          <p:cNvPicPr>
            <a:picLocks noChangeAspect="1"/>
          </p:cNvPicPr>
          <p:nvPr/>
        </p:nvPicPr>
        <p:blipFill>
          <a:blip r:embed="rId3"/>
          <a:stretch>
            <a:fillRect/>
          </a:stretch>
        </p:blipFill>
        <p:spPr>
          <a:xfrm>
            <a:off x="2145019" y="2304528"/>
            <a:ext cx="7901962" cy="4086488"/>
          </a:xfrm>
          <a:prstGeom prst="rect">
            <a:avLst/>
          </a:prstGeom>
        </p:spPr>
      </p:pic>
      <p:pic>
        <p:nvPicPr>
          <p:cNvPr id="8" name="Picture 7">
            <a:extLst>
              <a:ext uri="{FF2B5EF4-FFF2-40B4-BE49-F238E27FC236}">
                <a16:creationId xmlns:a16="http://schemas.microsoft.com/office/drawing/2014/main" id="{4A220FBC-6205-0A4F-6711-BFCCD954BD22}"/>
              </a:ext>
            </a:extLst>
          </p:cNvPr>
          <p:cNvPicPr>
            <a:picLocks noChangeAspect="1"/>
          </p:cNvPicPr>
          <p:nvPr/>
        </p:nvPicPr>
        <p:blipFill>
          <a:blip r:embed="rId4"/>
          <a:stretch>
            <a:fillRect/>
          </a:stretch>
        </p:blipFill>
        <p:spPr>
          <a:xfrm>
            <a:off x="1365094" y="774299"/>
            <a:ext cx="9461812" cy="1530229"/>
          </a:xfrm>
          <a:prstGeom prst="rect">
            <a:avLst/>
          </a:prstGeom>
        </p:spPr>
      </p:pic>
    </p:spTree>
    <p:extLst>
      <p:ext uri="{BB962C8B-B14F-4D97-AF65-F5344CB8AC3E}">
        <p14:creationId xmlns:p14="http://schemas.microsoft.com/office/powerpoint/2010/main" val="4015952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4DB7078-7170-3026-7982-A8A8B96502B4}"/>
              </a:ext>
            </a:extLst>
          </p:cNvPr>
          <p:cNvGrpSpPr/>
          <p:nvPr/>
        </p:nvGrpSpPr>
        <p:grpSpPr>
          <a:xfrm>
            <a:off x="3788229" y="653144"/>
            <a:ext cx="8000999" cy="5021062"/>
            <a:chOff x="4815790" y="1162774"/>
            <a:chExt cx="5986791" cy="4511431"/>
          </a:xfrm>
        </p:grpSpPr>
        <p:pic>
          <p:nvPicPr>
            <p:cNvPr id="8" name="Picture 7">
              <a:extLst>
                <a:ext uri="{FF2B5EF4-FFF2-40B4-BE49-F238E27FC236}">
                  <a16:creationId xmlns:a16="http://schemas.microsoft.com/office/drawing/2014/main" id="{38C94A48-9636-F6C0-71FE-A25740AC38F9}"/>
                </a:ext>
              </a:extLst>
            </p:cNvPr>
            <p:cNvPicPr>
              <a:picLocks noChangeAspect="1"/>
            </p:cNvPicPr>
            <p:nvPr/>
          </p:nvPicPr>
          <p:blipFill>
            <a:blip r:embed="rId3"/>
            <a:stretch>
              <a:fillRect/>
            </a:stretch>
          </p:blipFill>
          <p:spPr>
            <a:xfrm>
              <a:off x="4815790" y="1162774"/>
              <a:ext cx="5986791" cy="4511431"/>
            </a:xfrm>
            <a:prstGeom prst="rect">
              <a:avLst/>
            </a:prstGeom>
          </p:spPr>
        </p:pic>
        <p:sp>
          <p:nvSpPr>
            <p:cNvPr id="10" name="Rectangle 9">
              <a:extLst>
                <a:ext uri="{FF2B5EF4-FFF2-40B4-BE49-F238E27FC236}">
                  <a16:creationId xmlns:a16="http://schemas.microsoft.com/office/drawing/2014/main" id="{BF5EB41E-EEFE-CBE9-FF2A-048B360CDE4C}"/>
                </a:ext>
              </a:extLst>
            </p:cNvPr>
            <p:cNvSpPr/>
            <p:nvPr/>
          </p:nvSpPr>
          <p:spPr>
            <a:xfrm>
              <a:off x="5483704" y="2141216"/>
              <a:ext cx="5013264" cy="2571800"/>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Mỗi nghề đều có những điều thú vị và cũng nhiều thách thức, khó khăn. Các nhóm hãy thực hiện kế hoạch tìm hiểu nghề nhóm mình mơ ước.</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1" name="Graphic 8">
            <a:extLst>
              <a:ext uri="{FF2B5EF4-FFF2-40B4-BE49-F238E27FC236}">
                <a16:creationId xmlns:a16="http://schemas.microsoft.com/office/drawing/2014/main" id="{FA10F1BF-56EA-85B4-C213-FEA725290A78}"/>
              </a:ext>
            </a:extLst>
          </p:cNvPr>
          <p:cNvPicPr>
            <a:picLocks noChangeAspect="1"/>
          </p:cNvPicPr>
          <p:nvPr/>
        </p:nvPicPr>
        <p:blipFill>
          <a:blip r:embed="rId4"/>
          <a:stretch>
            <a:fillRect/>
          </a:stretch>
        </p:blipFill>
        <p:spPr>
          <a:xfrm flipH="1">
            <a:off x="317525" y="1629264"/>
            <a:ext cx="3030479" cy="5228736"/>
          </a:xfrm>
          <a:prstGeom prst="rect">
            <a:avLst/>
          </a:prstGeom>
        </p:spPr>
      </p:pic>
    </p:spTree>
    <p:extLst>
      <p:ext uri="{BB962C8B-B14F-4D97-AF65-F5344CB8AC3E}">
        <p14:creationId xmlns:p14="http://schemas.microsoft.com/office/powerpoint/2010/main" val="38503563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241316" y="3450679"/>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61947E1-2125-63C0-61DD-71F0E3BE78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58" y="370114"/>
            <a:ext cx="15664258" cy="3778067"/>
          </a:xfrm>
          <a:prstGeom prst="rect">
            <a:avLst/>
          </a:prstGeom>
        </p:spPr>
      </p:pic>
    </p:spTree>
    <p:extLst>
      <p:ext uri="{BB962C8B-B14F-4D97-AF65-F5344CB8AC3E}">
        <p14:creationId xmlns:p14="http://schemas.microsoft.com/office/powerpoint/2010/main" val="113243297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7808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id="{65B4A42F-422E-7208-788D-F410CC4E7120}"/>
              </a:ext>
            </a:extLst>
          </p:cNvPr>
          <p:cNvSpPr/>
          <p:nvPr/>
        </p:nvSpPr>
        <p:spPr>
          <a:xfrm>
            <a:off x="2136159" y="1099457"/>
            <a:ext cx="8825755" cy="1188605"/>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nhiệm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vụ</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thập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phân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kế</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hoạch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Rounded Corners 7">
            <a:extLst>
              <a:ext uri="{FF2B5EF4-FFF2-40B4-BE49-F238E27FC236}">
                <a16:creationId xmlns:a16="http://schemas.microsoft.com/office/drawing/2014/main" id="{57C2345C-88CD-B503-6872-1D94D1C3CF3A}"/>
              </a:ext>
            </a:extLst>
          </p:cNvPr>
          <p:cNvSpPr/>
          <p:nvPr/>
        </p:nvSpPr>
        <p:spPr>
          <a:xfrm>
            <a:off x="5482098" y="2953085"/>
            <a:ext cx="5427353" cy="1912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Nhờ</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kết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nối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giỏi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liên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hệ</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58AD84F5-B892-7178-A97F-7090FF956D77}"/>
              </a:ext>
            </a:extLst>
          </p:cNvPr>
          <p:cNvSpPr txBox="1"/>
          <p:nvPr/>
        </p:nvSpPr>
        <p:spPr>
          <a:xfrm rot="186704">
            <a:off x="4498538" y="1314180"/>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r>
              <a:rPr lang="en-US" sz="7200" b="1" dirty="0">
                <a:ln/>
                <a:solidFill>
                  <a:schemeClr val="accent1">
                    <a:lumMod val="50000"/>
                  </a:schemeClr>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DẶN DÒ</a:t>
            </a:r>
            <a:endParaRPr lang="vi-VN" sz="7200" b="1" dirty="0">
              <a:ln/>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500399" y="2005169"/>
            <a:ext cx="9913820"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Gv</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nhập</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vào</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đây</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Gv</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nhập</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vào</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đây</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11" name="Picture 10">
            <a:extLst>
              <a:ext uri="{FF2B5EF4-FFF2-40B4-BE49-F238E27FC236}">
                <a16:creationId xmlns:a16="http://schemas.microsoft.com/office/drawing/2014/main" id="{A7C86DD5-8699-276E-A83E-F1DD9E59117A}"/>
              </a:ext>
            </a:extLst>
          </p:cNvPr>
          <p:cNvPicPr>
            <a:picLocks noChangeAspect="1"/>
          </p:cNvPicPr>
          <p:nvPr/>
        </p:nvPicPr>
        <p:blipFill>
          <a:blip r:embed="rId4"/>
          <a:stretch>
            <a:fillRect/>
          </a:stretch>
        </p:blipFill>
        <p:spPr>
          <a:xfrm>
            <a:off x="10088698" y="3529296"/>
            <a:ext cx="2103302" cy="3328704"/>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223520" y="-638629"/>
            <a:ext cx="11897360" cy="7496629"/>
          </a:xfrm>
          <a:prstGeom prst="rect">
            <a:avLst/>
          </a:prstGeom>
        </p:spPr>
      </p:pic>
      <p:sp>
        <p:nvSpPr>
          <p:cNvPr id="16" name="TextBox 15">
            <a:extLst>
              <a:ext uri="{FF2B5EF4-FFF2-40B4-BE49-F238E27FC236}">
                <a16:creationId xmlns:a16="http://schemas.microsoft.com/office/drawing/2014/main" id="{0276DD9A-9140-BD20-041D-EDA743F423B8}"/>
              </a:ext>
            </a:extLst>
          </p:cNvPr>
          <p:cNvSpPr txBox="1"/>
          <p:nvPr/>
        </p:nvSpPr>
        <p:spPr>
          <a:xfrm>
            <a:off x="1578837" y="520565"/>
            <a:ext cx="8302806"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chemeClr val="bg1"/>
                </a:solidFill>
                <a:latin typeface="Cambria" panose="02040503050406030204" pitchFamily="18" charset="0"/>
                <a:ea typeface="Cambria" panose="02040503050406030204" pitchFamily="18" charset="0"/>
              </a:rPr>
              <a:t>Theo em, đất nước đang mong chờ ở các em tương lai như thế nào? </a:t>
            </a:r>
          </a:p>
        </p:txBody>
      </p:sp>
      <p:sp>
        <p:nvSpPr>
          <p:cNvPr id="2" name="TextBox 1">
            <a:extLst>
              <a:ext uri="{FF2B5EF4-FFF2-40B4-BE49-F238E27FC236}">
                <a16:creationId xmlns:a16="http://schemas.microsoft.com/office/drawing/2014/main" id="{BD3D7208-EE49-1BD3-C4B4-89C0445711D5}"/>
              </a:ext>
            </a:extLst>
          </p:cNvPr>
          <p:cNvSpPr txBox="1"/>
          <p:nvPr/>
        </p:nvSpPr>
        <p:spPr>
          <a:xfrm>
            <a:off x="1517877" y="1810885"/>
            <a:ext cx="8302806"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chemeClr val="bg1"/>
                </a:solidFill>
                <a:latin typeface="Cambria" panose="02040503050406030204" pitchFamily="18" charset="0"/>
                <a:ea typeface="Cambria" panose="02040503050406030204" pitchFamily="18" charset="0"/>
              </a:rPr>
              <a:t>Em nhìn thấy mình là ai trong tương lai?</a:t>
            </a: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图片 5">
            <a:extLst>
              <a:ext uri="{FF2B5EF4-FFF2-40B4-BE49-F238E27FC236}">
                <a16:creationId xmlns:a16="http://schemas.microsoft.com/office/drawing/2014/main" id="{FBB57706-8C32-4B78-B9C4-336D5E78E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2180" y="0"/>
            <a:ext cx="4595469" cy="6604001"/>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92" y="33838"/>
            <a:ext cx="1508522" cy="1508522"/>
          </a:xfrm>
          <a:prstGeom prst="rect">
            <a:avLst/>
          </a:prstGeom>
        </p:spPr>
      </p:pic>
      <p:pic>
        <p:nvPicPr>
          <p:cNvPr id="2" name="Picture 1">
            <a:extLst>
              <a:ext uri="{FF2B5EF4-FFF2-40B4-BE49-F238E27FC236}">
                <a16:creationId xmlns:a16="http://schemas.microsoft.com/office/drawing/2014/main" id="{C6FE9D24-AD20-4B1E-43AF-C899F176B9E8}"/>
              </a:ext>
            </a:extLst>
          </p:cNvPr>
          <p:cNvPicPr>
            <a:picLocks noChangeAspect="1"/>
          </p:cNvPicPr>
          <p:nvPr/>
        </p:nvPicPr>
        <p:blipFill>
          <a:blip r:embed="rId6"/>
          <a:stretch>
            <a:fillRect/>
          </a:stretch>
        </p:blipFill>
        <p:spPr>
          <a:xfrm>
            <a:off x="2689135" y="118825"/>
            <a:ext cx="5005250" cy="1072989"/>
          </a:xfrm>
          <a:prstGeom prst="rect">
            <a:avLst/>
          </a:prstGeom>
        </p:spPr>
      </p:pic>
      <p:pic>
        <p:nvPicPr>
          <p:cNvPr id="5" name="Picture 4">
            <a:extLst>
              <a:ext uri="{FF2B5EF4-FFF2-40B4-BE49-F238E27FC236}">
                <a16:creationId xmlns:a16="http://schemas.microsoft.com/office/drawing/2014/main" id="{679690D8-B58A-1CA7-19AB-195C1676AA1F}"/>
              </a:ext>
            </a:extLst>
          </p:cNvPr>
          <p:cNvPicPr>
            <a:picLocks noChangeAspect="1"/>
          </p:cNvPicPr>
          <p:nvPr/>
        </p:nvPicPr>
        <p:blipFill>
          <a:blip r:embed="rId7"/>
          <a:stretch>
            <a:fillRect/>
          </a:stretch>
        </p:blipFill>
        <p:spPr>
          <a:xfrm>
            <a:off x="533631" y="1448556"/>
            <a:ext cx="8053514" cy="2645893"/>
          </a:xfrm>
          <a:prstGeom prst="rect">
            <a:avLst/>
          </a:prstGeom>
        </p:spPr>
      </p:pic>
    </p:spTree>
    <p:extLst>
      <p:ext uri="{BB962C8B-B14F-4D97-AF65-F5344CB8AC3E}">
        <p14:creationId xmlns:p14="http://schemas.microsoft.com/office/powerpoint/2010/main" val="39618323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0"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4CDBF3E-AC95-1D4A-DBF7-F71D68B0DF56}"/>
              </a:ext>
            </a:extLst>
          </p:cNvPr>
          <p:cNvPicPr>
            <a:picLocks noChangeAspect="1"/>
          </p:cNvPicPr>
          <p:nvPr/>
        </p:nvPicPr>
        <p:blipFill>
          <a:blip r:embed="rId8"/>
          <a:stretch>
            <a:fillRect/>
          </a:stretch>
        </p:blipFill>
        <p:spPr>
          <a:xfrm>
            <a:off x="-97972" y="1004593"/>
            <a:ext cx="12192000" cy="1779042"/>
          </a:xfrm>
          <a:prstGeom prst="rect">
            <a:avLst/>
          </a:prstGeom>
        </p:spPr>
      </p:pic>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calendar&#10;&#10;Description automatically generated">
            <a:extLst>
              <a:ext uri="{FF2B5EF4-FFF2-40B4-BE49-F238E27FC236}">
                <a16:creationId xmlns:a16="http://schemas.microsoft.com/office/drawing/2014/main" id="{42F7589F-91F2-DE9C-3970-957979457B04}"/>
              </a:ext>
            </a:extLst>
          </p:cNvPr>
          <p:cNvPicPr>
            <a:picLocks noChangeAspect="1"/>
          </p:cNvPicPr>
          <p:nvPr/>
        </p:nvPicPr>
        <p:blipFill rotWithShape="1">
          <a:blip r:embed="rId2">
            <a:extLst>
              <a:ext uri="{28A0092B-C50C-407E-A947-70E740481C1C}">
                <a14:useLocalDpi xmlns:a14="http://schemas.microsoft.com/office/drawing/2010/main" val="0"/>
              </a:ext>
            </a:extLst>
          </a:blip>
          <a:srcRect t="13991" b="1755"/>
          <a:stretch/>
        </p:blipFill>
        <p:spPr>
          <a:xfrm>
            <a:off x="1524" y="0"/>
            <a:ext cx="12191980" cy="6856718"/>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208315" y="668519"/>
            <a:ext cx="10101942" cy="5955617"/>
          </a:xfrm>
          <a:prstGeom prst="rect">
            <a:avLst/>
          </a:prstGeom>
        </p:spPr>
      </p:pic>
      <p:sp>
        <p:nvSpPr>
          <p:cNvPr id="14" name="TextBox 13">
            <a:extLst>
              <a:ext uri="{FF2B5EF4-FFF2-40B4-BE49-F238E27FC236}">
                <a16:creationId xmlns:a16="http://schemas.microsoft.com/office/drawing/2014/main" id="{E151749B-8D87-26E0-A8EE-546DD528980A}"/>
              </a:ext>
            </a:extLst>
          </p:cNvPr>
          <p:cNvSpPr txBox="1"/>
          <p:nvPr/>
        </p:nvSpPr>
        <p:spPr>
          <a:xfrm>
            <a:off x="3516086" y="2135697"/>
            <a:ext cx="5290457" cy="2585323"/>
          </a:xfrm>
          <a:prstGeom prst="rect">
            <a:avLst/>
          </a:prstGeom>
          <a:noFill/>
        </p:spPr>
        <p:txBody>
          <a:bodyPr wrap="square" rtlCol="0">
            <a:spAutoFit/>
          </a:bodyPr>
          <a:lstStyle/>
          <a:p>
            <a:pPr algn="ctr"/>
            <a:r>
              <a:rPr lang="vi-VN" sz="5400" b="1" dirty="0">
                <a:solidFill>
                  <a:schemeClr val="accent2">
                    <a:lumMod val="75000"/>
                  </a:schemeClr>
                </a:solidFill>
                <a:latin typeface="Cambria" panose="02040503050406030204" pitchFamily="18" charset="0"/>
                <a:ea typeface="Cambria" panose="02040503050406030204" pitchFamily="18" charset="0"/>
              </a:rPr>
              <a:t>Hoạt động 1: Chia sẻ ước mơ nghề nghiệp.</a:t>
            </a:r>
          </a:p>
        </p:txBody>
      </p:sp>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sp>
        <p:nvSpPr>
          <p:cNvPr id="8" name="TextBox 7">
            <a:extLst>
              <a:ext uri="{FF2B5EF4-FFF2-40B4-BE49-F238E27FC236}">
                <a16:creationId xmlns:a16="http://schemas.microsoft.com/office/drawing/2014/main" id="{C283DEA6-7D0D-02ED-3A2A-2BE5D0F51622}"/>
              </a:ext>
            </a:extLst>
          </p:cNvPr>
          <p:cNvSpPr txBox="1"/>
          <p:nvPr/>
        </p:nvSpPr>
        <p:spPr>
          <a:xfrm>
            <a:off x="674914" y="598714"/>
            <a:ext cx="10668000" cy="1323439"/>
          </a:xfrm>
          <a:prstGeom prst="rect">
            <a:avLst/>
          </a:prstGeom>
          <a:noFill/>
        </p:spPr>
        <p:txBody>
          <a:bodyPr wrap="square" rtlCol="0">
            <a:spAutoFit/>
          </a:bodyPr>
          <a:lstStyle/>
          <a:p>
            <a:pPr algn="just"/>
            <a:r>
              <a:rPr lang="vi-VN" sz="4000" dirty="0"/>
              <a:t>- Mỗi thành viên trong lớp viết tên nghề mình mơ ước lên một tấm thẻ.</a:t>
            </a:r>
          </a:p>
        </p:txBody>
      </p:sp>
      <p:pic>
        <p:nvPicPr>
          <p:cNvPr id="12" name="Picture 11">
            <a:extLst>
              <a:ext uri="{FF2B5EF4-FFF2-40B4-BE49-F238E27FC236}">
                <a16:creationId xmlns:a16="http://schemas.microsoft.com/office/drawing/2014/main" id="{6811B4D5-083C-B3B4-D4F8-B9432FE9802C}"/>
              </a:ext>
            </a:extLst>
          </p:cNvPr>
          <p:cNvPicPr>
            <a:picLocks noChangeAspect="1"/>
          </p:cNvPicPr>
          <p:nvPr/>
        </p:nvPicPr>
        <p:blipFill>
          <a:blip r:embed="rId3"/>
          <a:stretch>
            <a:fillRect/>
          </a:stretch>
        </p:blipFill>
        <p:spPr>
          <a:xfrm>
            <a:off x="464683" y="2601005"/>
            <a:ext cx="11306175" cy="1285875"/>
          </a:xfrm>
          <a:prstGeom prst="rect">
            <a:avLst/>
          </a:prstGeom>
        </p:spPr>
      </p:pic>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677986EE-9C2F-36BD-27AF-55115DDE096D}"/>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09799" y="-1002977"/>
            <a:ext cx="8592457" cy="7240835"/>
          </a:xfrm>
          <a:prstGeom prst="rect">
            <a:avLst/>
          </a:prstGeom>
        </p:spPr>
      </p:pic>
      <p:sp>
        <p:nvSpPr>
          <p:cNvPr id="4" name="Rectangle: Rounded Corners 46">
            <a:extLst>
              <a:ext uri="{FF2B5EF4-FFF2-40B4-BE49-F238E27FC236}">
                <a16:creationId xmlns:a16="http://schemas.microsoft.com/office/drawing/2014/main" id="{3BF10696-7D74-033C-4271-5336C322C79B}"/>
              </a:ext>
            </a:extLst>
          </p:cNvPr>
          <p:cNvSpPr/>
          <p:nvPr/>
        </p:nvSpPr>
        <p:spPr>
          <a:xfrm>
            <a:off x="1088571" y="849086"/>
            <a:ext cx="9590315" cy="1349828"/>
          </a:xfrm>
          <a:prstGeom prst="roundRect">
            <a:avLst/>
          </a:pr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xmlns="" sd="2821426866">
                  <a:custGeom>
                    <a:avLst/>
                    <a:gdLst>
                      <a:gd name="connsiteX0" fmla="*/ 0 w 8908498"/>
                      <a:gd name="connsiteY0" fmla="*/ 257339 h 1544002"/>
                      <a:gd name="connsiteX1" fmla="*/ 257339 w 8908498"/>
                      <a:gd name="connsiteY1" fmla="*/ 0 h 1544002"/>
                      <a:gd name="connsiteX2" fmla="*/ 8651159 w 8908498"/>
                      <a:gd name="connsiteY2" fmla="*/ 0 h 1544002"/>
                      <a:gd name="connsiteX3" fmla="*/ 8908498 w 8908498"/>
                      <a:gd name="connsiteY3" fmla="*/ 257339 h 1544002"/>
                      <a:gd name="connsiteX4" fmla="*/ 8908498 w 8908498"/>
                      <a:gd name="connsiteY4" fmla="*/ 1286663 h 1544002"/>
                      <a:gd name="connsiteX5" fmla="*/ 8651159 w 8908498"/>
                      <a:gd name="connsiteY5" fmla="*/ 1544002 h 1544002"/>
                      <a:gd name="connsiteX6" fmla="*/ 257339 w 8908498"/>
                      <a:gd name="connsiteY6" fmla="*/ 1544002 h 1544002"/>
                      <a:gd name="connsiteX7" fmla="*/ 0 w 8908498"/>
                      <a:gd name="connsiteY7" fmla="*/ 1286663 h 1544002"/>
                      <a:gd name="connsiteX8" fmla="*/ 0 w 8908498"/>
                      <a:gd name="connsiteY8" fmla="*/ 257339 h 15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8498" h="1544002" fill="none" extrusionOk="0">
                        <a:moveTo>
                          <a:pt x="0" y="257339"/>
                        </a:moveTo>
                        <a:cubicBezTo>
                          <a:pt x="10605" y="97479"/>
                          <a:pt x="102813" y="-10246"/>
                          <a:pt x="257339" y="0"/>
                        </a:cubicBezTo>
                        <a:cubicBezTo>
                          <a:pt x="3707551" y="5363"/>
                          <a:pt x="6152107" y="60305"/>
                          <a:pt x="8651159" y="0"/>
                        </a:cubicBezTo>
                        <a:cubicBezTo>
                          <a:pt x="8780048" y="18301"/>
                          <a:pt x="8908859" y="120424"/>
                          <a:pt x="8908498" y="257339"/>
                        </a:cubicBezTo>
                        <a:cubicBezTo>
                          <a:pt x="8993835" y="495764"/>
                          <a:pt x="8934238" y="859890"/>
                          <a:pt x="8908498" y="1286663"/>
                        </a:cubicBezTo>
                        <a:cubicBezTo>
                          <a:pt x="8909290" y="1440093"/>
                          <a:pt x="8791459" y="1540779"/>
                          <a:pt x="8651159" y="1544002"/>
                        </a:cubicBezTo>
                        <a:cubicBezTo>
                          <a:pt x="7217968" y="1415020"/>
                          <a:pt x="2505219" y="1418993"/>
                          <a:pt x="257339" y="1544002"/>
                        </a:cubicBezTo>
                        <a:cubicBezTo>
                          <a:pt x="124564" y="1537983"/>
                          <a:pt x="-20263" y="1413005"/>
                          <a:pt x="0" y="1286663"/>
                        </a:cubicBezTo>
                        <a:cubicBezTo>
                          <a:pt x="-64084" y="1058872"/>
                          <a:pt x="55270" y="492361"/>
                          <a:pt x="0" y="257339"/>
                        </a:cubicBezTo>
                        <a:close/>
                      </a:path>
                      <a:path w="8908498" h="1544002" stroke="0" extrusionOk="0">
                        <a:moveTo>
                          <a:pt x="0" y="257339"/>
                        </a:moveTo>
                        <a:cubicBezTo>
                          <a:pt x="2065" y="107558"/>
                          <a:pt x="120242" y="-4962"/>
                          <a:pt x="257339" y="0"/>
                        </a:cubicBezTo>
                        <a:cubicBezTo>
                          <a:pt x="2843139" y="-158158"/>
                          <a:pt x="6068542" y="-164098"/>
                          <a:pt x="8651159" y="0"/>
                        </a:cubicBezTo>
                        <a:cubicBezTo>
                          <a:pt x="8791298" y="17097"/>
                          <a:pt x="8895618" y="99640"/>
                          <a:pt x="8908498" y="257339"/>
                        </a:cubicBezTo>
                        <a:cubicBezTo>
                          <a:pt x="8842482" y="422255"/>
                          <a:pt x="8930977" y="933356"/>
                          <a:pt x="8908498" y="1286663"/>
                        </a:cubicBezTo>
                        <a:cubicBezTo>
                          <a:pt x="8912646" y="1428431"/>
                          <a:pt x="8779074" y="1547047"/>
                          <a:pt x="8651159" y="1544002"/>
                        </a:cubicBezTo>
                        <a:cubicBezTo>
                          <a:pt x="6654033" y="1579717"/>
                          <a:pt x="4360674" y="1404992"/>
                          <a:pt x="257339" y="1544002"/>
                        </a:cubicBezTo>
                        <a:cubicBezTo>
                          <a:pt x="105651" y="1533920"/>
                          <a:pt x="-13298" y="1410995"/>
                          <a:pt x="0" y="1286663"/>
                        </a:cubicBezTo>
                        <a:cubicBezTo>
                          <a:pt x="33026" y="1144867"/>
                          <a:pt x="-44769" y="630165"/>
                          <a:pt x="0" y="2573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D0136"/>
                </a:solidFill>
                <a:effectLst/>
                <a:uLnTx/>
                <a:uFillTx/>
                <a:latin typeface="Calibri" panose="020F0502020204030204" pitchFamily="34" charset="0"/>
                <a:cs typeface="Calibri" panose="020F0502020204030204" pitchFamily="34" charset="0"/>
              </a:rPr>
              <a:t>Lập nhóm dựa trên những nghề mơ ước giống nhau</a:t>
            </a:r>
            <a:endParaRPr kumimoji="0" lang="en-US" sz="4400" b="0" i="0" u="none" strike="noStrike" kern="1200" cap="none" spc="0" normalizeH="0" baseline="0" noProof="0" dirty="0">
              <a:ln>
                <a:noFill/>
              </a:ln>
              <a:solidFill>
                <a:srgbClr val="FD0136"/>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3498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11" descr="A picture containing text&#10;&#10;Description automatically generated">
            <a:extLst>
              <a:ext uri="{FF2B5EF4-FFF2-40B4-BE49-F238E27FC236}">
                <a16:creationId xmlns:a16="http://schemas.microsoft.com/office/drawing/2014/main" id="{60C75E5E-75BF-FE41-8662-0CF6AE000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25" y="2721429"/>
            <a:ext cx="3496596" cy="4136571"/>
          </a:xfrm>
          <a:prstGeom prst="rect">
            <a:avLst/>
          </a:prstGeom>
        </p:spPr>
      </p:pic>
      <p:sp>
        <p:nvSpPr>
          <p:cNvPr id="6" name="Speech Bubble: Rectangle with Corners Rounded 5">
            <a:extLst>
              <a:ext uri="{FF2B5EF4-FFF2-40B4-BE49-F238E27FC236}">
                <a16:creationId xmlns:a16="http://schemas.microsoft.com/office/drawing/2014/main" id="{B32E6998-ABD7-C92B-6EFA-27F29A394829}"/>
              </a:ext>
            </a:extLst>
          </p:cNvPr>
          <p:cNvSpPr/>
          <p:nvPr/>
        </p:nvSpPr>
        <p:spPr>
          <a:xfrm>
            <a:off x="2046514" y="315686"/>
            <a:ext cx="5736771" cy="1883229"/>
          </a:xfrm>
          <a:prstGeom prst="wedgeRoundRectCallout">
            <a:avLst>
              <a:gd name="adj1" fmla="val -33736"/>
              <a:gd name="adj2" fmla="val 71749"/>
              <a:gd name="adj3" fmla="val 16667"/>
            </a:avLst>
          </a:prstGeom>
          <a:solidFill>
            <a:schemeClr val="accent2">
              <a:lumMod val="20000"/>
              <a:lumOff val="80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rPr>
              <a:t>Tại sao em lại thích mơ ước nghề này?</a:t>
            </a:r>
            <a:endParaRPr lang="en-US" sz="4400" dirty="0">
              <a:solidFill>
                <a:srgbClr val="002060"/>
              </a:solidFill>
            </a:endParaRPr>
          </a:p>
        </p:txBody>
      </p:sp>
      <p:sp>
        <p:nvSpPr>
          <p:cNvPr id="8" name="Speech Bubble: Rectangle with Corners Rounded 7">
            <a:extLst>
              <a:ext uri="{FF2B5EF4-FFF2-40B4-BE49-F238E27FC236}">
                <a16:creationId xmlns:a16="http://schemas.microsoft.com/office/drawing/2014/main" id="{DEAEB34D-3F62-FEB9-E3A7-BA7D49A757EF}"/>
              </a:ext>
            </a:extLst>
          </p:cNvPr>
          <p:cNvSpPr/>
          <p:nvPr/>
        </p:nvSpPr>
        <p:spPr>
          <a:xfrm>
            <a:off x="4256314" y="2645230"/>
            <a:ext cx="7151915" cy="2079172"/>
          </a:xfrm>
          <a:prstGeom prst="wedgeRoundRectCallout">
            <a:avLst>
              <a:gd name="adj1" fmla="val -33736"/>
              <a:gd name="adj2" fmla="val 71749"/>
              <a:gd name="adj3" fmla="val 16667"/>
            </a:avLst>
          </a:prstGeom>
          <a:solidFill>
            <a:schemeClr val="accent2">
              <a:lumMod val="20000"/>
              <a:lumOff val="80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rPr>
              <a:t>Lí do giống nhau và khác nhau khi chọn mơ ước nghề này?</a:t>
            </a:r>
            <a:endParaRPr lang="en-US" sz="4400" dirty="0">
              <a:solidFill>
                <a:srgbClr val="002060"/>
              </a:solidFill>
            </a:endParaRPr>
          </a:p>
        </p:txBody>
      </p:sp>
    </p:spTree>
    <p:extLst>
      <p:ext uri="{BB962C8B-B14F-4D97-AF65-F5344CB8AC3E}">
        <p14:creationId xmlns:p14="http://schemas.microsoft.com/office/powerpoint/2010/main" val="3190083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447"/>
  <p:tag name="MH_SECTIONID" val="448,449,"/>
  <p:tag name="ISPRING_PRESENTATION_TITLE" val="绿色美食画册通用PPT模板"/>
  <p:tag name="INKNOELEADERBOARD" val="1738143187"/>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17650</TotalTime>
  <Words>467</Words>
  <Application>Microsoft Office PowerPoint</Application>
  <PresentationFormat>Widescreen</PresentationFormat>
  <Paragraphs>44</Paragraphs>
  <Slides>22</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宋体</vt:lpstr>
      <vt:lpstr>Arial</vt:lpstr>
      <vt:lpstr>Broadway</vt:lpstr>
      <vt:lpstr>Calibri</vt:lpstr>
      <vt:lpstr>Calibri Light</vt:lpstr>
      <vt:lpstr>Cambria</vt:lpstr>
      <vt:lpstr>SVN-Newton</vt:lpstr>
      <vt:lpstr>Times New Roman</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Mang Non</dc:subject>
  <dc:creator>Huong Thao - 0972115126</dc:creator>
  <cp:keywords>Mang Non</cp:keywords>
  <dc:description>Mang Non</dc:description>
  <cp:lastModifiedBy>Admin</cp:lastModifiedBy>
  <cp:revision>3149</cp:revision>
  <dcterms:created xsi:type="dcterms:W3CDTF">2018-02-07T02:07:44Z</dcterms:created>
  <dcterms:modified xsi:type="dcterms:W3CDTF">2025-04-12T13:55:45Z</dcterms:modified>
  <cp:category>Mang Non</cp:category>
</cp:coreProperties>
</file>