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9" r:id="rId2"/>
    <p:sldId id="490" r:id="rId3"/>
    <p:sldId id="292" r:id="rId4"/>
    <p:sldId id="257" r:id="rId5"/>
    <p:sldId id="264" r:id="rId6"/>
    <p:sldId id="266" r:id="rId7"/>
    <p:sldId id="491" r:id="rId8"/>
    <p:sldId id="265" r:id="rId9"/>
    <p:sldId id="287" r:id="rId10"/>
    <p:sldId id="492" r:id="rId11"/>
    <p:sldId id="295" r:id="rId12"/>
    <p:sldId id="296" r:id="rId13"/>
    <p:sldId id="479" r:id="rId14"/>
    <p:sldId id="473" r:id="rId15"/>
    <p:sldId id="493" r:id="rId16"/>
    <p:sldId id="494" r:id="rId17"/>
    <p:sldId id="495" r:id="rId18"/>
    <p:sldId id="496" r:id="rId19"/>
    <p:sldId id="283" r:id="rId20"/>
    <p:sldId id="497" r:id="rId21"/>
    <p:sldId id="498" r:id="rId22"/>
    <p:sldId id="499"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00FF00"/>
    <a:srgbClr val="FEDEDE"/>
    <a:srgbClr val="FFCCFF"/>
    <a:srgbClr val="FFFFCC"/>
    <a:srgbClr val="D9ACCF"/>
    <a:srgbClr val="FEFEFF"/>
    <a:srgbClr val="855BA2"/>
    <a:srgbClr val="70408B"/>
    <a:srgbClr val="875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828" y="54"/>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3259"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60ABE3-9145-D3EC-4F28-D84ED4BEB5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22EEFA-0DE1-06AC-08FF-9565310B6C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E49697-56AB-4665-801D-7BEC896D9B79}" type="datetimeFigureOut">
              <a:rPr lang="en-US" smtClean="0"/>
              <a:t>4/12/2025</a:t>
            </a:fld>
            <a:endParaRPr lang="en-US"/>
          </a:p>
        </p:txBody>
      </p:sp>
      <p:sp>
        <p:nvSpPr>
          <p:cNvPr id="4" name="Footer Placeholder 3">
            <a:extLst>
              <a:ext uri="{FF2B5EF4-FFF2-40B4-BE49-F238E27FC236}">
                <a16:creationId xmlns:a16="http://schemas.microsoft.com/office/drawing/2014/main" id="{AEFA6C7F-57A7-F269-FD2E-A05136565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1FE123-D811-9445-2546-28635BEDD4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B35F8-FE39-4CB9-9844-AE02BEAD22ED}" type="slidenum">
              <a:rPr lang="en-US" smtClean="0"/>
              <a:t>‹#›</a:t>
            </a:fld>
            <a:endParaRPr lang="en-US"/>
          </a:p>
        </p:txBody>
      </p:sp>
    </p:spTree>
    <p:extLst>
      <p:ext uri="{BB962C8B-B14F-4D97-AF65-F5344CB8AC3E}">
        <p14:creationId xmlns:p14="http://schemas.microsoft.com/office/powerpoint/2010/main" val="2985935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5E021-7566-4D7F-A62D-4ADB850A8884}"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854EF-8C27-4D76-B755-1794355016F8}" type="slidenum">
              <a:rPr lang="en-US" smtClean="0"/>
              <a:t>‹#›</a:t>
            </a:fld>
            <a:endParaRPr lang="en-US"/>
          </a:p>
        </p:txBody>
      </p:sp>
    </p:spTree>
    <p:extLst>
      <p:ext uri="{BB962C8B-B14F-4D97-AF65-F5344CB8AC3E}">
        <p14:creationId xmlns:p14="http://schemas.microsoft.com/office/powerpoint/2010/main" val="274456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26854EF-8C27-4D76-B755-1794355016F8}" type="slidenum">
              <a:rPr lang="en-US" smtClean="0"/>
              <a:t>1</a:t>
            </a:fld>
            <a:endParaRPr lang="en-US"/>
          </a:p>
        </p:txBody>
      </p:sp>
    </p:spTree>
    <p:extLst>
      <p:ext uri="{BB962C8B-B14F-4D97-AF65-F5344CB8AC3E}">
        <p14:creationId xmlns:p14="http://schemas.microsoft.com/office/powerpoint/2010/main" val="259488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26854EF-8C27-4D76-B755-1794355016F8}" type="slidenum">
              <a:rPr lang="en-US" smtClean="0"/>
              <a:t>4</a:t>
            </a:fld>
            <a:endParaRPr lang="en-US"/>
          </a:p>
        </p:txBody>
      </p:sp>
    </p:spTree>
    <p:extLst>
      <p:ext uri="{BB962C8B-B14F-4D97-AF65-F5344CB8AC3E}">
        <p14:creationId xmlns:p14="http://schemas.microsoft.com/office/powerpoint/2010/main" val="2376637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F26854EF-8C27-4D76-B755-1794355016F8}" type="slidenum">
              <a:rPr lang="en-US" smtClean="0"/>
              <a:t>11</a:t>
            </a:fld>
            <a:endParaRPr lang="en-US"/>
          </a:p>
        </p:txBody>
      </p:sp>
    </p:spTree>
    <p:extLst>
      <p:ext uri="{BB962C8B-B14F-4D97-AF65-F5344CB8AC3E}">
        <p14:creationId xmlns:p14="http://schemas.microsoft.com/office/powerpoint/2010/main" val="582529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4/12/2025</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065961995"/>
      </p:ext>
    </p:extLst>
  </p:cSld>
  <p:clrMapOvr>
    <a:masterClrMapping/>
  </p:clrMapOvr>
  <p:transition spd="slow" advClick="0"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4/12/2025</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480976802"/>
      </p:ext>
    </p:extLst>
  </p:cSld>
  <p:clrMapOvr>
    <a:masterClrMapping/>
  </p:clrMapOvr>
  <p:transition spd="slow" advClick="0"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4/12/2025</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054286854"/>
      </p:ext>
    </p:extLst>
  </p:cSld>
  <p:clrMapOvr>
    <a:masterClrMapping/>
  </p:clrMapOvr>
  <p:transition spd="slow" advClick="0"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7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4/12/2025</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293807955"/>
      </p:ext>
    </p:extLst>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4/12/2025</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97666817"/>
      </p:ext>
    </p:extLst>
  </p:cSld>
  <p:clrMapOvr>
    <a:masterClrMapping/>
  </p:clrMapOvr>
  <p:transition spd="slow" advClick="0"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4/12/2025</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173651092"/>
      </p:ext>
    </p:extLst>
  </p:cSld>
  <p:clrMapOvr>
    <a:masterClrMapping/>
  </p:clrMapOvr>
  <p:transition spd="slow" advClick="0"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4/12/2025</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44379381"/>
      </p:ext>
    </p:extLst>
  </p:cSld>
  <p:clrMapOvr>
    <a:masterClrMapping/>
  </p:clrMapOvr>
  <p:transition spd="slow" advClick="0"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4/12/2025</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539040584"/>
      </p:ext>
    </p:extLst>
  </p:cSld>
  <p:clrMapOvr>
    <a:masterClrMapping/>
  </p:clrMapOvr>
  <p:transition spd="slow"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4/12/2025</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699097164"/>
      </p:ext>
    </p:extLst>
  </p:cSld>
  <p:clrMapOvr>
    <a:masterClrMapping/>
  </p:clrMapOvr>
  <p:transition spd="slow" advClick="0"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4/12/2025</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658304702"/>
      </p:ext>
    </p:extLst>
  </p:cSld>
  <p:clrMapOvr>
    <a:masterClrMapping/>
  </p:clrMapOvr>
  <p:transition spd="slow"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4/12/2025</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859593928"/>
      </p:ext>
    </p:extLst>
  </p:cSld>
  <p:clrMapOvr>
    <a:masterClrMapping/>
  </p:clrMapOvr>
  <p:transition spd="slow" advClick="0" advTm="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picture containing painting, drawing, fruit, child art&#10;&#10;Description automatically generated">
            <a:extLst>
              <a:ext uri="{FF2B5EF4-FFF2-40B4-BE49-F238E27FC236}">
                <a16:creationId xmlns:a16="http://schemas.microsoft.com/office/drawing/2014/main" id="{573787BA-CC4D-C634-9D80-4856B8203F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F2B29DA-F5C9-E2EF-DB99-C28A9FF1DA9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0477" y="0"/>
            <a:ext cx="1545210" cy="1545210"/>
          </a:xfrm>
          <a:prstGeom prst="rect">
            <a:avLst/>
          </a:prstGeom>
        </p:spPr>
      </p:pic>
    </p:spTree>
    <p:extLst>
      <p:ext uri="{BB962C8B-B14F-4D97-AF65-F5344CB8AC3E}">
        <p14:creationId xmlns:p14="http://schemas.microsoft.com/office/powerpoint/2010/main" val="3023792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6.png"/><Relationship Id="rId10"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6.png"/><Relationship Id="rId10" Type="http://schemas.openxmlformats.org/officeDocument/2006/relationships/image" Target="../media/image31.png"/><Relationship Id="rId4" Type="http://schemas.microsoft.com/office/2007/relationships/hdphoto" Target="../media/hdphoto3.wdp"/><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6.png"/><Relationship Id="rId10" Type="http://schemas.openxmlformats.org/officeDocument/2006/relationships/image" Target="../media/image32.png"/><Relationship Id="rId4" Type="http://schemas.microsoft.com/office/2007/relationships/hdphoto" Target="../media/hdphoto3.wdp"/><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6.png"/><Relationship Id="rId10" Type="http://schemas.openxmlformats.org/officeDocument/2006/relationships/image" Target="../media/image33.png"/><Relationship Id="rId4" Type="http://schemas.microsoft.com/office/2007/relationships/hdphoto" Target="../media/hdphoto3.wdp"/><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6.png"/><Relationship Id="rId10" Type="http://schemas.openxmlformats.org/officeDocument/2006/relationships/image" Target="../media/image34.png"/><Relationship Id="rId4" Type="http://schemas.microsoft.com/office/2007/relationships/hdphoto" Target="../media/hdphoto3.wdp"/><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svg"/><Relationship Id="rId1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1.svg"/><Relationship Id="rId12" Type="http://schemas.openxmlformats.org/officeDocument/2006/relationships/image" Target="../media/image12.png"/><Relationship Id="rId17" Type="http://schemas.openxmlformats.org/officeDocument/2006/relationships/image" Target="../media/image21.svg"/><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child and child dancing&#10;&#10;Description automatically generated with low confidence">
            <a:extLst>
              <a:ext uri="{FF2B5EF4-FFF2-40B4-BE49-F238E27FC236}">
                <a16:creationId xmlns:a16="http://schemas.microsoft.com/office/drawing/2014/main" id="{0F184668-B761-4C2F-7A17-56087D80C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680" y="2055224"/>
            <a:ext cx="5421085" cy="5421085"/>
          </a:xfrm>
          <a:prstGeom prst="rect">
            <a:avLst/>
          </a:prstGeom>
        </p:spPr>
      </p:pic>
      <p:pic>
        <p:nvPicPr>
          <p:cNvPr id="2" name="Picture 1">
            <a:extLst>
              <a:ext uri="{FF2B5EF4-FFF2-40B4-BE49-F238E27FC236}">
                <a16:creationId xmlns:a16="http://schemas.microsoft.com/office/drawing/2014/main" id="{82A88255-0CB8-5453-661C-ADF63829A5BC}"/>
              </a:ext>
            </a:extLst>
          </p:cNvPr>
          <p:cNvPicPr>
            <a:picLocks noChangeAspect="1"/>
          </p:cNvPicPr>
          <p:nvPr/>
        </p:nvPicPr>
        <p:blipFill>
          <a:blip r:embed="rId5"/>
          <a:stretch>
            <a:fillRect/>
          </a:stretch>
        </p:blipFill>
        <p:spPr>
          <a:xfrm>
            <a:off x="151102" y="1214926"/>
            <a:ext cx="6504996" cy="4834547"/>
          </a:xfrm>
          <a:prstGeom prst="rect">
            <a:avLst/>
          </a:prstGeom>
        </p:spPr>
      </p:pic>
    </p:spTree>
    <p:extLst>
      <p:ext uri="{BB962C8B-B14F-4D97-AF65-F5344CB8AC3E}">
        <p14:creationId xmlns:p14="http://schemas.microsoft.com/office/powerpoint/2010/main" val="2428386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2"/>
                                        </p:tgtEl>
                                        <p:attrNameLst>
                                          <p:attrName>r</p:attrName>
                                        </p:attrNameLst>
                                      </p:cBhvr>
                                    </p:animRot>
                                    <p:animRot by="-240000">
                                      <p:cBhvr>
                                        <p:cTn id="7" dur="150" fill="hold">
                                          <p:stCondLst>
                                            <p:cond delay="150"/>
                                          </p:stCondLst>
                                        </p:cTn>
                                        <p:tgtEl>
                                          <p:spTgt spid="12"/>
                                        </p:tgtEl>
                                        <p:attrNameLst>
                                          <p:attrName>r</p:attrName>
                                        </p:attrNameLst>
                                      </p:cBhvr>
                                    </p:animRot>
                                    <p:animRot by="240000">
                                      <p:cBhvr>
                                        <p:cTn id="8" dur="150" fill="hold">
                                          <p:stCondLst>
                                            <p:cond delay="300"/>
                                          </p:stCondLst>
                                        </p:cTn>
                                        <p:tgtEl>
                                          <p:spTgt spid="12"/>
                                        </p:tgtEl>
                                        <p:attrNameLst>
                                          <p:attrName>r</p:attrName>
                                        </p:attrNameLst>
                                      </p:cBhvr>
                                    </p:animRot>
                                    <p:animRot by="-240000">
                                      <p:cBhvr>
                                        <p:cTn id="9" dur="150" fill="hold">
                                          <p:stCondLst>
                                            <p:cond delay="450"/>
                                          </p:stCondLst>
                                        </p:cTn>
                                        <p:tgtEl>
                                          <p:spTgt spid="12"/>
                                        </p:tgtEl>
                                        <p:attrNameLst>
                                          <p:attrName>r</p:attrName>
                                        </p:attrNameLst>
                                      </p:cBhvr>
                                    </p:animRot>
                                    <p:animRot by="120000">
                                      <p:cBhvr>
                                        <p:cTn id="10" dur="150" fill="hold">
                                          <p:stCondLst>
                                            <p:cond delay="6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grpSp>
        <p:nvGrpSpPr>
          <p:cNvPr id="7" name="Group 6">
            <a:extLst>
              <a:ext uri="{FF2B5EF4-FFF2-40B4-BE49-F238E27FC236}">
                <a16:creationId xmlns:a16="http://schemas.microsoft.com/office/drawing/2014/main" id="{8C3F87FB-F228-6D85-6D26-09A49CCC1AB1}"/>
              </a:ext>
            </a:extLst>
          </p:cNvPr>
          <p:cNvGrpSpPr/>
          <p:nvPr/>
        </p:nvGrpSpPr>
        <p:grpSpPr>
          <a:xfrm>
            <a:off x="668972" y="809174"/>
            <a:ext cx="7469188" cy="4078261"/>
            <a:chOff x="457789" y="2120323"/>
            <a:chExt cx="6162594" cy="1065823"/>
          </a:xfrm>
        </p:grpSpPr>
        <p:sp>
          <p:nvSpPr>
            <p:cNvPr id="8" name="Freeform 3">
              <a:extLst>
                <a:ext uri="{FF2B5EF4-FFF2-40B4-BE49-F238E27FC236}">
                  <a16:creationId xmlns:a16="http://schemas.microsoft.com/office/drawing/2014/main" id="{BF089AA3-C6ED-7B0D-49D7-4823B9384A4C}"/>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solidFill>
                  <a:srgbClr val="FF0000"/>
                </a:solidFill>
              </a:endParaRPr>
            </a:p>
          </p:txBody>
        </p:sp>
        <p:sp>
          <p:nvSpPr>
            <p:cNvPr id="9" name="TextBox 8">
              <a:extLst>
                <a:ext uri="{FF2B5EF4-FFF2-40B4-BE49-F238E27FC236}">
                  <a16:creationId xmlns:a16="http://schemas.microsoft.com/office/drawing/2014/main" id="{41BCC5AB-DCE1-AC4D-338D-2CBD6F42AEE8}"/>
                </a:ext>
              </a:extLst>
            </p:cNvPr>
            <p:cNvSpPr txBox="1"/>
            <p:nvPr/>
          </p:nvSpPr>
          <p:spPr>
            <a:xfrm>
              <a:off x="509450" y="2120323"/>
              <a:ext cx="6097870" cy="925004"/>
            </a:xfrm>
            <a:prstGeom prst="rect">
              <a:avLst/>
            </a:prstGeom>
            <a:noFill/>
          </p:spPr>
          <p:txBody>
            <a:bodyPr wrap="square" rtlCol="0">
              <a:spAutoFit/>
            </a:bodyPr>
            <a:lstStyle/>
            <a:p>
              <a:pPr algn="ctr"/>
              <a:r>
                <a:rPr lang="en-US" sz="3200" b="0" i="0" dirty="0">
                  <a:solidFill>
                    <a:srgbClr val="FF0000"/>
                  </a:solidFill>
                  <a:effectLst/>
                  <a:latin typeface="Cambria" panose="02040503050406030204" pitchFamily="18" charset="0"/>
                  <a:ea typeface="Cambria" panose="02040503050406030204" pitchFamily="18" charset="0"/>
                </a:rPr>
                <a:t>Thông </a:t>
              </a:r>
              <a:r>
                <a:rPr lang="en-US" sz="3200" dirty="0" err="1">
                  <a:solidFill>
                    <a:srgbClr val="FF0000"/>
                  </a:solidFill>
                  <a:latin typeface="Cambria" panose="02040503050406030204" pitchFamily="18" charset="0"/>
                  <a:ea typeface="Cambria" panose="02040503050406030204" pitchFamily="18" charset="0"/>
                </a:rPr>
                <a:t>điệp</a:t>
              </a:r>
              <a:r>
                <a:rPr lang="en-US" sz="3200" dirty="0">
                  <a:solidFill>
                    <a:srgbClr val="FF0000"/>
                  </a:solidFill>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nhắc</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nhở</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chúng</a:t>
              </a:r>
              <a:r>
                <a:rPr lang="en-US" sz="3200" b="0" i="0" dirty="0">
                  <a:solidFill>
                    <a:srgbClr val="FF0000"/>
                  </a:solidFill>
                  <a:effectLst/>
                  <a:latin typeface="Cambria" panose="02040503050406030204" pitchFamily="18" charset="0"/>
                  <a:ea typeface="Cambria" panose="02040503050406030204" pitchFamily="18" charset="0"/>
                </a:rPr>
                <a:t> ta </a:t>
              </a:r>
              <a:r>
                <a:rPr lang="en-US" sz="3200" b="0" i="0" dirty="0" err="1">
                  <a:solidFill>
                    <a:srgbClr val="FF0000"/>
                  </a:solidFill>
                  <a:effectLst/>
                  <a:latin typeface="Cambria" panose="02040503050406030204" pitchFamily="18" charset="0"/>
                  <a:ea typeface="Cambria" panose="02040503050406030204" pitchFamily="18" charset="0"/>
                </a:rPr>
                <a:t>về</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ứng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xử</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sao</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cho</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phù</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hợp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khôn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khéo</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với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hoàn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cảnh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chính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Để</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ăn</a:t>
              </a:r>
              <a:r>
                <a:rPr lang="en-US" sz="3200" b="0" i="0" dirty="0">
                  <a:solidFill>
                    <a:srgbClr val="FF0000"/>
                  </a:solidFill>
                  <a:effectLst/>
                  <a:latin typeface="Cambria" panose="02040503050406030204" pitchFamily="18" charset="0"/>
                  <a:ea typeface="Cambria" panose="02040503050406030204" pitchFamily="18" charset="0"/>
                </a:rPr>
                <a:t> no, </a:t>
              </a:r>
              <a:r>
                <a:rPr lang="en-US" sz="3200" b="0" i="0" dirty="0" err="1">
                  <a:solidFill>
                    <a:srgbClr val="FF0000"/>
                  </a:solidFill>
                  <a:effectLst/>
                  <a:latin typeface="Cambria" panose="02040503050406030204" pitchFamily="18" charset="0"/>
                  <a:ea typeface="Cambria" panose="02040503050406030204" pitchFamily="18" charset="0"/>
                </a:rPr>
                <a:t>mặc</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ấm</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mà</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không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phải</a:t>
              </a:r>
              <a:r>
                <a:rPr lang="en-US" sz="3200" b="0" i="0" dirty="0">
                  <a:solidFill>
                    <a:srgbClr val="FF0000"/>
                  </a:solidFill>
                  <a:effectLst/>
                  <a:latin typeface="Cambria" panose="02040503050406030204" pitchFamily="18" charset="0"/>
                  <a:ea typeface="Cambria" panose="02040503050406030204" pitchFamily="18" charset="0"/>
                </a:rPr>
                <a:t> lo </a:t>
              </a:r>
              <a:r>
                <a:rPr lang="en-US" sz="3200" b="0" i="0" dirty="0" err="1">
                  <a:solidFill>
                    <a:srgbClr val="FF0000"/>
                  </a:solidFill>
                  <a:effectLst/>
                  <a:latin typeface="Cambria" panose="02040503050406030204" pitchFamily="18" charset="0"/>
                  <a:ea typeface="Cambria" panose="02040503050406030204" pitchFamily="18" charset="0"/>
                </a:rPr>
                <a:t>nghĩ</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rằng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ngày</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mai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sẽ</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trở</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nên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thiếu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thì</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ngay</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từ</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hôm</a:t>
              </a:r>
              <a:r>
                <a:rPr lang="en-US" sz="3200" b="0" i="0" dirty="0">
                  <a:solidFill>
                    <a:srgbClr val="FF0000"/>
                  </a:solidFill>
                  <a:effectLst/>
                  <a:latin typeface="Cambria" panose="02040503050406030204" pitchFamily="18" charset="0"/>
                  <a:ea typeface="Cambria" panose="02040503050406030204" pitchFamily="18" charset="0"/>
                </a:rPr>
                <a:t> nay, </a:t>
              </a:r>
              <a:r>
                <a:rPr lang="en-US" sz="3200" b="0" i="0" dirty="0" err="1">
                  <a:solidFill>
                    <a:srgbClr val="FF0000"/>
                  </a:solidFill>
                  <a:effectLst/>
                  <a:latin typeface="Cambria" panose="02040503050406030204" pitchFamily="18" charset="0"/>
                  <a:ea typeface="Cambria" panose="02040503050406030204" pitchFamily="18" charset="0"/>
                </a:rPr>
                <a:t>chúng</a:t>
              </a:r>
              <a:r>
                <a:rPr lang="en-US" sz="3200" b="0" i="0" dirty="0">
                  <a:solidFill>
                    <a:srgbClr val="FF0000"/>
                  </a:solidFill>
                  <a:effectLst/>
                  <a:latin typeface="Cambria" panose="02040503050406030204" pitchFamily="18" charset="0"/>
                  <a:ea typeface="Cambria" panose="02040503050406030204" pitchFamily="18" charset="0"/>
                </a:rPr>
                <a:t> ta </a:t>
              </a:r>
              <a:r>
                <a:rPr lang="en-US" sz="3200" b="0" i="0" dirty="0" err="1">
                  <a:solidFill>
                    <a:srgbClr val="FF0000"/>
                  </a:solidFill>
                  <a:effectLst/>
                  <a:latin typeface="Cambria" panose="02040503050406030204" pitchFamily="18" charset="0"/>
                  <a:ea typeface="Cambria" panose="02040503050406030204" pitchFamily="18" charset="0"/>
                </a:rPr>
                <a:t>nên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tập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lối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tiết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kiệm</a:t>
              </a:r>
              <a:r>
                <a:rPr lang="en-US" sz="3200" b="0"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336130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2D02B301-3266-8905-1A1D-88F028B65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id="{0D78477C-4B1D-3E4C-8239-C53795730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2" name="Picture 1">
            <a:extLst>
              <a:ext uri="{FF2B5EF4-FFF2-40B4-BE49-F238E27FC236}">
                <a16:creationId xmlns:a16="http://schemas.microsoft.com/office/drawing/2014/main" id="{BA95CD04-8C5E-8E31-759A-4933861B8A62}"/>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r="49093"/>
          <a:stretch/>
        </p:blipFill>
        <p:spPr>
          <a:xfrm>
            <a:off x="475147" y="702440"/>
            <a:ext cx="5965004" cy="2877561"/>
          </a:xfrm>
          <a:prstGeom prst="rect">
            <a:avLst/>
          </a:prstGeom>
        </p:spPr>
      </p:pic>
      <p:pic>
        <p:nvPicPr>
          <p:cNvPr id="4" name="Picture 3">
            <a:extLst>
              <a:ext uri="{FF2B5EF4-FFF2-40B4-BE49-F238E27FC236}">
                <a16:creationId xmlns:a16="http://schemas.microsoft.com/office/drawing/2014/main" id="{063C1387-D555-04FE-BB04-D5CF94A80216}"/>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51565"/>
          <a:stretch/>
        </p:blipFill>
        <p:spPr>
          <a:xfrm>
            <a:off x="5165049" y="3429000"/>
            <a:ext cx="5675407" cy="2877561"/>
          </a:xfrm>
          <a:prstGeom prst="rect">
            <a:avLst/>
          </a:prstGeom>
        </p:spPr>
      </p:pic>
    </p:spTree>
    <p:extLst>
      <p:ext uri="{BB962C8B-B14F-4D97-AF65-F5344CB8AC3E}">
        <p14:creationId xmlns:p14="http://schemas.microsoft.com/office/powerpoint/2010/main" val="2914782328"/>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repeatCount="2000" fill="hold" nodeType="afterEffect">
                                      <p:stCondLst>
                                        <p:cond delay="0"/>
                                      </p:stCondLst>
                                      <p:childTnLst>
                                        <p:animRot by="120000">
                                          <p:cBhvr>
                                            <p:cTn id="11" dur="75" fill="hold">
                                              <p:stCondLst>
                                                <p:cond delay="0"/>
                                              </p:stCondLst>
                                            </p:cTn>
                                            <p:tgtEl>
                                              <p:spTgt spid="7"/>
                                            </p:tgtEl>
                                            <p:attrNameLst>
                                              <p:attrName>r</p:attrName>
                                            </p:attrNameLst>
                                          </p:cBhvr>
                                        </p:animRot>
                                        <p:animRot by="-240000">
                                          <p:cBhvr>
                                            <p:cTn id="12" dur="150" fill="hold">
                                              <p:stCondLst>
                                                <p:cond delay="150"/>
                                              </p:stCondLst>
                                            </p:cTn>
                                            <p:tgtEl>
                                              <p:spTgt spid="7"/>
                                            </p:tgtEl>
                                            <p:attrNameLst>
                                              <p:attrName>r</p:attrName>
                                            </p:attrNameLst>
                                          </p:cBhvr>
                                        </p:animRot>
                                        <p:animRot by="240000">
                                          <p:cBhvr>
                                            <p:cTn id="13" dur="150" fill="hold">
                                              <p:stCondLst>
                                                <p:cond delay="300"/>
                                              </p:stCondLst>
                                            </p:cTn>
                                            <p:tgtEl>
                                              <p:spTgt spid="7"/>
                                            </p:tgtEl>
                                            <p:attrNameLst>
                                              <p:attrName>r</p:attrName>
                                            </p:attrNameLst>
                                          </p:cBhvr>
                                        </p:animRot>
                                        <p:animRot by="-240000">
                                          <p:cBhvr>
                                            <p:cTn id="14" dur="150" fill="hold">
                                              <p:stCondLst>
                                                <p:cond delay="450"/>
                                              </p:stCondLst>
                                            </p:cTn>
                                            <p:tgtEl>
                                              <p:spTgt spid="7"/>
                                            </p:tgtEl>
                                            <p:attrNameLst>
                                              <p:attrName>r</p:attrName>
                                            </p:attrNameLst>
                                          </p:cBhvr>
                                        </p:animRot>
                                        <p:animRot by="120000">
                                          <p:cBhvr>
                                            <p:cTn id="15" dur="150" fill="hold">
                                              <p:stCondLst>
                                                <p:cond delay="600"/>
                                              </p:stCondLst>
                                            </p:cTn>
                                            <p:tgtEl>
                                              <p:spTgt spid="7"/>
                                            </p:tgtEl>
                                            <p:attrNameLst>
                                              <p:attrName>r</p:attrName>
                                            </p:attrNameLst>
                                          </p:cBhvr>
                                        </p:animRot>
                                      </p:childTnLst>
                                    </p:cTn>
                                  </p:par>
                                  <p:par>
                                    <p:cTn id="16" presetID="32" presetClass="emph" presetSubtype="0" repeatCount="2000" fill="hold" nodeType="withEffect">
                                      <p:stCondLst>
                                        <p:cond delay="0"/>
                                      </p:stCondLst>
                                      <p:childTnLst>
                                        <p:animRot by="120000">
                                          <p:cBhvr>
                                            <p:cTn id="17" dur="75" fill="hold">
                                              <p:stCondLst>
                                                <p:cond delay="0"/>
                                              </p:stCondLst>
                                            </p:cTn>
                                            <p:tgtEl>
                                              <p:spTgt spid="6"/>
                                            </p:tgtEl>
                                            <p:attrNameLst>
                                              <p:attrName>r</p:attrName>
                                            </p:attrNameLst>
                                          </p:cBhvr>
                                        </p:animRot>
                                        <p:animRot by="-240000">
                                          <p:cBhvr>
                                            <p:cTn id="18" dur="150" fill="hold">
                                              <p:stCondLst>
                                                <p:cond delay="150"/>
                                              </p:stCondLst>
                                            </p:cTn>
                                            <p:tgtEl>
                                              <p:spTgt spid="6"/>
                                            </p:tgtEl>
                                            <p:attrNameLst>
                                              <p:attrName>r</p:attrName>
                                            </p:attrNameLst>
                                          </p:cBhvr>
                                        </p:animRot>
                                        <p:animRot by="240000">
                                          <p:cBhvr>
                                            <p:cTn id="19" dur="150" fill="hold">
                                              <p:stCondLst>
                                                <p:cond delay="300"/>
                                              </p:stCondLst>
                                            </p:cTn>
                                            <p:tgtEl>
                                              <p:spTgt spid="6"/>
                                            </p:tgtEl>
                                            <p:attrNameLst>
                                              <p:attrName>r</p:attrName>
                                            </p:attrNameLst>
                                          </p:cBhvr>
                                        </p:animRot>
                                        <p:animRot by="-240000">
                                          <p:cBhvr>
                                            <p:cTn id="20" dur="150" fill="hold">
                                              <p:stCondLst>
                                                <p:cond delay="450"/>
                                              </p:stCondLst>
                                            </p:cTn>
                                            <p:tgtEl>
                                              <p:spTgt spid="6"/>
                                            </p:tgtEl>
                                            <p:attrNameLst>
                                              <p:attrName>r</p:attrName>
                                            </p:attrNameLst>
                                          </p:cBhvr>
                                        </p:animRot>
                                        <p:animRot by="120000">
                                          <p:cBhvr>
                                            <p:cTn id="21" dur="150" fill="hold">
                                              <p:stCondLst>
                                                <p:cond delay="600"/>
                                              </p:stCondLst>
                                            </p:cTn>
                                            <p:tgtEl>
                                              <p:spTgt spid="6"/>
                                            </p:tgtEl>
                                            <p:attrNameLst>
                                              <p:attrName>r</p:attrName>
                                            </p:attrNameLst>
                                          </p:cBhvr>
                                        </p:animRot>
                                      </p:childTnLst>
                                    </p:cTn>
                                  </p:par>
                                  <p:par>
                                    <p:cTn id="22" presetID="32" presetClass="emph" presetSubtype="0" repeatCount="2000" fill="hold" nodeType="withEffect">
                                      <p:stCondLst>
                                        <p:cond delay="0"/>
                                      </p:stCondLst>
                                      <p:childTnLst>
                                        <p:animRot by="120000">
                                          <p:cBhvr>
                                            <p:cTn id="23" dur="75" fill="hold">
                                              <p:stCondLst>
                                                <p:cond delay="0"/>
                                              </p:stCondLst>
                                            </p:cTn>
                                            <p:tgtEl>
                                              <p:spTgt spid="3"/>
                                            </p:tgtEl>
                                            <p:attrNameLst>
                                              <p:attrName>r</p:attrName>
                                            </p:attrNameLst>
                                          </p:cBhvr>
                                        </p:animRot>
                                        <p:animRot by="-240000">
                                          <p:cBhvr>
                                            <p:cTn id="24" dur="150" fill="hold">
                                              <p:stCondLst>
                                                <p:cond delay="150"/>
                                              </p:stCondLst>
                                            </p:cTn>
                                            <p:tgtEl>
                                              <p:spTgt spid="3"/>
                                            </p:tgtEl>
                                            <p:attrNameLst>
                                              <p:attrName>r</p:attrName>
                                            </p:attrNameLst>
                                          </p:cBhvr>
                                        </p:animRot>
                                        <p:animRot by="240000">
                                          <p:cBhvr>
                                            <p:cTn id="25" dur="150" fill="hold">
                                              <p:stCondLst>
                                                <p:cond delay="300"/>
                                              </p:stCondLst>
                                            </p:cTn>
                                            <p:tgtEl>
                                              <p:spTgt spid="3"/>
                                            </p:tgtEl>
                                            <p:attrNameLst>
                                              <p:attrName>r</p:attrName>
                                            </p:attrNameLst>
                                          </p:cBhvr>
                                        </p:animRot>
                                        <p:animRot by="-240000">
                                          <p:cBhvr>
                                            <p:cTn id="26" dur="150" fill="hold">
                                              <p:stCondLst>
                                                <p:cond delay="450"/>
                                              </p:stCondLst>
                                            </p:cTn>
                                            <p:tgtEl>
                                              <p:spTgt spid="3"/>
                                            </p:tgtEl>
                                            <p:attrNameLst>
                                              <p:attrName>r</p:attrName>
                                            </p:attrNameLst>
                                          </p:cBhvr>
                                        </p:animRot>
                                        <p:animRot by="120000">
                                          <p:cBhvr>
                                            <p:cTn id="27"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E0B527A-E736-DE3A-4ED3-0E50963B3652}"/>
              </a:ext>
            </a:extLst>
          </p:cNvPr>
          <p:cNvSpPr txBox="1"/>
          <p:nvPr/>
        </p:nvSpPr>
        <p:spPr>
          <a:xfrm>
            <a:off x="883920" y="252900"/>
            <a:ext cx="1056640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Em đồng tình hay không đồng tình với ý kiến của bạn nào? Vì sao?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5D8AB50B-7397-F239-011F-0B81103E6F9F}"/>
              </a:ext>
            </a:extLst>
          </p:cNvPr>
          <p:cNvPicPr>
            <a:picLocks noChangeAspect="1"/>
          </p:cNvPicPr>
          <p:nvPr/>
        </p:nvPicPr>
        <p:blipFill>
          <a:blip r:embed="rId3"/>
          <a:stretch>
            <a:fillRect/>
          </a:stretch>
        </p:blipFill>
        <p:spPr>
          <a:xfrm>
            <a:off x="2733675" y="1432877"/>
            <a:ext cx="6731084" cy="4856163"/>
          </a:xfrm>
          <a:prstGeom prst="rect">
            <a:avLst/>
          </a:prstGeom>
        </p:spPr>
      </p:pic>
    </p:spTree>
    <p:extLst>
      <p:ext uri="{BB962C8B-B14F-4D97-AF65-F5344CB8AC3E}">
        <p14:creationId xmlns:p14="http://schemas.microsoft.com/office/powerpoint/2010/main" val="265180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00"/>
                                        <p:tgtEl>
                                          <p:spTgt spid="8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sp>
        <p:nvSpPr>
          <p:cNvPr id="24" name="TextBox 23">
            <a:extLst>
              <a:ext uri="{FF2B5EF4-FFF2-40B4-BE49-F238E27FC236}">
                <a16:creationId xmlns:a16="http://schemas.microsoft.com/office/drawing/2014/main" id="{23A17271-85A0-38BD-2375-695161BB652E}"/>
              </a:ext>
            </a:extLst>
          </p:cNvPr>
          <p:cNvSpPr txBox="1"/>
          <p:nvPr/>
        </p:nvSpPr>
        <p:spPr>
          <a:xfrm>
            <a:off x="565247" y="4050337"/>
            <a:ext cx="6892297" cy="2308324"/>
          </a:xfrm>
          <a:prstGeom prst="rect">
            <a:avLst/>
          </a:prstGeom>
          <a:noFill/>
        </p:spPr>
        <p:txBody>
          <a:bodyPr wrap="square">
            <a:spAutoFit/>
          </a:bodyPr>
          <a:lstStyle/>
          <a:p>
            <a:pPr lvl="0" algn="ctr">
              <a:defRPr/>
            </a:pPr>
            <a:r>
              <a:rPr lang="vi-VN" sz="3600" b="1" dirty="0">
                <a:solidFill>
                  <a:srgbClr val="00B0F0"/>
                </a:solidFill>
                <a:latin typeface="Cambria" panose="02040503050406030204" pitchFamily="18" charset="0"/>
                <a:ea typeface="Cambria" panose="02040503050406030204" pitchFamily="18" charset="0"/>
              </a:rPr>
              <a:t>Việc sử dụng tiền hợp lí phải được đề cập tới từ những lớp nhỏ hơn. Lớp 4 đã học bài “Quý trọng đồng tiền".</a:t>
            </a:r>
            <a:endParaRPr kumimoji="0" lang="en-US" sz="36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A4591E2-85A4-AF2E-A992-999F3FB8AB60}"/>
              </a:ext>
            </a:extLst>
          </p:cNvPr>
          <p:cNvGrpSpPr/>
          <p:nvPr/>
        </p:nvGrpSpPr>
        <p:grpSpPr>
          <a:xfrm>
            <a:off x="9893769" y="3899172"/>
            <a:ext cx="2211233" cy="1090472"/>
            <a:chOff x="9716168" y="4116703"/>
            <a:chExt cx="2211233" cy="1090472"/>
          </a:xfrm>
        </p:grpSpPr>
        <p:sp>
          <p:nvSpPr>
            <p:cNvPr id="15" name="Speech Bubble: Oval 14">
              <a:extLst>
                <a:ext uri="{FF2B5EF4-FFF2-40B4-BE49-F238E27FC236}">
                  <a16:creationId xmlns:a16="http://schemas.microsoft.com/office/drawing/2014/main" id="{7D139C74-3135-C5F4-607E-9E485945710A}"/>
                </a:ext>
              </a:extLst>
            </p:cNvPr>
            <p:cNvSpPr/>
            <p:nvPr/>
          </p:nvSpPr>
          <p:spPr>
            <a:xfrm flipH="1">
              <a:off x="9783788" y="4116703"/>
              <a:ext cx="1992383" cy="1090472"/>
            </a:xfrm>
            <a:prstGeom prst="wedgeEllipseCallout">
              <a:avLst>
                <a:gd name="adj1" fmla="val 58914"/>
                <a:gd name="adj2" fmla="val -5034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5F7F325-FF68-02C1-EBB8-6146AD31E0A8}"/>
                </a:ext>
              </a:extLst>
            </p:cNvPr>
            <p:cNvSpPr/>
            <p:nvPr/>
          </p:nvSpPr>
          <p:spPr>
            <a:xfrm>
              <a:off x="9716168" y="4360515"/>
              <a:ext cx="2211233"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Vì sao ?</a:t>
              </a:r>
              <a:endParaRPr kumimoji="0" lang="en-US"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3A9E2F60-1C81-52DB-07C9-E6F65B39BE13}"/>
              </a:ext>
            </a:extLst>
          </p:cNvPr>
          <p:cNvGrpSpPr/>
          <p:nvPr/>
        </p:nvGrpSpPr>
        <p:grpSpPr>
          <a:xfrm>
            <a:off x="6437375" y="612148"/>
            <a:ext cx="2798543" cy="3043640"/>
            <a:chOff x="6437375" y="612148"/>
            <a:chExt cx="2798543" cy="3043640"/>
          </a:xfrm>
        </p:grpSpPr>
        <p:grpSp>
          <p:nvGrpSpPr>
            <p:cNvPr id="25" name="Group 24">
              <a:extLst>
                <a:ext uri="{FF2B5EF4-FFF2-40B4-BE49-F238E27FC236}">
                  <a16:creationId xmlns:a16="http://schemas.microsoft.com/office/drawing/2014/main" id="{6788CAB3-6744-104C-13ED-6C17949D1D7D}"/>
                </a:ext>
              </a:extLst>
            </p:cNvPr>
            <p:cNvGrpSpPr/>
            <p:nvPr/>
          </p:nvGrpSpPr>
          <p:grpSpPr>
            <a:xfrm rot="21229733">
              <a:off x="7010583" y="757425"/>
              <a:ext cx="1772985" cy="2898363"/>
              <a:chOff x="6534472" y="1891365"/>
              <a:chExt cx="1772985" cy="289836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4C92B085-942F-F955-7DE5-4F443B47AF5C}"/>
                  </a:ext>
                </a:extLst>
              </p:cNvPr>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6" descr="Cry Emoji Png - Clipart Images Crying Face, Transparent Png , Transparent  Png Image - PNGitem">
              <a:extLst>
                <a:ext uri="{FF2B5EF4-FFF2-40B4-BE49-F238E27FC236}">
                  <a16:creationId xmlns:a16="http://schemas.microsoft.com/office/drawing/2014/main" id="{18B17F16-18B3-C15E-B17F-09CBD6E77179}"/>
                </a:ext>
              </a:extLst>
            </p:cNvPr>
            <p:cNvPicPr>
              <a:picLocks noChangeAspect="1" noChangeArrowheads="1"/>
            </p:cNvPicPr>
            <p:nvPr/>
          </p:nvPicPr>
          <p:blipFill>
            <a:blip r:embed="rId7">
              <a:clrChange>
                <a:clrFrom>
                  <a:srgbClr val="FCFCFC"/>
                </a:clrFrom>
                <a:clrTo>
                  <a:srgbClr val="FCFCFC">
                    <a:alpha val="0"/>
                  </a:srgbClr>
                </a:clrTo>
              </a:clrChange>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3619C829-746B-778A-2864-34D45DC79D3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8" name="Picture 7">
            <a:extLst>
              <a:ext uri="{FF2B5EF4-FFF2-40B4-BE49-F238E27FC236}">
                <a16:creationId xmlns:a16="http://schemas.microsoft.com/office/drawing/2014/main" id="{A913059A-56DA-6F29-8F94-4364F8ED6D67}"/>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9" name="Picture 8">
            <a:extLst>
              <a:ext uri="{FF2B5EF4-FFF2-40B4-BE49-F238E27FC236}">
                <a16:creationId xmlns:a16="http://schemas.microsoft.com/office/drawing/2014/main" id="{2DA91454-99DF-68C1-DAC3-D8F7AA8FAEE3}"/>
              </a:ext>
            </a:extLst>
          </p:cNvPr>
          <p:cNvPicPr>
            <a:picLocks noChangeAspect="1"/>
          </p:cNvPicPr>
          <p:nvPr/>
        </p:nvPicPr>
        <p:blipFill>
          <a:blip r:embed="rId10"/>
          <a:stretch>
            <a:fillRect/>
          </a:stretch>
        </p:blipFill>
        <p:spPr>
          <a:xfrm>
            <a:off x="1006157" y="1135380"/>
            <a:ext cx="5460606" cy="2522220"/>
          </a:xfrm>
          <a:prstGeom prst="rect">
            <a:avLst/>
          </a:prstGeom>
        </p:spPr>
      </p:pic>
    </p:spTree>
    <p:extLst>
      <p:ext uri="{BB962C8B-B14F-4D97-AF65-F5344CB8AC3E}">
        <p14:creationId xmlns:p14="http://schemas.microsoft.com/office/powerpoint/2010/main" val="160985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grpSp>
        <p:nvGrpSpPr>
          <p:cNvPr id="25" name="Group 24">
            <a:extLst>
              <a:ext uri="{FF2B5EF4-FFF2-40B4-BE49-F238E27FC236}">
                <a16:creationId xmlns:a16="http://schemas.microsoft.com/office/drawing/2014/main" id="{6788CAB3-6744-104C-13ED-6C17949D1D7D}"/>
              </a:ext>
            </a:extLst>
          </p:cNvPr>
          <p:cNvGrpSpPr/>
          <p:nvPr/>
        </p:nvGrpSpPr>
        <p:grpSpPr>
          <a:xfrm rot="21229733">
            <a:off x="6862326" y="616920"/>
            <a:ext cx="2151437" cy="3034043"/>
            <a:chOff x="6393789" y="1755685"/>
            <a:chExt cx="2151437" cy="303404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6DD688E-02F9-900F-7216-8DEE50E74237}"/>
                </a:ext>
              </a:extLst>
            </p:cNvPr>
            <p:cNvGrpSpPr/>
            <p:nvPr/>
          </p:nvGrpSpPr>
          <p:grpSpPr>
            <a:xfrm rot="21223148">
              <a:off x="6393789" y="1755685"/>
              <a:ext cx="2151437" cy="2151437"/>
              <a:chOff x="7032563" y="1381418"/>
              <a:chExt cx="2106152" cy="2106152"/>
            </a:xfrm>
          </p:grpSpPr>
          <p:pic>
            <p:nvPicPr>
              <p:cNvPr id="28" name="Picture 27">
                <a:extLst>
                  <a:ext uri="{FF2B5EF4-FFF2-40B4-BE49-F238E27FC236}">
                    <a16:creationId xmlns:a16="http://schemas.microsoft.com/office/drawing/2014/main" id="{DF3BA721-C3D7-A0BB-7457-611D463D45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00" b="90000" l="8500" r="90000">
                            <a14:foregroundMark x1="45333" y1="7000" x2="54500" y2="14833"/>
                            <a14:foregroundMark x1="8500" y1="43333" x2="10500" y2="52667"/>
                            <a14:foregroundMark x1="30333" y1="32833" x2="38667" y2="41500"/>
                            <a14:foregroundMark x1="62000" y1="29500" x2="65667" y2="39667"/>
                            <a14:foregroundMark x1="62000" y1="35333" x2="63833" y2="36333"/>
                          </a14:backgroundRemoval>
                        </a14:imgEffect>
                        <a14:imgEffect>
                          <a14:sharpenSoften amount="50000"/>
                        </a14:imgEffect>
                        <a14:imgEffect>
                          <a14:colorTemperature colorTemp="11200"/>
                        </a14:imgEffect>
                        <a14:imgEffect>
                          <a14:saturation sat="400000"/>
                        </a14:imgEffect>
                        <a14:imgEffect>
                          <a14:brightnessContrast bright="20000" contrast="20000"/>
                        </a14:imgEffect>
                      </a14:imgLayer>
                    </a14:imgProps>
                  </a:ext>
                </a:extLst>
              </a:blip>
              <a:stretch>
                <a:fillRect/>
              </a:stretch>
            </p:blipFill>
            <p:spPr>
              <a:xfrm>
                <a:off x="7032563" y="1381418"/>
                <a:ext cx="2106152" cy="2106152"/>
              </a:xfrm>
              <a:prstGeom prst="rect">
                <a:avLst/>
              </a:prstGeom>
            </p:spPr>
          </p:pic>
          <p:sp>
            <p:nvSpPr>
              <p:cNvPr id="29" name="Oval 28">
                <a:extLst>
                  <a:ext uri="{FF2B5EF4-FFF2-40B4-BE49-F238E27FC236}">
                    <a16:creationId xmlns:a16="http://schemas.microsoft.com/office/drawing/2014/main" id="{4C92B085-942F-F955-7DE5-4F443B47AF5C}"/>
                  </a:ext>
                </a:extLst>
              </p:cNvPr>
              <p:cNvSpPr/>
              <p:nvPr/>
            </p:nvSpPr>
            <p:spPr>
              <a:xfrm>
                <a:off x="7176305" y="1509358"/>
                <a:ext cx="1735666" cy="1735666"/>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DEBCE3D7-9E50-A44C-11E1-73F0109CA28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4" name="Picture 3">
            <a:extLst>
              <a:ext uri="{FF2B5EF4-FFF2-40B4-BE49-F238E27FC236}">
                <a16:creationId xmlns:a16="http://schemas.microsoft.com/office/drawing/2014/main" id="{817C541F-8151-B92A-BD75-BB33F8DB957D}"/>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6" name="Picture 5">
            <a:extLst>
              <a:ext uri="{FF2B5EF4-FFF2-40B4-BE49-F238E27FC236}">
                <a16:creationId xmlns:a16="http://schemas.microsoft.com/office/drawing/2014/main" id="{F57FE50F-35A4-59A3-8CB8-CA10B9CDA4A7}"/>
              </a:ext>
            </a:extLst>
          </p:cNvPr>
          <p:cNvPicPr>
            <a:picLocks noChangeAspect="1"/>
          </p:cNvPicPr>
          <p:nvPr/>
        </p:nvPicPr>
        <p:blipFill>
          <a:blip r:embed="rId10"/>
          <a:stretch>
            <a:fillRect/>
          </a:stretch>
        </p:blipFill>
        <p:spPr>
          <a:xfrm>
            <a:off x="625230" y="1341119"/>
            <a:ext cx="5470770" cy="2540001"/>
          </a:xfrm>
          <a:prstGeom prst="rect">
            <a:avLst/>
          </a:prstGeom>
        </p:spPr>
      </p:pic>
    </p:spTree>
    <p:extLst>
      <p:ext uri="{BB962C8B-B14F-4D97-AF65-F5344CB8AC3E}">
        <p14:creationId xmlns:p14="http://schemas.microsoft.com/office/powerpoint/2010/main" val="1753359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grpSp>
        <p:nvGrpSpPr>
          <p:cNvPr id="25" name="Group 24">
            <a:extLst>
              <a:ext uri="{FF2B5EF4-FFF2-40B4-BE49-F238E27FC236}">
                <a16:creationId xmlns:a16="http://schemas.microsoft.com/office/drawing/2014/main" id="{6788CAB3-6744-104C-13ED-6C17949D1D7D}"/>
              </a:ext>
            </a:extLst>
          </p:cNvPr>
          <p:cNvGrpSpPr/>
          <p:nvPr/>
        </p:nvGrpSpPr>
        <p:grpSpPr>
          <a:xfrm rot="21229733">
            <a:off x="6862326" y="616920"/>
            <a:ext cx="2151437" cy="3034043"/>
            <a:chOff x="6393789" y="1755685"/>
            <a:chExt cx="2151437" cy="303404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6DD688E-02F9-900F-7216-8DEE50E74237}"/>
                </a:ext>
              </a:extLst>
            </p:cNvPr>
            <p:cNvGrpSpPr/>
            <p:nvPr/>
          </p:nvGrpSpPr>
          <p:grpSpPr>
            <a:xfrm rot="21223148">
              <a:off x="6393789" y="1755685"/>
              <a:ext cx="2151437" cy="2151437"/>
              <a:chOff x="7032563" y="1381418"/>
              <a:chExt cx="2106152" cy="2106152"/>
            </a:xfrm>
          </p:grpSpPr>
          <p:pic>
            <p:nvPicPr>
              <p:cNvPr id="28" name="Picture 27">
                <a:extLst>
                  <a:ext uri="{FF2B5EF4-FFF2-40B4-BE49-F238E27FC236}">
                    <a16:creationId xmlns:a16="http://schemas.microsoft.com/office/drawing/2014/main" id="{DF3BA721-C3D7-A0BB-7457-611D463D45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00" b="90000" l="8500" r="90000">
                            <a14:foregroundMark x1="45333" y1="7000" x2="54500" y2="14833"/>
                            <a14:foregroundMark x1="8500" y1="43333" x2="10500" y2="52667"/>
                            <a14:foregroundMark x1="30333" y1="32833" x2="38667" y2="41500"/>
                            <a14:foregroundMark x1="62000" y1="29500" x2="65667" y2="39667"/>
                            <a14:foregroundMark x1="62000" y1="35333" x2="63833" y2="36333"/>
                          </a14:backgroundRemoval>
                        </a14:imgEffect>
                        <a14:imgEffect>
                          <a14:sharpenSoften amount="50000"/>
                        </a14:imgEffect>
                        <a14:imgEffect>
                          <a14:colorTemperature colorTemp="11200"/>
                        </a14:imgEffect>
                        <a14:imgEffect>
                          <a14:saturation sat="400000"/>
                        </a14:imgEffect>
                        <a14:imgEffect>
                          <a14:brightnessContrast bright="20000" contrast="20000"/>
                        </a14:imgEffect>
                      </a14:imgLayer>
                    </a14:imgProps>
                  </a:ext>
                </a:extLst>
              </a:blip>
              <a:stretch>
                <a:fillRect/>
              </a:stretch>
            </p:blipFill>
            <p:spPr>
              <a:xfrm>
                <a:off x="7032563" y="1381418"/>
                <a:ext cx="2106152" cy="2106152"/>
              </a:xfrm>
              <a:prstGeom prst="rect">
                <a:avLst/>
              </a:prstGeom>
            </p:spPr>
          </p:pic>
          <p:sp>
            <p:nvSpPr>
              <p:cNvPr id="29" name="Oval 28">
                <a:extLst>
                  <a:ext uri="{FF2B5EF4-FFF2-40B4-BE49-F238E27FC236}">
                    <a16:creationId xmlns:a16="http://schemas.microsoft.com/office/drawing/2014/main" id="{4C92B085-942F-F955-7DE5-4F443B47AF5C}"/>
                  </a:ext>
                </a:extLst>
              </p:cNvPr>
              <p:cNvSpPr/>
              <p:nvPr/>
            </p:nvSpPr>
            <p:spPr>
              <a:xfrm>
                <a:off x="7176305" y="1509358"/>
                <a:ext cx="1735666" cy="1735666"/>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DEBCE3D7-9E50-A44C-11E1-73F0109CA28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4" name="Picture 3">
            <a:extLst>
              <a:ext uri="{FF2B5EF4-FFF2-40B4-BE49-F238E27FC236}">
                <a16:creationId xmlns:a16="http://schemas.microsoft.com/office/drawing/2014/main" id="{817C541F-8151-B92A-BD75-BB33F8DB957D}"/>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5" name="Picture 4">
            <a:extLst>
              <a:ext uri="{FF2B5EF4-FFF2-40B4-BE49-F238E27FC236}">
                <a16:creationId xmlns:a16="http://schemas.microsoft.com/office/drawing/2014/main" id="{CEAD09BD-4DEB-B6E8-6432-092E60F784DC}"/>
              </a:ext>
            </a:extLst>
          </p:cNvPr>
          <p:cNvPicPr>
            <a:picLocks noChangeAspect="1"/>
          </p:cNvPicPr>
          <p:nvPr/>
        </p:nvPicPr>
        <p:blipFill>
          <a:blip r:embed="rId10"/>
          <a:stretch>
            <a:fillRect/>
          </a:stretch>
        </p:blipFill>
        <p:spPr>
          <a:xfrm>
            <a:off x="876617" y="1480184"/>
            <a:ext cx="5573828" cy="2502535"/>
          </a:xfrm>
          <a:prstGeom prst="rect">
            <a:avLst/>
          </a:prstGeom>
        </p:spPr>
      </p:pic>
    </p:spTree>
    <p:extLst>
      <p:ext uri="{BB962C8B-B14F-4D97-AF65-F5344CB8AC3E}">
        <p14:creationId xmlns:p14="http://schemas.microsoft.com/office/powerpoint/2010/main" val="519374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grpSp>
        <p:nvGrpSpPr>
          <p:cNvPr id="25" name="Group 24">
            <a:extLst>
              <a:ext uri="{FF2B5EF4-FFF2-40B4-BE49-F238E27FC236}">
                <a16:creationId xmlns:a16="http://schemas.microsoft.com/office/drawing/2014/main" id="{6788CAB3-6744-104C-13ED-6C17949D1D7D}"/>
              </a:ext>
            </a:extLst>
          </p:cNvPr>
          <p:cNvGrpSpPr/>
          <p:nvPr/>
        </p:nvGrpSpPr>
        <p:grpSpPr>
          <a:xfrm rot="21229733">
            <a:off x="6862326" y="616920"/>
            <a:ext cx="2151437" cy="3034043"/>
            <a:chOff x="6393789" y="1755685"/>
            <a:chExt cx="2151437" cy="303404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6DD688E-02F9-900F-7216-8DEE50E74237}"/>
                </a:ext>
              </a:extLst>
            </p:cNvPr>
            <p:cNvGrpSpPr/>
            <p:nvPr/>
          </p:nvGrpSpPr>
          <p:grpSpPr>
            <a:xfrm rot="21223148">
              <a:off x="6393789" y="1755685"/>
              <a:ext cx="2151437" cy="2151437"/>
              <a:chOff x="7032563" y="1381418"/>
              <a:chExt cx="2106152" cy="2106152"/>
            </a:xfrm>
          </p:grpSpPr>
          <p:pic>
            <p:nvPicPr>
              <p:cNvPr id="28" name="Picture 27">
                <a:extLst>
                  <a:ext uri="{FF2B5EF4-FFF2-40B4-BE49-F238E27FC236}">
                    <a16:creationId xmlns:a16="http://schemas.microsoft.com/office/drawing/2014/main" id="{DF3BA721-C3D7-A0BB-7457-611D463D45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00" b="90000" l="8500" r="90000">
                            <a14:foregroundMark x1="45333" y1="7000" x2="54500" y2="14833"/>
                            <a14:foregroundMark x1="8500" y1="43333" x2="10500" y2="52667"/>
                            <a14:foregroundMark x1="30333" y1="32833" x2="38667" y2="41500"/>
                            <a14:foregroundMark x1="62000" y1="29500" x2="65667" y2="39667"/>
                            <a14:foregroundMark x1="62000" y1="35333" x2="63833" y2="36333"/>
                          </a14:backgroundRemoval>
                        </a14:imgEffect>
                        <a14:imgEffect>
                          <a14:sharpenSoften amount="50000"/>
                        </a14:imgEffect>
                        <a14:imgEffect>
                          <a14:colorTemperature colorTemp="11200"/>
                        </a14:imgEffect>
                        <a14:imgEffect>
                          <a14:saturation sat="400000"/>
                        </a14:imgEffect>
                        <a14:imgEffect>
                          <a14:brightnessContrast bright="20000" contrast="20000"/>
                        </a14:imgEffect>
                      </a14:imgLayer>
                    </a14:imgProps>
                  </a:ext>
                </a:extLst>
              </a:blip>
              <a:stretch>
                <a:fillRect/>
              </a:stretch>
            </p:blipFill>
            <p:spPr>
              <a:xfrm>
                <a:off x="7032563" y="1381418"/>
                <a:ext cx="2106152" cy="2106152"/>
              </a:xfrm>
              <a:prstGeom prst="rect">
                <a:avLst/>
              </a:prstGeom>
            </p:spPr>
          </p:pic>
          <p:sp>
            <p:nvSpPr>
              <p:cNvPr id="29" name="Oval 28">
                <a:extLst>
                  <a:ext uri="{FF2B5EF4-FFF2-40B4-BE49-F238E27FC236}">
                    <a16:creationId xmlns:a16="http://schemas.microsoft.com/office/drawing/2014/main" id="{4C92B085-942F-F955-7DE5-4F443B47AF5C}"/>
                  </a:ext>
                </a:extLst>
              </p:cNvPr>
              <p:cNvSpPr/>
              <p:nvPr/>
            </p:nvSpPr>
            <p:spPr>
              <a:xfrm>
                <a:off x="7176305" y="1509358"/>
                <a:ext cx="1735666" cy="1735666"/>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DEBCE3D7-9E50-A44C-11E1-73F0109CA28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4" name="Picture 3">
            <a:extLst>
              <a:ext uri="{FF2B5EF4-FFF2-40B4-BE49-F238E27FC236}">
                <a16:creationId xmlns:a16="http://schemas.microsoft.com/office/drawing/2014/main" id="{817C541F-8151-B92A-BD75-BB33F8DB957D}"/>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6" name="Picture 5">
            <a:extLst>
              <a:ext uri="{FF2B5EF4-FFF2-40B4-BE49-F238E27FC236}">
                <a16:creationId xmlns:a16="http://schemas.microsoft.com/office/drawing/2014/main" id="{C3E5929C-36B8-BE6F-82D9-DE19E6FB9A0C}"/>
              </a:ext>
            </a:extLst>
          </p:cNvPr>
          <p:cNvPicPr>
            <a:picLocks noChangeAspect="1"/>
          </p:cNvPicPr>
          <p:nvPr/>
        </p:nvPicPr>
        <p:blipFill>
          <a:blip r:embed="rId10"/>
          <a:stretch>
            <a:fillRect/>
          </a:stretch>
        </p:blipFill>
        <p:spPr>
          <a:xfrm>
            <a:off x="717550" y="1997710"/>
            <a:ext cx="5886450" cy="2646202"/>
          </a:xfrm>
          <a:prstGeom prst="rect">
            <a:avLst/>
          </a:prstGeom>
        </p:spPr>
      </p:pic>
    </p:spTree>
    <p:extLst>
      <p:ext uri="{BB962C8B-B14F-4D97-AF65-F5344CB8AC3E}">
        <p14:creationId xmlns:p14="http://schemas.microsoft.com/office/powerpoint/2010/main" val="1278182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sp>
        <p:nvSpPr>
          <p:cNvPr id="24" name="TextBox 23">
            <a:extLst>
              <a:ext uri="{FF2B5EF4-FFF2-40B4-BE49-F238E27FC236}">
                <a16:creationId xmlns:a16="http://schemas.microsoft.com/office/drawing/2014/main" id="{23A17271-85A0-38BD-2375-695161BB652E}"/>
              </a:ext>
            </a:extLst>
          </p:cNvPr>
          <p:cNvSpPr txBox="1"/>
          <p:nvPr/>
        </p:nvSpPr>
        <p:spPr>
          <a:xfrm>
            <a:off x="362047" y="3969057"/>
            <a:ext cx="7745633" cy="2308324"/>
          </a:xfrm>
          <a:prstGeom prst="rect">
            <a:avLst/>
          </a:prstGeom>
          <a:noFill/>
        </p:spPr>
        <p:txBody>
          <a:bodyPr wrap="square">
            <a:spAutoFit/>
          </a:bodyPr>
          <a:lstStyle/>
          <a:p>
            <a:pPr lvl="0" algn="ctr">
              <a:defRPr/>
            </a:pPr>
            <a:r>
              <a:rPr lang="vi-VN" sz="3600" b="1" dirty="0">
                <a:solidFill>
                  <a:srgbClr val="00B0F0"/>
                </a:solidFill>
                <a:latin typeface="Cambria" panose="02040503050406030204" pitchFamily="18" charset="0"/>
                <a:ea typeface="Cambria" panose="02040503050406030204" pitchFamily="18" charset="0"/>
              </a:rPr>
              <a:t>Người giàu có vẫn phải sử dụng tiền hợp lí để có điều kiện kiếm được nhiều tiền hơn nữa hoặc để phòng những rủi ro bất ngờ ập đến.</a:t>
            </a:r>
            <a:endParaRPr kumimoji="0" lang="en-US" sz="36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A4591E2-85A4-AF2E-A992-999F3FB8AB60}"/>
              </a:ext>
            </a:extLst>
          </p:cNvPr>
          <p:cNvGrpSpPr/>
          <p:nvPr/>
        </p:nvGrpSpPr>
        <p:grpSpPr>
          <a:xfrm>
            <a:off x="9893769" y="3899172"/>
            <a:ext cx="2211233" cy="1090472"/>
            <a:chOff x="9716168" y="4116703"/>
            <a:chExt cx="2211233" cy="1090472"/>
          </a:xfrm>
        </p:grpSpPr>
        <p:sp>
          <p:nvSpPr>
            <p:cNvPr id="15" name="Speech Bubble: Oval 14">
              <a:extLst>
                <a:ext uri="{FF2B5EF4-FFF2-40B4-BE49-F238E27FC236}">
                  <a16:creationId xmlns:a16="http://schemas.microsoft.com/office/drawing/2014/main" id="{7D139C74-3135-C5F4-607E-9E485945710A}"/>
                </a:ext>
              </a:extLst>
            </p:cNvPr>
            <p:cNvSpPr/>
            <p:nvPr/>
          </p:nvSpPr>
          <p:spPr>
            <a:xfrm flipH="1">
              <a:off x="9783788" y="4116703"/>
              <a:ext cx="1992383" cy="1090472"/>
            </a:xfrm>
            <a:prstGeom prst="wedgeEllipseCallout">
              <a:avLst>
                <a:gd name="adj1" fmla="val 58914"/>
                <a:gd name="adj2" fmla="val -5034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5F7F325-FF68-02C1-EBB8-6146AD31E0A8}"/>
                </a:ext>
              </a:extLst>
            </p:cNvPr>
            <p:cNvSpPr/>
            <p:nvPr/>
          </p:nvSpPr>
          <p:spPr>
            <a:xfrm>
              <a:off x="9716168" y="4360515"/>
              <a:ext cx="2211233"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Vì sao ?</a:t>
              </a:r>
              <a:endParaRPr kumimoji="0" lang="en-US"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3A9E2F60-1C81-52DB-07C9-E6F65B39BE13}"/>
              </a:ext>
            </a:extLst>
          </p:cNvPr>
          <p:cNvGrpSpPr/>
          <p:nvPr/>
        </p:nvGrpSpPr>
        <p:grpSpPr>
          <a:xfrm>
            <a:off x="6437375" y="612148"/>
            <a:ext cx="2798543" cy="3043640"/>
            <a:chOff x="6437375" y="612148"/>
            <a:chExt cx="2798543" cy="3043640"/>
          </a:xfrm>
        </p:grpSpPr>
        <p:grpSp>
          <p:nvGrpSpPr>
            <p:cNvPr id="25" name="Group 24">
              <a:extLst>
                <a:ext uri="{FF2B5EF4-FFF2-40B4-BE49-F238E27FC236}">
                  <a16:creationId xmlns:a16="http://schemas.microsoft.com/office/drawing/2014/main" id="{6788CAB3-6744-104C-13ED-6C17949D1D7D}"/>
                </a:ext>
              </a:extLst>
            </p:cNvPr>
            <p:cNvGrpSpPr/>
            <p:nvPr/>
          </p:nvGrpSpPr>
          <p:grpSpPr>
            <a:xfrm rot="21229733">
              <a:off x="7010583" y="757425"/>
              <a:ext cx="1772985" cy="2898363"/>
              <a:chOff x="6534472" y="1891365"/>
              <a:chExt cx="1772985" cy="289836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4C92B085-942F-F955-7DE5-4F443B47AF5C}"/>
                  </a:ext>
                </a:extLst>
              </p:cNvPr>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6" descr="Cry Emoji Png - Clipart Images Crying Face, Transparent Png , Transparent  Png Image - PNGitem">
              <a:extLst>
                <a:ext uri="{FF2B5EF4-FFF2-40B4-BE49-F238E27FC236}">
                  <a16:creationId xmlns:a16="http://schemas.microsoft.com/office/drawing/2014/main" id="{18B17F16-18B3-C15E-B17F-09CBD6E77179}"/>
                </a:ext>
              </a:extLst>
            </p:cNvPr>
            <p:cNvPicPr>
              <a:picLocks noChangeAspect="1" noChangeArrowheads="1"/>
            </p:cNvPicPr>
            <p:nvPr/>
          </p:nvPicPr>
          <p:blipFill>
            <a:blip r:embed="rId7">
              <a:clrChange>
                <a:clrFrom>
                  <a:srgbClr val="FCFCFC"/>
                </a:clrFrom>
                <a:clrTo>
                  <a:srgbClr val="FCFCFC">
                    <a:alpha val="0"/>
                  </a:srgbClr>
                </a:clrTo>
              </a:clrChange>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3619C829-746B-778A-2864-34D45DC79D3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8" name="Picture 7">
            <a:extLst>
              <a:ext uri="{FF2B5EF4-FFF2-40B4-BE49-F238E27FC236}">
                <a16:creationId xmlns:a16="http://schemas.microsoft.com/office/drawing/2014/main" id="{A913059A-56DA-6F29-8F94-4364F8ED6D67}"/>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5" name="Picture 4">
            <a:extLst>
              <a:ext uri="{FF2B5EF4-FFF2-40B4-BE49-F238E27FC236}">
                <a16:creationId xmlns:a16="http://schemas.microsoft.com/office/drawing/2014/main" id="{087EBA37-5913-55FD-938B-82A12D526CE4}"/>
              </a:ext>
            </a:extLst>
          </p:cNvPr>
          <p:cNvPicPr>
            <a:picLocks noChangeAspect="1"/>
          </p:cNvPicPr>
          <p:nvPr/>
        </p:nvPicPr>
        <p:blipFill>
          <a:blip r:embed="rId10"/>
          <a:stretch>
            <a:fillRect/>
          </a:stretch>
        </p:blipFill>
        <p:spPr>
          <a:xfrm>
            <a:off x="954722" y="1333182"/>
            <a:ext cx="5202238" cy="2401961"/>
          </a:xfrm>
          <a:prstGeom prst="rect">
            <a:avLst/>
          </a:prstGeom>
        </p:spPr>
      </p:pic>
    </p:spTree>
    <p:extLst>
      <p:ext uri="{BB962C8B-B14F-4D97-AF65-F5344CB8AC3E}">
        <p14:creationId xmlns:p14="http://schemas.microsoft.com/office/powerpoint/2010/main" val="3699502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E0B527A-E736-DE3A-4ED3-0E50963B3652}"/>
              </a:ext>
            </a:extLst>
          </p:cNvPr>
          <p:cNvSpPr txBox="1"/>
          <p:nvPr/>
        </p:nvSpPr>
        <p:spPr>
          <a:xfrm>
            <a:off x="883920" y="252900"/>
            <a:ext cx="1056640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Phân loại nhóm những hành vi nên làm và không nên làm để sử dụng tiền hợp lí.</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5262AEC-5541-FF53-7537-C052E0AF752D}"/>
              </a:ext>
            </a:extLst>
          </p:cNvPr>
          <p:cNvPicPr>
            <a:picLocks noChangeAspect="1"/>
          </p:cNvPicPr>
          <p:nvPr/>
        </p:nvPicPr>
        <p:blipFill>
          <a:blip r:embed="rId3"/>
          <a:stretch>
            <a:fillRect/>
          </a:stretch>
        </p:blipFill>
        <p:spPr>
          <a:xfrm>
            <a:off x="720724" y="1806574"/>
            <a:ext cx="10395063" cy="4137025"/>
          </a:xfrm>
          <a:prstGeom prst="rect">
            <a:avLst/>
          </a:prstGeom>
        </p:spPr>
      </p:pic>
    </p:spTree>
    <p:extLst>
      <p:ext uri="{BB962C8B-B14F-4D97-AF65-F5344CB8AC3E}">
        <p14:creationId xmlns:p14="http://schemas.microsoft.com/office/powerpoint/2010/main" val="83111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00"/>
                                        <p:tgtEl>
                                          <p:spTgt spid="8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grpSp>
        <p:nvGrpSpPr>
          <p:cNvPr id="10" name="Group 9">
            <a:extLst>
              <a:ext uri="{FF2B5EF4-FFF2-40B4-BE49-F238E27FC236}">
                <a16:creationId xmlns:a16="http://schemas.microsoft.com/office/drawing/2014/main" id="{B520F3C2-5869-C7E5-1326-342BDC00CB3B}"/>
              </a:ext>
            </a:extLst>
          </p:cNvPr>
          <p:cNvGrpSpPr/>
          <p:nvPr/>
        </p:nvGrpSpPr>
        <p:grpSpPr>
          <a:xfrm>
            <a:off x="3746819" y="97747"/>
            <a:ext cx="4381181" cy="1192573"/>
            <a:chOff x="6559296" y="890016"/>
            <a:chExt cx="4498848" cy="1051281"/>
          </a:xfrm>
        </p:grpSpPr>
        <p:sp>
          <p:nvSpPr>
            <p:cNvPr id="11" name="Rectangle: Rounded Corners 10">
              <a:extLst>
                <a:ext uri="{FF2B5EF4-FFF2-40B4-BE49-F238E27FC236}">
                  <a16:creationId xmlns:a16="http://schemas.microsoft.com/office/drawing/2014/main" id="{64836F30-0F49-B899-5150-909DC56462ED}"/>
                </a:ext>
              </a:extLst>
            </p:cNvPr>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2000" b="1" dirty="0"/>
            </a:p>
          </p:txBody>
        </p:sp>
        <p:sp>
          <p:nvSpPr>
            <p:cNvPr id="12" name="Rectangle: Rounded Corners 11">
              <a:extLst>
                <a:ext uri="{FF2B5EF4-FFF2-40B4-BE49-F238E27FC236}">
                  <a16:creationId xmlns:a16="http://schemas.microsoft.com/office/drawing/2014/main" id="{14E4DC73-6FF9-67D9-4438-7FE5AFAA5325}"/>
                </a:ext>
              </a:extLst>
            </p:cNvPr>
            <p:cNvSpPr/>
            <p:nvPr/>
          </p:nvSpPr>
          <p:spPr>
            <a:xfrm>
              <a:off x="6625633" y="959337"/>
              <a:ext cx="4342052"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indent="233363" algn="just"/>
              <a:r>
                <a:rPr lang="en-US" sz="4000" b="1" dirty="0" err="1">
                  <a:latin typeface="Calibri" panose="020F0502020204030204" pitchFamily="34" charset="0"/>
                  <a:ea typeface="Calibri" panose="020F0502020204030204" pitchFamily="34" charset="0"/>
                  <a:cs typeface="Calibri" panose="020F0502020204030204" pitchFamily="34" charset="0"/>
                </a:rPr>
                <a:t>Hành</a:t>
              </a:r>
              <a:r>
                <a:rPr lang="en-US" sz="4000" b="1" dirty="0">
                  <a:latin typeface="Calibri" panose="020F0502020204030204" pitchFamily="34" charset="0"/>
                  <a:ea typeface="Calibri" panose="020F0502020204030204" pitchFamily="34" charset="0"/>
                  <a:cs typeface="Calibri" panose="020F0502020204030204" pitchFamily="34" charset="0"/>
                </a:rPr>
                <a:t> vi </a:t>
              </a:r>
              <a:r>
                <a:rPr lang="en-US" sz="4000" b="1" dirty="0" err="1">
                  <a:latin typeface="Calibri" panose="020F0502020204030204" pitchFamily="34" charset="0"/>
                  <a:ea typeface="Calibri" panose="020F0502020204030204" pitchFamily="34" charset="0"/>
                  <a:cs typeface="Calibri" panose="020F0502020204030204" pitchFamily="34" charset="0"/>
                </a:rPr>
                <a:t>nên</a:t>
              </a:r>
              <a:r>
                <a:rPr lang="en-US" sz="4000" b="1" dirty="0">
                  <a:latin typeface="Calibri" panose="020F0502020204030204" pitchFamily="34" charset="0"/>
                  <a:ea typeface="Calibri" panose="020F0502020204030204" pitchFamily="34" charset="0"/>
                  <a:cs typeface="Calibri" panose="020F0502020204030204" pitchFamily="34" charset="0"/>
                </a:rPr>
                <a:t> </a:t>
              </a:r>
              <a:r>
                <a:rPr lang="en-US" sz="4000" b="1" dirty="0" err="1">
                  <a:latin typeface="Calibri" panose="020F0502020204030204" pitchFamily="34" charset="0"/>
                  <a:ea typeface="Calibri" panose="020F0502020204030204" pitchFamily="34" charset="0"/>
                  <a:cs typeface="Calibri" panose="020F0502020204030204" pitchFamily="34" charset="0"/>
                </a:rPr>
                <a:t>làm</a:t>
              </a:r>
              <a:r>
                <a:rPr lang="en-US" sz="4000" b="1" dirty="0">
                  <a:latin typeface="Calibri" panose="020F0502020204030204" pitchFamily="34" charset="0"/>
                  <a:ea typeface="Calibri" panose="020F0502020204030204" pitchFamily="34" charset="0"/>
                  <a:cs typeface="Calibri" panose="020F0502020204030204" pitchFamily="34" charset="0"/>
                </a:rPr>
                <a:t>:</a:t>
              </a:r>
            </a:p>
          </p:txBody>
        </p:sp>
      </p:grpSp>
      <p:pic>
        <p:nvPicPr>
          <p:cNvPr id="5" name="Picture 4">
            <a:extLst>
              <a:ext uri="{FF2B5EF4-FFF2-40B4-BE49-F238E27FC236}">
                <a16:creationId xmlns:a16="http://schemas.microsoft.com/office/drawing/2014/main" id="{2490260E-84C9-0D84-12C8-42F882CA16C2}"/>
              </a:ext>
            </a:extLst>
          </p:cNvPr>
          <p:cNvPicPr>
            <a:picLocks noChangeAspect="1"/>
          </p:cNvPicPr>
          <p:nvPr/>
        </p:nvPicPr>
        <p:blipFill>
          <a:blip r:embed="rId3"/>
          <a:stretch>
            <a:fillRect/>
          </a:stretch>
        </p:blipFill>
        <p:spPr>
          <a:xfrm>
            <a:off x="865187" y="1505585"/>
            <a:ext cx="2943225" cy="1123950"/>
          </a:xfrm>
          <a:prstGeom prst="rect">
            <a:avLst/>
          </a:prstGeom>
        </p:spPr>
      </p:pic>
      <p:pic>
        <p:nvPicPr>
          <p:cNvPr id="7" name="Picture 6">
            <a:extLst>
              <a:ext uri="{FF2B5EF4-FFF2-40B4-BE49-F238E27FC236}">
                <a16:creationId xmlns:a16="http://schemas.microsoft.com/office/drawing/2014/main" id="{95D1E879-3ACC-DBB8-6596-83981610C445}"/>
              </a:ext>
            </a:extLst>
          </p:cNvPr>
          <p:cNvPicPr>
            <a:picLocks noChangeAspect="1"/>
          </p:cNvPicPr>
          <p:nvPr/>
        </p:nvPicPr>
        <p:blipFill>
          <a:blip r:embed="rId4"/>
          <a:stretch>
            <a:fillRect/>
          </a:stretch>
        </p:blipFill>
        <p:spPr>
          <a:xfrm>
            <a:off x="4261802" y="1587182"/>
            <a:ext cx="3185478" cy="1028540"/>
          </a:xfrm>
          <a:prstGeom prst="rect">
            <a:avLst/>
          </a:prstGeom>
        </p:spPr>
      </p:pic>
      <p:pic>
        <p:nvPicPr>
          <p:cNvPr id="13" name="Picture 12">
            <a:extLst>
              <a:ext uri="{FF2B5EF4-FFF2-40B4-BE49-F238E27FC236}">
                <a16:creationId xmlns:a16="http://schemas.microsoft.com/office/drawing/2014/main" id="{80DC603B-6B15-1D4C-68B0-A529C7CF7B8B}"/>
              </a:ext>
            </a:extLst>
          </p:cNvPr>
          <p:cNvPicPr>
            <a:picLocks noChangeAspect="1"/>
          </p:cNvPicPr>
          <p:nvPr/>
        </p:nvPicPr>
        <p:blipFill>
          <a:blip r:embed="rId5"/>
          <a:stretch>
            <a:fillRect/>
          </a:stretch>
        </p:blipFill>
        <p:spPr>
          <a:xfrm>
            <a:off x="8255952" y="1550352"/>
            <a:ext cx="3076575" cy="1095375"/>
          </a:xfrm>
          <a:prstGeom prst="rect">
            <a:avLst/>
          </a:prstGeom>
        </p:spPr>
      </p:pic>
      <p:pic>
        <p:nvPicPr>
          <p:cNvPr id="15" name="Picture 14">
            <a:extLst>
              <a:ext uri="{FF2B5EF4-FFF2-40B4-BE49-F238E27FC236}">
                <a16:creationId xmlns:a16="http://schemas.microsoft.com/office/drawing/2014/main" id="{362A9627-3E66-8FB7-3724-525988FC189B}"/>
              </a:ext>
            </a:extLst>
          </p:cNvPr>
          <p:cNvPicPr>
            <a:picLocks noChangeAspect="1"/>
          </p:cNvPicPr>
          <p:nvPr/>
        </p:nvPicPr>
        <p:blipFill>
          <a:blip r:embed="rId6"/>
          <a:stretch>
            <a:fillRect/>
          </a:stretch>
        </p:blipFill>
        <p:spPr>
          <a:xfrm>
            <a:off x="682307" y="3272155"/>
            <a:ext cx="2943225" cy="1085850"/>
          </a:xfrm>
          <a:prstGeom prst="rect">
            <a:avLst/>
          </a:prstGeom>
        </p:spPr>
      </p:pic>
      <p:pic>
        <p:nvPicPr>
          <p:cNvPr id="17" name="Picture 16">
            <a:extLst>
              <a:ext uri="{FF2B5EF4-FFF2-40B4-BE49-F238E27FC236}">
                <a16:creationId xmlns:a16="http://schemas.microsoft.com/office/drawing/2014/main" id="{18497D01-AD82-EF1E-444E-5B31203AF9EE}"/>
              </a:ext>
            </a:extLst>
          </p:cNvPr>
          <p:cNvPicPr>
            <a:picLocks noChangeAspect="1"/>
          </p:cNvPicPr>
          <p:nvPr/>
        </p:nvPicPr>
        <p:blipFill>
          <a:blip r:embed="rId7"/>
          <a:stretch>
            <a:fillRect/>
          </a:stretch>
        </p:blipFill>
        <p:spPr>
          <a:xfrm>
            <a:off x="4301807" y="3235007"/>
            <a:ext cx="3074353" cy="1057112"/>
          </a:xfrm>
          <a:prstGeom prst="rect">
            <a:avLst/>
          </a:prstGeom>
        </p:spPr>
      </p:pic>
      <p:pic>
        <p:nvPicPr>
          <p:cNvPr id="19" name="Picture 18">
            <a:extLst>
              <a:ext uri="{FF2B5EF4-FFF2-40B4-BE49-F238E27FC236}">
                <a16:creationId xmlns:a16="http://schemas.microsoft.com/office/drawing/2014/main" id="{85BF9E08-1E21-8406-97AE-460FFB7FDDBD}"/>
              </a:ext>
            </a:extLst>
          </p:cNvPr>
          <p:cNvPicPr>
            <a:picLocks noChangeAspect="1"/>
          </p:cNvPicPr>
          <p:nvPr/>
        </p:nvPicPr>
        <p:blipFill>
          <a:blip r:embed="rId8"/>
          <a:stretch>
            <a:fillRect/>
          </a:stretch>
        </p:blipFill>
        <p:spPr>
          <a:xfrm>
            <a:off x="7858125" y="3285807"/>
            <a:ext cx="3790950" cy="1038225"/>
          </a:xfrm>
          <a:prstGeom prst="rect">
            <a:avLst/>
          </a:prstGeom>
        </p:spPr>
      </p:pic>
    </p:spTree>
    <p:extLst>
      <p:ext uri="{BB962C8B-B14F-4D97-AF65-F5344CB8AC3E}">
        <p14:creationId xmlns:p14="http://schemas.microsoft.com/office/powerpoint/2010/main" val="163976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BF1BC-56DE-7F5E-A797-33B0897B4BA2}"/>
              </a:ext>
            </a:extLst>
          </p:cNvPr>
          <p:cNvSpPr>
            <a:spLocks noGrp="1"/>
          </p:cNvSpPr>
          <p:nvPr>
            <p:ph type="title"/>
          </p:nvPr>
        </p:nvSpPr>
        <p:spPr/>
        <p:txBody>
          <a:bodyPr/>
          <a:lstStyle/>
          <a:p>
            <a:endParaRPr 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8152E9CD-E7B0-7083-003B-8602452712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477" y="0"/>
            <a:ext cx="1545210" cy="1545210"/>
          </a:xfrm>
          <a:prstGeom prst="rect">
            <a:avLst/>
          </a:prstGeom>
        </p:spPr>
      </p:pic>
      <p:sp>
        <p:nvSpPr>
          <p:cNvPr id="3" name="Content Placeholder 2"/>
          <p:cNvSpPr>
            <a:spLocks noGrp="1"/>
          </p:cNvSpPr>
          <p:nvPr>
            <p:ph idx="1"/>
          </p:nvPr>
        </p:nvSpPr>
        <p:spPr/>
        <p:txBody>
          <a:bodyPr/>
          <a:lstStyle/>
          <a:p>
            <a:endParaRPr lang="en-SG"/>
          </a:p>
        </p:txBody>
      </p:sp>
    </p:spTree>
    <p:extLst>
      <p:ext uri="{BB962C8B-B14F-4D97-AF65-F5344CB8AC3E}">
        <p14:creationId xmlns:p14="http://schemas.microsoft.com/office/powerpoint/2010/main" val="3465371488"/>
      </p:ext>
    </p:extLst>
  </p:cSld>
  <p:clrMapOvr>
    <a:masterClrMapping/>
  </p:clrMapOvr>
  <p:transition spd="slow" advClick="0" advTm="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B520F3C2-5869-C7E5-1326-342BDC00CB3B}"/>
              </a:ext>
            </a:extLst>
          </p:cNvPr>
          <p:cNvGrpSpPr/>
          <p:nvPr/>
        </p:nvGrpSpPr>
        <p:grpSpPr>
          <a:xfrm>
            <a:off x="3098800" y="97747"/>
            <a:ext cx="5648960" cy="1192573"/>
            <a:chOff x="5976338" y="890016"/>
            <a:chExt cx="5081806" cy="1051281"/>
          </a:xfrm>
        </p:grpSpPr>
        <p:sp>
          <p:nvSpPr>
            <p:cNvPr id="11" name="Rectangle: Rounded Corners 10">
              <a:extLst>
                <a:ext uri="{FF2B5EF4-FFF2-40B4-BE49-F238E27FC236}">
                  <a16:creationId xmlns:a16="http://schemas.microsoft.com/office/drawing/2014/main" id="{64836F30-0F49-B899-5150-909DC56462ED}"/>
                </a:ext>
              </a:extLst>
            </p:cNvPr>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14E4DC73-6FF9-67D9-4438-7FE5AFAA5325}"/>
                </a:ext>
              </a:extLst>
            </p:cNvPr>
            <p:cNvSpPr/>
            <p:nvPr/>
          </p:nvSpPr>
          <p:spPr>
            <a:xfrm>
              <a:off x="5976338" y="959337"/>
              <a:ext cx="4991348"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233363"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Hành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vi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không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pic>
        <p:nvPicPr>
          <p:cNvPr id="6" name="Picture 5">
            <a:extLst>
              <a:ext uri="{FF2B5EF4-FFF2-40B4-BE49-F238E27FC236}">
                <a16:creationId xmlns:a16="http://schemas.microsoft.com/office/drawing/2014/main" id="{1E4634C6-3F35-4027-54EB-B2AE9DB4AF3E}"/>
              </a:ext>
            </a:extLst>
          </p:cNvPr>
          <p:cNvPicPr>
            <a:picLocks noChangeAspect="1"/>
          </p:cNvPicPr>
          <p:nvPr/>
        </p:nvPicPr>
        <p:blipFill>
          <a:blip r:embed="rId3"/>
          <a:stretch>
            <a:fillRect/>
          </a:stretch>
        </p:blipFill>
        <p:spPr>
          <a:xfrm>
            <a:off x="487044" y="1484312"/>
            <a:ext cx="3636787" cy="1258888"/>
          </a:xfrm>
          <a:prstGeom prst="rect">
            <a:avLst/>
          </a:prstGeom>
        </p:spPr>
      </p:pic>
      <p:sp>
        <p:nvSpPr>
          <p:cNvPr id="14" name="Rectangle: Rounded Corners 13">
            <a:extLst>
              <a:ext uri="{FF2B5EF4-FFF2-40B4-BE49-F238E27FC236}">
                <a16:creationId xmlns:a16="http://schemas.microsoft.com/office/drawing/2014/main" id="{31E7ED30-0582-F567-F70A-3BEC50018F00}"/>
              </a:ext>
            </a:extLst>
          </p:cNvPr>
          <p:cNvSpPr/>
          <p:nvPr/>
        </p:nvSpPr>
        <p:spPr>
          <a:xfrm>
            <a:off x="4348480" y="1451631"/>
            <a:ext cx="7325360" cy="2073890"/>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FF0000"/>
                </a:solidFill>
                <a:latin typeface="Cambria" panose="02040503050406030204" pitchFamily="18" charset="0"/>
                <a:ea typeface="Cambria" panose="02040503050406030204" pitchFamily="18" charset="0"/>
              </a:rPr>
              <a:t>Có những cái mình thích nhưng lại không phải là nhu cầu thiết yếu, cũng có cái mình thích nhưng chỉ thời gian ngắn sau đó lại không thích, hoặc mình thích nhưng ít tiền mà phải cố mua thì sẽ dẫn tới khó khăn về tiền bạc.</a:t>
            </a:r>
          </a:p>
        </p:txBody>
      </p:sp>
      <p:sp>
        <p:nvSpPr>
          <p:cNvPr id="16" name="Rectangle: Rounded Corners 15">
            <a:extLst>
              <a:ext uri="{FF2B5EF4-FFF2-40B4-BE49-F238E27FC236}">
                <a16:creationId xmlns:a16="http://schemas.microsoft.com/office/drawing/2014/main" id="{1D155DC3-700D-99CF-E4FA-ED1748079EDF}"/>
              </a:ext>
            </a:extLst>
          </p:cNvPr>
          <p:cNvSpPr/>
          <p:nvPr/>
        </p:nvSpPr>
        <p:spPr>
          <a:xfrm>
            <a:off x="4226560" y="3879871"/>
            <a:ext cx="7325360" cy="2073890"/>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FF0000"/>
                </a:solidFill>
                <a:latin typeface="Cambria" panose="02040503050406030204" pitchFamily="18" charset="0"/>
                <a:ea typeface="Cambria" panose="02040503050406030204" pitchFamily="18" charset="0"/>
              </a:rPr>
              <a:t>Đồ ăn giảm giả thưởng gần hết hạn sử dụng, nếu tích trữ những đồ ăn đó thì sẽ phải ăn đồ quá hạn sử dụng, ảnh hưởng không tốt đến sức khoẻ; còn nếu bỏ đi thì lãng phi tiền bạc, của cải.</a:t>
            </a:r>
          </a:p>
        </p:txBody>
      </p:sp>
      <p:pic>
        <p:nvPicPr>
          <p:cNvPr id="20" name="Picture 19">
            <a:extLst>
              <a:ext uri="{FF2B5EF4-FFF2-40B4-BE49-F238E27FC236}">
                <a16:creationId xmlns:a16="http://schemas.microsoft.com/office/drawing/2014/main" id="{CC08352A-17AE-06B0-58BB-CB94FA1CB08C}"/>
              </a:ext>
            </a:extLst>
          </p:cNvPr>
          <p:cNvPicPr>
            <a:picLocks noChangeAspect="1"/>
          </p:cNvPicPr>
          <p:nvPr/>
        </p:nvPicPr>
        <p:blipFill>
          <a:blip r:embed="rId4"/>
          <a:stretch>
            <a:fillRect/>
          </a:stretch>
        </p:blipFill>
        <p:spPr>
          <a:xfrm>
            <a:off x="433387" y="4263072"/>
            <a:ext cx="3572083" cy="1263968"/>
          </a:xfrm>
          <a:prstGeom prst="rect">
            <a:avLst/>
          </a:prstGeom>
        </p:spPr>
      </p:pic>
    </p:spTree>
    <p:extLst>
      <p:ext uri="{BB962C8B-B14F-4D97-AF65-F5344CB8AC3E}">
        <p14:creationId xmlns:p14="http://schemas.microsoft.com/office/powerpoint/2010/main" val="37523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2D02B301-3266-8905-1A1D-88F028B6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id="{0D78477C-4B1D-3E4C-8239-C53795730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8" name="Picture 7" descr="A green and red text on a black background&#10;&#10;Description automatically generated">
            <a:extLst>
              <a:ext uri="{FF2B5EF4-FFF2-40B4-BE49-F238E27FC236}">
                <a16:creationId xmlns:a16="http://schemas.microsoft.com/office/drawing/2014/main" id="{0388B0E2-1FB1-D9D3-0F6D-D6A18122F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28" y="766829"/>
            <a:ext cx="7193903" cy="5791702"/>
          </a:xfrm>
          <a:prstGeom prst="rect">
            <a:avLst/>
          </a:prstGeom>
        </p:spPr>
      </p:pic>
    </p:spTree>
    <p:extLst>
      <p:ext uri="{BB962C8B-B14F-4D97-AF65-F5344CB8AC3E}">
        <p14:creationId xmlns:p14="http://schemas.microsoft.com/office/powerpoint/2010/main" val="40381215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grpSp>
        <p:nvGrpSpPr>
          <p:cNvPr id="7" name="Group 6">
            <a:extLst>
              <a:ext uri="{FF2B5EF4-FFF2-40B4-BE49-F238E27FC236}">
                <a16:creationId xmlns:a16="http://schemas.microsoft.com/office/drawing/2014/main" id="{8C3F87FB-F228-6D85-6D26-09A49CCC1AB1}"/>
              </a:ext>
            </a:extLst>
          </p:cNvPr>
          <p:cNvGrpSpPr/>
          <p:nvPr/>
        </p:nvGrpSpPr>
        <p:grpSpPr>
          <a:xfrm>
            <a:off x="668972" y="809175"/>
            <a:ext cx="7469188" cy="3300710"/>
            <a:chOff x="457789" y="2120323"/>
            <a:chExt cx="6162594" cy="1065823"/>
          </a:xfrm>
        </p:grpSpPr>
        <p:sp>
          <p:nvSpPr>
            <p:cNvPr id="8" name="Freeform 3">
              <a:extLst>
                <a:ext uri="{FF2B5EF4-FFF2-40B4-BE49-F238E27FC236}">
                  <a16:creationId xmlns:a16="http://schemas.microsoft.com/office/drawing/2014/main" id="{BF089AA3-C6ED-7B0D-49D7-4823B9384A4C}"/>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1BCC5AB-DCE1-AC4D-338D-2CBD6F42AEE8}"/>
                </a:ext>
              </a:extLst>
            </p:cNvPr>
            <p:cNvSpPr txBox="1"/>
            <p:nvPr/>
          </p:nvSpPr>
          <p:spPr>
            <a:xfrm>
              <a:off x="509450" y="2120323"/>
              <a:ext cx="6097870" cy="7480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mbria" panose="02040503050406030204" pitchFamily="18" charset="0"/>
                  <a:ea typeface="Cambria" panose="02040503050406030204" pitchFamily="18" charset="0"/>
                </a:rPr>
                <a:t>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ự đánh giá việc thực hiện của mình xem điều gì em đã thực hiện tốt, điều gì còn chưa tốt. Đối với những việc chưa tốt, em hãy lập kế hoạch để khắc phục.</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9923189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813F6CFA-26B4-6494-EF68-BA58737E8048}"/>
              </a:ext>
            </a:extLst>
          </p:cNvPr>
          <p:cNvSpPr/>
          <p:nvPr/>
        </p:nvSpPr>
        <p:spPr>
          <a:xfrm>
            <a:off x="414528" y="292608"/>
            <a:ext cx="11326368" cy="6272784"/>
          </a:xfrm>
          <a:custGeom>
            <a:avLst/>
            <a:gdLst>
              <a:gd name="connsiteX0" fmla="*/ 0 w 11326368"/>
              <a:gd name="connsiteY0" fmla="*/ 338354 h 6272784"/>
              <a:gd name="connsiteX1" fmla="*/ 338354 w 11326368"/>
              <a:gd name="connsiteY1" fmla="*/ 0 h 6272784"/>
              <a:gd name="connsiteX2" fmla="*/ 10988014 w 11326368"/>
              <a:gd name="connsiteY2" fmla="*/ 0 h 6272784"/>
              <a:gd name="connsiteX3" fmla="*/ 11326368 w 11326368"/>
              <a:gd name="connsiteY3" fmla="*/ 338354 h 6272784"/>
              <a:gd name="connsiteX4" fmla="*/ 11326368 w 11326368"/>
              <a:gd name="connsiteY4" fmla="*/ 5934430 h 6272784"/>
              <a:gd name="connsiteX5" fmla="*/ 10988014 w 11326368"/>
              <a:gd name="connsiteY5" fmla="*/ 6272784 h 6272784"/>
              <a:gd name="connsiteX6" fmla="*/ 338354 w 11326368"/>
              <a:gd name="connsiteY6" fmla="*/ 6272784 h 6272784"/>
              <a:gd name="connsiteX7" fmla="*/ 0 w 11326368"/>
              <a:gd name="connsiteY7" fmla="*/ 5934430 h 6272784"/>
              <a:gd name="connsiteX8" fmla="*/ 0 w 11326368"/>
              <a:gd name="connsiteY8" fmla="*/ 338354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6368" h="6272784" fill="none" extrusionOk="0">
                <a:moveTo>
                  <a:pt x="0" y="338354"/>
                </a:moveTo>
                <a:cubicBezTo>
                  <a:pt x="884" y="175402"/>
                  <a:pt x="153028" y="2588"/>
                  <a:pt x="338354" y="0"/>
                </a:cubicBezTo>
                <a:cubicBezTo>
                  <a:pt x="2649231" y="72427"/>
                  <a:pt x="7512932" y="61419"/>
                  <a:pt x="10988014" y="0"/>
                </a:cubicBezTo>
                <a:cubicBezTo>
                  <a:pt x="11171368" y="-24193"/>
                  <a:pt x="11309218" y="146299"/>
                  <a:pt x="11326368" y="338354"/>
                </a:cubicBezTo>
                <a:cubicBezTo>
                  <a:pt x="11427244" y="1787120"/>
                  <a:pt x="11219055" y="3845667"/>
                  <a:pt x="11326368" y="5934430"/>
                </a:cubicBezTo>
                <a:cubicBezTo>
                  <a:pt x="11327304" y="6116547"/>
                  <a:pt x="11165509" y="6262277"/>
                  <a:pt x="10988014" y="6272784"/>
                </a:cubicBezTo>
                <a:cubicBezTo>
                  <a:pt x="9653448" y="6302611"/>
                  <a:pt x="5338487" y="6193478"/>
                  <a:pt x="338354" y="6272784"/>
                </a:cubicBezTo>
                <a:cubicBezTo>
                  <a:pt x="169652" y="6270730"/>
                  <a:pt x="-7371" y="6122756"/>
                  <a:pt x="0" y="5934430"/>
                </a:cubicBezTo>
                <a:cubicBezTo>
                  <a:pt x="50037" y="3750550"/>
                  <a:pt x="770" y="1447601"/>
                  <a:pt x="0" y="338354"/>
                </a:cubicBezTo>
                <a:close/>
              </a:path>
              <a:path w="11326368" h="6272784" stroke="0" extrusionOk="0">
                <a:moveTo>
                  <a:pt x="0" y="338354"/>
                </a:moveTo>
                <a:cubicBezTo>
                  <a:pt x="6176" y="153169"/>
                  <a:pt x="160181" y="18116"/>
                  <a:pt x="338354" y="0"/>
                </a:cubicBezTo>
                <a:cubicBezTo>
                  <a:pt x="3056115" y="123000"/>
                  <a:pt x="7808813" y="-96860"/>
                  <a:pt x="10988014" y="0"/>
                </a:cubicBezTo>
                <a:cubicBezTo>
                  <a:pt x="11154935" y="-15202"/>
                  <a:pt x="11327615" y="148973"/>
                  <a:pt x="11326368" y="338354"/>
                </a:cubicBezTo>
                <a:cubicBezTo>
                  <a:pt x="11329541" y="1281443"/>
                  <a:pt x="11420635" y="4562300"/>
                  <a:pt x="11326368" y="5934430"/>
                </a:cubicBezTo>
                <a:cubicBezTo>
                  <a:pt x="11294103" y="6132987"/>
                  <a:pt x="11161091" y="6270527"/>
                  <a:pt x="10988014" y="6272784"/>
                </a:cubicBezTo>
                <a:cubicBezTo>
                  <a:pt x="8412176" y="6112077"/>
                  <a:pt x="4504505" y="6312451"/>
                  <a:pt x="338354" y="6272784"/>
                </a:cubicBezTo>
                <a:cubicBezTo>
                  <a:pt x="115746" y="6265566"/>
                  <a:pt x="-33727" y="6106019"/>
                  <a:pt x="0" y="5934430"/>
                </a:cubicBezTo>
                <a:cubicBezTo>
                  <a:pt x="32216" y="3746504"/>
                  <a:pt x="57206" y="1244560"/>
                  <a:pt x="0" y="338354"/>
                </a:cubicBezTo>
                <a:close/>
              </a:path>
            </a:pathLst>
          </a:custGeom>
          <a:ln w="57150">
            <a:solidFill>
              <a:srgbClr val="990000"/>
            </a:solidFill>
            <a:prstDash val="solid"/>
            <a:extLst>
              <a:ext uri="{C807C97D-BFC1-408E-A445-0C87EB9F89A2}">
                <ask:lineSketchStyleProps xmlns="" xmlns:ask="http://schemas.microsoft.com/office/drawing/2018/sketchyshapes" sd="852854689">
                  <a:prstGeom prst="roundRect">
                    <a:avLst>
                      <a:gd name="adj" fmla="val 5394"/>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13EAAA9B-FA94-47CD-ECFC-33FBCBC96A2C}"/>
              </a:ext>
            </a:extLst>
          </p:cNvPr>
          <p:cNvSpPr txBox="1"/>
          <p:nvPr/>
        </p:nvSpPr>
        <p:spPr>
          <a:xfrm>
            <a:off x="3496491" y="390593"/>
            <a:ext cx="5199017" cy="1200329"/>
          </a:xfrm>
          <a:prstGeom prst="rect">
            <a:avLst/>
          </a:prstGeom>
          <a:noFill/>
        </p:spPr>
        <p:txBody>
          <a:bodyPr wrap="square" rtlCol="0">
            <a:spAutoFit/>
          </a:bodyPr>
          <a:lstStyle/>
          <a:p>
            <a:pPr algn="ct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DẶN DÒ</a:t>
            </a:r>
          </a:p>
        </p:txBody>
      </p:sp>
      <p:sp>
        <p:nvSpPr>
          <p:cNvPr id="6" name="TextBox 5">
            <a:extLst>
              <a:ext uri="{FF2B5EF4-FFF2-40B4-BE49-F238E27FC236}">
                <a16:creationId xmlns:a16="http://schemas.microsoft.com/office/drawing/2014/main" id="{957EF57C-9F5C-FFA6-1FAB-9DB401F21860}"/>
              </a:ext>
            </a:extLst>
          </p:cNvPr>
          <p:cNvSpPr txBox="1"/>
          <p:nvPr/>
        </p:nvSpPr>
        <p:spPr>
          <a:xfrm>
            <a:off x="1863363" y="1978000"/>
            <a:ext cx="9350029" cy="1077218"/>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V</a:t>
            </a:r>
            <a:r>
              <a:rPr lang="vi-VN" sz="3200" dirty="0">
                <a:latin typeface="Calibri" panose="020F0502020204030204" pitchFamily="34" charset="0"/>
                <a:cs typeface="Calibri" panose="020F0502020204030204" pitchFamily="34" charset="0"/>
              </a:rPr>
              <a:t>ề nhà tuyên truyền cùng người thân về các cách sử dụng tiền hợp lý, xem trước bài sau</a:t>
            </a:r>
            <a:endParaRPr lang="en-US" sz="32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D70FC3F-E11A-4CE8-B8C8-59C3BEE4E1DD}"/>
              </a:ext>
            </a:extLst>
          </p:cNvPr>
          <p:cNvPicPr>
            <a:picLocks noChangeAspect="1"/>
          </p:cNvPicPr>
          <p:nvPr/>
        </p:nvPicPr>
        <p:blipFill>
          <a:blip r:embed="rId3"/>
          <a:stretch>
            <a:fillRect/>
          </a:stretch>
        </p:blipFill>
        <p:spPr>
          <a:xfrm rot="737208" flipH="1">
            <a:off x="671249" y="1895349"/>
            <a:ext cx="919996" cy="919996"/>
          </a:xfrm>
          <a:prstGeom prst="rect">
            <a:avLst/>
          </a:prstGeom>
        </p:spPr>
      </p:pic>
    </p:spTree>
    <p:extLst>
      <p:ext uri="{BB962C8B-B14F-4D97-AF65-F5344CB8AC3E}">
        <p14:creationId xmlns:p14="http://schemas.microsoft.com/office/powerpoint/2010/main" val="3355224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artoon of a child&#10;&#10;Description automatically generated with medium confidence">
            <a:extLst>
              <a:ext uri="{FF2B5EF4-FFF2-40B4-BE49-F238E27FC236}">
                <a16:creationId xmlns:a16="http://schemas.microsoft.com/office/drawing/2014/main" id="{8ADE05CC-1401-2B73-C059-224B8D7B38E1}"/>
              </a:ext>
            </a:extLst>
          </p:cNvPr>
          <p:cNvPicPr>
            <a:picLocks noChangeAspect="1"/>
          </p:cNvPicPr>
          <p:nvPr/>
        </p:nvPicPr>
        <p:blipFill rotWithShape="1">
          <a:blip r:embed="rId3">
            <a:extLst>
              <a:ext uri="{28A0092B-C50C-407E-A947-70E740481C1C}">
                <a14:useLocalDpi xmlns:a14="http://schemas.microsoft.com/office/drawing/2010/main" val="0"/>
              </a:ext>
            </a:extLst>
          </a:blip>
          <a:srcRect l="21733" r="30267"/>
          <a:stretch/>
        </p:blipFill>
        <p:spPr>
          <a:xfrm>
            <a:off x="991368" y="3322320"/>
            <a:ext cx="1697126" cy="353568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3DD72E24-7BA1-AB12-A6C5-E08BE0111C12}"/>
              </a:ext>
            </a:extLst>
          </p:cNvPr>
          <p:cNvPicPr>
            <a:picLocks noChangeAspect="1"/>
          </p:cNvPicPr>
          <p:nvPr/>
        </p:nvPicPr>
        <p:blipFill rotWithShape="1">
          <a:blip r:embed="rId4">
            <a:extLst>
              <a:ext uri="{28A0092B-C50C-407E-A947-70E740481C1C}">
                <a14:useLocalDpi xmlns:a14="http://schemas.microsoft.com/office/drawing/2010/main" val="0"/>
              </a:ext>
            </a:extLst>
          </a:blip>
          <a:srcRect l="24044" r="23333"/>
          <a:stretch/>
        </p:blipFill>
        <p:spPr>
          <a:xfrm>
            <a:off x="8551584" y="3322320"/>
            <a:ext cx="1937542" cy="3681984"/>
          </a:xfrm>
          <a:prstGeom prst="rect">
            <a:avLst/>
          </a:prstGeom>
        </p:spPr>
      </p:pic>
      <p:pic>
        <p:nvPicPr>
          <p:cNvPr id="8" name="Picture 7">
            <a:extLst>
              <a:ext uri="{FF2B5EF4-FFF2-40B4-BE49-F238E27FC236}">
                <a16:creationId xmlns:a16="http://schemas.microsoft.com/office/drawing/2014/main" id="{CCDC3839-F2E0-BAF1-AFF8-36C63E94DEED}"/>
              </a:ext>
            </a:extLst>
          </p:cNvPr>
          <p:cNvPicPr>
            <a:picLocks noChangeAspect="1"/>
          </p:cNvPicPr>
          <p:nvPr/>
        </p:nvPicPr>
        <p:blipFill>
          <a:blip r:embed="rId5"/>
          <a:stretch>
            <a:fillRect/>
          </a:stretch>
        </p:blipFill>
        <p:spPr>
          <a:xfrm>
            <a:off x="0" y="560280"/>
            <a:ext cx="10723793" cy="4182218"/>
          </a:xfrm>
          <a:prstGeom prst="rect">
            <a:avLst/>
          </a:prstGeom>
        </p:spPr>
      </p:pic>
    </p:spTree>
    <p:extLst>
      <p:ext uri="{BB962C8B-B14F-4D97-AF65-F5344CB8AC3E}">
        <p14:creationId xmlns:p14="http://schemas.microsoft.com/office/powerpoint/2010/main" val="231464002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3" name="Speech Bubble: Oval 2">
            <a:extLst>
              <a:ext uri="{FF2B5EF4-FFF2-40B4-BE49-F238E27FC236}">
                <a16:creationId xmlns:a16="http://schemas.microsoft.com/office/drawing/2014/main" id="{FE4B8676-C231-30DD-D520-67D708161AA6}"/>
              </a:ext>
            </a:extLst>
          </p:cNvPr>
          <p:cNvSpPr/>
          <p:nvPr/>
        </p:nvSpPr>
        <p:spPr>
          <a:xfrm>
            <a:off x="1912620" y="441960"/>
            <a:ext cx="6515100" cy="182372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CD7B3A-7DA9-5714-C93B-6B04C6861CA1}"/>
              </a:ext>
            </a:extLst>
          </p:cNvPr>
          <p:cNvSpPr/>
          <p:nvPr/>
        </p:nvSpPr>
        <p:spPr>
          <a:xfrm>
            <a:off x="2866402" y="543451"/>
            <a:ext cx="4729456" cy="1446550"/>
          </a:xfrm>
          <a:prstGeom prst="rect">
            <a:avLst/>
          </a:prstGeom>
          <a:noFill/>
        </p:spPr>
        <p:txBody>
          <a:bodyPr wrap="square" lIns="91440" tIns="45720" rIns="91440" bIns="45720">
            <a:spAutoFit/>
          </a:bodyPr>
          <a:lstStyle/>
          <a:p>
            <a:pPr algn="ctr"/>
            <a:r>
              <a:rPr lang="vi-VN" sz="4400" b="1" i="0" dirty="0">
                <a:ln>
                  <a:solidFill>
                    <a:srgbClr val="C00000"/>
                  </a:solidFill>
                </a:ln>
                <a:solidFill>
                  <a:srgbClr val="C00000"/>
                </a:solidFill>
                <a:effectLst/>
                <a:latin typeface="Cambria" panose="02040503050406030204" pitchFamily="18" charset="0"/>
                <a:ea typeface="Cambria" panose="02040503050406030204" pitchFamily="18" charset="0"/>
              </a:rPr>
              <a:t>Thế nào là sử dụng tiền hợp lí?</a:t>
            </a:r>
            <a:endParaRPr lang="en-US" sz="4400" b="1" cap="none" spc="0" dirty="0">
              <a:ln w="0">
                <a:solidFill>
                  <a:srgbClr val="C00000"/>
                </a:solidFill>
              </a:ln>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7" name="Speech Bubble: Oval 6">
            <a:extLst>
              <a:ext uri="{FF2B5EF4-FFF2-40B4-BE49-F238E27FC236}">
                <a16:creationId xmlns:a16="http://schemas.microsoft.com/office/drawing/2014/main" id="{D37FC3B2-E2CA-87D6-0EE6-0A88618DD127}"/>
              </a:ext>
            </a:extLst>
          </p:cNvPr>
          <p:cNvSpPr/>
          <p:nvPr/>
        </p:nvSpPr>
        <p:spPr>
          <a:xfrm>
            <a:off x="541020" y="2352040"/>
            <a:ext cx="6515100" cy="189484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D97B2B-6F22-27D8-FC5B-E84D456045EA}"/>
              </a:ext>
            </a:extLst>
          </p:cNvPr>
          <p:cNvSpPr/>
          <p:nvPr/>
        </p:nvSpPr>
        <p:spPr>
          <a:xfrm>
            <a:off x="1129042" y="2565291"/>
            <a:ext cx="5393678" cy="1446550"/>
          </a:xfrm>
          <a:prstGeom prst="rect">
            <a:avLst/>
          </a:prstGeom>
          <a:noFill/>
        </p:spPr>
        <p:txBody>
          <a:bodyPr wrap="square" lIns="91440" tIns="45720" rIns="91440" bIns="45720">
            <a:spAutoFit/>
          </a:bodyPr>
          <a:lstStyle/>
          <a:p>
            <a:pPr algn="ctr"/>
            <a:r>
              <a:rPr lang="vi-VN" sz="4400" b="1" dirty="0">
                <a:ln>
                  <a:solidFill>
                    <a:srgbClr val="C00000"/>
                  </a:solidFill>
                </a:ln>
                <a:solidFill>
                  <a:srgbClr val="C00000"/>
                </a:solidFill>
                <a:latin typeface="Cambria" panose="02040503050406030204" pitchFamily="18" charset="0"/>
                <a:ea typeface="Cambria" panose="02040503050406030204" pitchFamily="18" charset="0"/>
              </a:rPr>
              <a:t>Vì sao chúng ta phải sử dụng tiền hợp lí?</a:t>
            </a:r>
            <a:endParaRPr lang="en-US" sz="4400" b="1" cap="none" spc="0" dirty="0">
              <a:ln w="0">
                <a:solidFill>
                  <a:srgbClr val="C00000"/>
                </a:solidFill>
              </a:ln>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9" name="Speech Bubble: Oval 8">
            <a:extLst>
              <a:ext uri="{FF2B5EF4-FFF2-40B4-BE49-F238E27FC236}">
                <a16:creationId xmlns:a16="http://schemas.microsoft.com/office/drawing/2014/main" id="{9A4F4537-55BA-72B5-DB88-E9E4B1AEEC3A}"/>
              </a:ext>
            </a:extLst>
          </p:cNvPr>
          <p:cNvSpPr/>
          <p:nvPr/>
        </p:nvSpPr>
        <p:spPr>
          <a:xfrm>
            <a:off x="1028700" y="4546600"/>
            <a:ext cx="6515100" cy="193548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D29585-1A27-4FD9-921D-AE7BA3ADE614}"/>
              </a:ext>
            </a:extLst>
          </p:cNvPr>
          <p:cNvSpPr/>
          <p:nvPr/>
        </p:nvSpPr>
        <p:spPr>
          <a:xfrm>
            <a:off x="1758962" y="4790331"/>
            <a:ext cx="5393678" cy="1446550"/>
          </a:xfrm>
          <a:prstGeom prst="rect">
            <a:avLst/>
          </a:prstGeom>
          <a:noFill/>
        </p:spPr>
        <p:txBody>
          <a:bodyPr wrap="square" lIns="91440" tIns="45720" rIns="91440" bIns="45720">
            <a:spAutoFit/>
          </a:bodyPr>
          <a:lstStyle/>
          <a:p>
            <a:pPr algn="ctr"/>
            <a:r>
              <a:rPr lang="vi-VN" sz="4400" b="1" dirty="0">
                <a:ln>
                  <a:solidFill>
                    <a:srgbClr val="C00000"/>
                  </a:solidFill>
                </a:ln>
                <a:solidFill>
                  <a:srgbClr val="C00000"/>
                </a:solidFill>
                <a:latin typeface="Cambria" panose="02040503050406030204" pitchFamily="18" charset="0"/>
                <a:ea typeface="Cambria" panose="02040503050406030204" pitchFamily="18" charset="0"/>
              </a:rPr>
              <a:t>Vì sao chúng ta phải sử dụng tiền hợp lí?</a:t>
            </a:r>
            <a:endParaRPr lang="en-US" sz="4400" b="1" cap="none" spc="0" dirty="0">
              <a:ln w="0">
                <a:solidFill>
                  <a:srgbClr val="C00000"/>
                </a:solidFill>
              </a:ln>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222308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Graphic 14">
            <a:extLst>
              <a:ext uri="{FF2B5EF4-FFF2-40B4-BE49-F238E27FC236}">
                <a16:creationId xmlns:a16="http://schemas.microsoft.com/office/drawing/2014/main" id="{C59BFB26-EAA7-0ED1-A6B7-94B6EA85C28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642099" y="1758965"/>
            <a:ext cx="1549901" cy="4692360"/>
          </a:xfrm>
          <a:prstGeom prst="rect">
            <a:avLst/>
          </a:prstGeom>
        </p:spPr>
      </p:pic>
      <p:pic>
        <p:nvPicPr>
          <p:cNvPr id="17" name="Graphic 16">
            <a:extLst>
              <a:ext uri="{FF2B5EF4-FFF2-40B4-BE49-F238E27FC236}">
                <a16:creationId xmlns:a16="http://schemas.microsoft.com/office/drawing/2014/main" id="{BD511EFE-A672-0206-A244-388D172CA067}"/>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469916" y="5006252"/>
            <a:ext cx="2114550" cy="1885950"/>
          </a:xfrm>
          <a:prstGeom prst="rect">
            <a:avLst/>
          </a:prstGeom>
        </p:spPr>
      </p:pic>
      <p:pic>
        <p:nvPicPr>
          <p:cNvPr id="19" name="Graphic 18">
            <a:extLst>
              <a:ext uri="{FF2B5EF4-FFF2-40B4-BE49-F238E27FC236}">
                <a16:creationId xmlns:a16="http://schemas.microsoft.com/office/drawing/2014/main" id="{89ECC979-A0CD-2EEA-6E3E-D44E7838B81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7354583" y="5671055"/>
            <a:ext cx="2028825" cy="1171575"/>
          </a:xfrm>
          <a:prstGeom prst="rect">
            <a:avLst/>
          </a:prstGeom>
        </p:spPr>
      </p:pic>
      <p:pic>
        <p:nvPicPr>
          <p:cNvPr id="21" name="Graphic 20">
            <a:extLst>
              <a:ext uri="{FF2B5EF4-FFF2-40B4-BE49-F238E27FC236}">
                <a16:creationId xmlns:a16="http://schemas.microsoft.com/office/drawing/2014/main" id="{AB60C3AE-AEB1-D713-9150-E0E3AB58D7E1}"/>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919521" y="5581650"/>
            <a:ext cx="1905000" cy="1276350"/>
          </a:xfrm>
          <a:prstGeom prst="rect">
            <a:avLst/>
          </a:prstGeom>
        </p:spPr>
      </p:pic>
      <p:sp>
        <p:nvSpPr>
          <p:cNvPr id="16" name="Rectangle: Rounded Corners 15">
            <a:extLst>
              <a:ext uri="{FF2B5EF4-FFF2-40B4-BE49-F238E27FC236}">
                <a16:creationId xmlns:a16="http://schemas.microsoft.com/office/drawing/2014/main" id="{7A78FCBF-CAF1-B701-DA2E-A2D0DA5227B5}"/>
              </a:ext>
            </a:extLst>
          </p:cNvPr>
          <p:cNvSpPr/>
          <p:nvPr/>
        </p:nvSpPr>
        <p:spPr>
          <a:xfrm>
            <a:off x="3124200" y="579120"/>
            <a:ext cx="7221995" cy="4511040"/>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pic>
        <p:nvPicPr>
          <p:cNvPr id="13" name="Graphic 12">
            <a:extLst>
              <a:ext uri="{FF2B5EF4-FFF2-40B4-BE49-F238E27FC236}">
                <a16:creationId xmlns:a16="http://schemas.microsoft.com/office/drawing/2014/main" id="{8F42F275-9D77-C8D2-7E27-15A383B8CE5D}"/>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8765595" y="4218365"/>
            <a:ext cx="1956507" cy="2561358"/>
          </a:xfrm>
          <a:prstGeom prst="rect">
            <a:avLst/>
          </a:prstGeom>
        </p:spPr>
      </p:pic>
      <p:pic>
        <p:nvPicPr>
          <p:cNvPr id="9" name="Graphic 8">
            <a:extLst>
              <a:ext uri="{FF2B5EF4-FFF2-40B4-BE49-F238E27FC236}">
                <a16:creationId xmlns:a16="http://schemas.microsoft.com/office/drawing/2014/main" id="{329C0EA7-C27F-9B43-F13F-C2B8B79C25C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03514" y="2026227"/>
            <a:ext cx="2876533" cy="4678073"/>
          </a:xfrm>
          <a:prstGeom prst="rect">
            <a:avLst/>
          </a:prstGeom>
        </p:spPr>
      </p:pic>
      <p:pic>
        <p:nvPicPr>
          <p:cNvPr id="11" name="Graphic 10">
            <a:extLst>
              <a:ext uri="{FF2B5EF4-FFF2-40B4-BE49-F238E27FC236}">
                <a16:creationId xmlns:a16="http://schemas.microsoft.com/office/drawing/2014/main" id="{C38F6029-DE06-AA9B-E712-580DEA302794}"/>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433393" y="3719945"/>
            <a:ext cx="2650233" cy="4166755"/>
          </a:xfrm>
          <a:prstGeom prst="rect">
            <a:avLst/>
          </a:prstGeom>
        </p:spPr>
      </p:pic>
      <p:sp>
        <p:nvSpPr>
          <p:cNvPr id="18" name="TextBox 3">
            <a:extLst>
              <a:ext uri="{FF2B5EF4-FFF2-40B4-BE49-F238E27FC236}">
                <a16:creationId xmlns:a16="http://schemas.microsoft.com/office/drawing/2014/main" id="{37136ACD-9E11-0B29-2621-4B5A3547E81F}"/>
              </a:ext>
            </a:extLst>
          </p:cNvPr>
          <p:cNvSpPr txBox="1"/>
          <p:nvPr/>
        </p:nvSpPr>
        <p:spPr>
          <a:xfrm>
            <a:off x="3922515" y="663730"/>
            <a:ext cx="5748007" cy="584775"/>
          </a:xfrm>
          <a:prstGeom prst="rect">
            <a:avLst/>
          </a:prstGeom>
          <a:noFill/>
        </p:spPr>
        <p:txBody>
          <a:bodyPr wrap="square" rtlCol="0">
            <a:spAutoFit/>
          </a:bodyPr>
          <a:lstStyle/>
          <a:p>
            <a:pPr algn="ctr"/>
            <a:r>
              <a:rPr lang="en-US" sz="3200" b="1" dirty="0" err="1"/>
              <a:t>Thứ</a:t>
            </a:r>
            <a:r>
              <a:rPr lang="en-US" sz="3200" b="1" dirty="0"/>
              <a:t> … </a:t>
            </a:r>
            <a:r>
              <a:rPr lang="en-US" sz="3200" b="1" dirty="0" err="1"/>
              <a:t>ngày</a:t>
            </a:r>
            <a:r>
              <a:rPr lang="en-US" sz="3200" b="1" dirty="0"/>
              <a:t> … </a:t>
            </a:r>
            <a:r>
              <a:rPr lang="en-US" sz="3200" b="1" dirty="0" err="1"/>
              <a:t>tháng</a:t>
            </a:r>
            <a:r>
              <a:rPr lang="en-US" sz="3200" b="1" dirty="0"/>
              <a:t> … </a:t>
            </a:r>
            <a:r>
              <a:rPr lang="en-US" sz="3200" b="1" dirty="0" err="1"/>
              <a:t>năm</a:t>
            </a:r>
            <a:r>
              <a:rPr lang="en-US" sz="3200" b="1" dirty="0"/>
              <a:t> …</a:t>
            </a:r>
          </a:p>
        </p:txBody>
      </p:sp>
      <p:pic>
        <p:nvPicPr>
          <p:cNvPr id="2" name="Picture 1">
            <a:extLst>
              <a:ext uri="{FF2B5EF4-FFF2-40B4-BE49-F238E27FC236}">
                <a16:creationId xmlns:a16="http://schemas.microsoft.com/office/drawing/2014/main" id="{79C7CABD-4E31-2D89-6289-8FC53107AE8E}"/>
              </a:ext>
            </a:extLst>
          </p:cNvPr>
          <p:cNvPicPr>
            <a:picLocks noChangeAspect="1"/>
          </p:cNvPicPr>
          <p:nvPr/>
        </p:nvPicPr>
        <p:blipFill>
          <a:blip r:embed="rId18"/>
          <a:stretch>
            <a:fillRect/>
          </a:stretch>
        </p:blipFill>
        <p:spPr>
          <a:xfrm>
            <a:off x="5328802" y="1197826"/>
            <a:ext cx="2712955" cy="865707"/>
          </a:xfrm>
          <a:prstGeom prst="rect">
            <a:avLst/>
          </a:prstGeom>
        </p:spPr>
      </p:pic>
      <p:pic>
        <p:nvPicPr>
          <p:cNvPr id="3" name="Picture 2">
            <a:extLst>
              <a:ext uri="{FF2B5EF4-FFF2-40B4-BE49-F238E27FC236}">
                <a16:creationId xmlns:a16="http://schemas.microsoft.com/office/drawing/2014/main" id="{008AA568-5E0D-EE61-C120-F72869651C56}"/>
              </a:ext>
            </a:extLst>
          </p:cNvPr>
          <p:cNvPicPr>
            <a:picLocks noChangeAspect="1"/>
          </p:cNvPicPr>
          <p:nvPr/>
        </p:nvPicPr>
        <p:blipFill>
          <a:blip r:embed="rId19"/>
          <a:stretch>
            <a:fillRect/>
          </a:stretch>
        </p:blipFill>
        <p:spPr>
          <a:xfrm rot="611490">
            <a:off x="4665320" y="1879517"/>
            <a:ext cx="3511600" cy="1920406"/>
          </a:xfrm>
          <a:prstGeom prst="rect">
            <a:avLst/>
          </a:prstGeom>
        </p:spPr>
      </p:pic>
      <p:pic>
        <p:nvPicPr>
          <p:cNvPr id="4" name="Picture 3">
            <a:extLst>
              <a:ext uri="{FF2B5EF4-FFF2-40B4-BE49-F238E27FC236}">
                <a16:creationId xmlns:a16="http://schemas.microsoft.com/office/drawing/2014/main" id="{FB5FD4F5-F912-4BB7-3630-D6C3F8121E8B}"/>
              </a:ext>
            </a:extLst>
          </p:cNvPr>
          <p:cNvPicPr>
            <a:picLocks noChangeAspect="1"/>
          </p:cNvPicPr>
          <p:nvPr/>
        </p:nvPicPr>
        <p:blipFill>
          <a:blip r:embed="rId20"/>
          <a:stretch>
            <a:fillRect/>
          </a:stretch>
        </p:blipFill>
        <p:spPr>
          <a:xfrm>
            <a:off x="3505200" y="2966443"/>
            <a:ext cx="6290405" cy="2222102"/>
          </a:xfrm>
          <a:prstGeom prst="rect">
            <a:avLst/>
          </a:prstGeom>
        </p:spPr>
      </p:pic>
    </p:spTree>
    <p:extLst>
      <p:ext uri="{BB962C8B-B14F-4D97-AF65-F5344CB8AC3E}">
        <p14:creationId xmlns:p14="http://schemas.microsoft.com/office/powerpoint/2010/main" val="3807802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2D02B301-3266-8905-1A1D-88F028B6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680" y="2667000"/>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id="{0D78477C-4B1D-3E4C-8239-C53795730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8907" y="2757915"/>
            <a:ext cx="4269600" cy="4269600"/>
          </a:xfrm>
          <a:prstGeom prst="rect">
            <a:avLst/>
          </a:prstGeom>
        </p:spPr>
      </p:pic>
      <p:pic>
        <p:nvPicPr>
          <p:cNvPr id="2" name="Picture 1">
            <a:extLst>
              <a:ext uri="{FF2B5EF4-FFF2-40B4-BE49-F238E27FC236}">
                <a16:creationId xmlns:a16="http://schemas.microsoft.com/office/drawing/2014/main" id="{D71FB9BC-70A4-3C4C-F1A7-55442CE91800}"/>
              </a:ext>
            </a:extLst>
          </p:cNvPr>
          <p:cNvPicPr>
            <a:picLocks noChangeAspect="1"/>
          </p:cNvPicPr>
          <p:nvPr/>
        </p:nvPicPr>
        <p:blipFill>
          <a:blip r:embed="rId5"/>
          <a:stretch>
            <a:fillRect/>
          </a:stretch>
        </p:blipFill>
        <p:spPr>
          <a:xfrm>
            <a:off x="419317" y="1397806"/>
            <a:ext cx="6700085" cy="4834547"/>
          </a:xfrm>
          <a:prstGeom prst="rect">
            <a:avLst/>
          </a:prstGeom>
        </p:spPr>
      </p:pic>
    </p:spTree>
    <p:extLst>
      <p:ext uri="{BB962C8B-B14F-4D97-AF65-F5344CB8AC3E}">
        <p14:creationId xmlns:p14="http://schemas.microsoft.com/office/powerpoint/2010/main" val="3803798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7C76B03-0CF5-57C7-845A-D633F3773094}"/>
              </a:ext>
            </a:extLst>
          </p:cNvPr>
          <p:cNvSpPr/>
          <p:nvPr/>
        </p:nvSpPr>
        <p:spPr>
          <a:xfrm>
            <a:off x="292608" y="536448"/>
            <a:ext cx="4669536" cy="1085088"/>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 xmlns:ask="http://schemas.microsoft.com/office/drawing/2018/sketchyshapes" sd="852854689">
                  <a:prstGeom prst="roundRect">
                    <a:avLst>
                      <a:gd name="adj" fmla="val 5394"/>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u="sng" dirty="0">
                <a:ln>
                  <a:solidFill>
                    <a:schemeClr val="tx1"/>
                  </a:solidFill>
                </a:ln>
                <a:solidFill>
                  <a:srgbClr val="00FFCC"/>
                </a:solidFill>
              </a:rPr>
              <a:t>HOẠT ĐỘNG 1:</a:t>
            </a:r>
          </a:p>
        </p:txBody>
      </p:sp>
      <p:grpSp>
        <p:nvGrpSpPr>
          <p:cNvPr id="8" name="Group 7">
            <a:extLst>
              <a:ext uri="{FF2B5EF4-FFF2-40B4-BE49-F238E27FC236}">
                <a16:creationId xmlns:a16="http://schemas.microsoft.com/office/drawing/2014/main" id="{F379885F-4E56-19DA-8D07-A8A67F9C3145}"/>
              </a:ext>
            </a:extLst>
          </p:cNvPr>
          <p:cNvGrpSpPr/>
          <p:nvPr/>
        </p:nvGrpSpPr>
        <p:grpSpPr>
          <a:xfrm>
            <a:off x="1337389" y="2349500"/>
            <a:ext cx="7702248" cy="3179962"/>
            <a:chOff x="944840" y="5777208"/>
            <a:chExt cx="10521788" cy="3179962"/>
          </a:xfrm>
        </p:grpSpPr>
        <p:sp>
          <p:nvSpPr>
            <p:cNvPr id="10" name="TextBox 9">
              <a:extLst>
                <a:ext uri="{FF2B5EF4-FFF2-40B4-BE49-F238E27FC236}">
                  <a16:creationId xmlns:a16="http://schemas.microsoft.com/office/drawing/2014/main" id="{30B29FF8-498D-7993-3422-D1F547B03C57}"/>
                </a:ext>
              </a:extLst>
            </p:cNvPr>
            <p:cNvSpPr txBox="1"/>
            <p:nvPr/>
          </p:nvSpPr>
          <p:spPr>
            <a:xfrm>
              <a:off x="1041994" y="5777208"/>
              <a:ext cx="10330015" cy="3139321"/>
            </a:xfrm>
            <a:prstGeom prst="rect">
              <a:avLst/>
            </a:prstGeom>
            <a:solidFill>
              <a:schemeClr val="bg1"/>
            </a:solidFill>
          </p:spPr>
          <p:txBody>
            <a:bodyPr wrap="square" rtlCol="0">
              <a:spAutoFit/>
            </a:bodyPr>
            <a:lstStyle/>
            <a:p>
              <a:pPr algn="ctr"/>
              <a:r>
                <a:rPr lang="vi-VN" sz="6600" b="1" dirty="0">
                  <a:ln w="12700">
                    <a:solidFill>
                      <a:schemeClr val="tx1"/>
                    </a:solidFill>
                  </a:ln>
                </a:rPr>
                <a:t>Khám phá thông điệp của việc sử dụng tiền hợp lí </a:t>
              </a:r>
            </a:p>
          </p:txBody>
        </p:sp>
        <p:sp>
          <p:nvSpPr>
            <p:cNvPr id="11" name="TextBox 10">
              <a:extLst>
                <a:ext uri="{FF2B5EF4-FFF2-40B4-BE49-F238E27FC236}">
                  <a16:creationId xmlns:a16="http://schemas.microsoft.com/office/drawing/2014/main" id="{042F5D57-B31D-C957-D6F9-BE689958C8B4}"/>
                </a:ext>
              </a:extLst>
            </p:cNvPr>
            <p:cNvSpPr txBox="1"/>
            <p:nvPr/>
          </p:nvSpPr>
          <p:spPr>
            <a:xfrm>
              <a:off x="944840" y="5817849"/>
              <a:ext cx="10521788" cy="3139321"/>
            </a:xfrm>
            <a:prstGeom prst="rect">
              <a:avLst/>
            </a:prstGeom>
            <a:noFill/>
          </p:spPr>
          <p:txBody>
            <a:bodyPr wrap="square" rtlCol="0">
              <a:spAutoFit/>
            </a:bodyPr>
            <a:lstStyle/>
            <a:p>
              <a:pPr algn="ctr"/>
              <a:r>
                <a:rPr lang="vi-VN" sz="6600" b="1" dirty="0">
                  <a:solidFill>
                    <a:srgbClr val="FF6600"/>
                  </a:solidFill>
                </a:rPr>
                <a:t>Khám phá thông điệp của việc sử dụng tiền hợp lí </a:t>
              </a:r>
              <a:endParaRPr lang="en-US" sz="6600" b="1" dirty="0">
                <a:solidFill>
                  <a:srgbClr val="FF6600"/>
                </a:solidFill>
              </a:endParaRPr>
            </a:p>
          </p:txBody>
        </p:sp>
      </p:grpSp>
    </p:spTree>
    <p:extLst>
      <p:ext uri="{BB962C8B-B14F-4D97-AF65-F5344CB8AC3E}">
        <p14:creationId xmlns:p14="http://schemas.microsoft.com/office/powerpoint/2010/main" val="653053587"/>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repeatCount="2000" fill="hold" nodeType="afterEffect">
                                      <p:stCondLst>
                                        <p:cond delay="0"/>
                                      </p:stCondLst>
                                      <p:childTnLst>
                                        <p:animRot by="120000">
                                          <p:cBhvr>
                                            <p:cTn id="11" dur="75" fill="hold">
                                              <p:stCondLst>
                                                <p:cond delay="0"/>
                                              </p:stCondLst>
                                            </p:cTn>
                                            <p:tgtEl>
                                              <p:spTgt spid="8"/>
                                            </p:tgtEl>
                                            <p:attrNameLst>
                                              <p:attrName>r</p:attrName>
                                            </p:attrNameLst>
                                          </p:cBhvr>
                                        </p:animRot>
                                        <p:animRot by="-240000">
                                          <p:cBhvr>
                                            <p:cTn id="12" dur="150" fill="hold">
                                              <p:stCondLst>
                                                <p:cond delay="150"/>
                                              </p:stCondLst>
                                            </p:cTn>
                                            <p:tgtEl>
                                              <p:spTgt spid="8"/>
                                            </p:tgtEl>
                                            <p:attrNameLst>
                                              <p:attrName>r</p:attrName>
                                            </p:attrNameLst>
                                          </p:cBhvr>
                                        </p:animRot>
                                        <p:animRot by="240000">
                                          <p:cBhvr>
                                            <p:cTn id="13" dur="150" fill="hold">
                                              <p:stCondLst>
                                                <p:cond delay="300"/>
                                              </p:stCondLst>
                                            </p:cTn>
                                            <p:tgtEl>
                                              <p:spTgt spid="8"/>
                                            </p:tgtEl>
                                            <p:attrNameLst>
                                              <p:attrName>r</p:attrName>
                                            </p:attrNameLst>
                                          </p:cBhvr>
                                        </p:animRot>
                                        <p:animRot by="-240000">
                                          <p:cBhvr>
                                            <p:cTn id="14" dur="150" fill="hold">
                                              <p:stCondLst>
                                                <p:cond delay="450"/>
                                              </p:stCondLst>
                                            </p:cTn>
                                            <p:tgtEl>
                                              <p:spTgt spid="8"/>
                                            </p:tgtEl>
                                            <p:attrNameLst>
                                              <p:attrName>r</p:attrName>
                                            </p:attrNameLst>
                                          </p:cBhvr>
                                        </p:animRot>
                                        <p:animRot by="120000">
                                          <p:cBhvr>
                                            <p:cTn id="15" dur="150" fill="hold">
                                              <p:stCondLst>
                                                <p:cond delay="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repeatCount="2000" fill="hold" nodeType="afterEffect">
                                      <p:stCondLst>
                                        <p:cond delay="0"/>
                                      </p:stCondLst>
                                      <p:childTnLst>
                                        <p:animRot by="120000">
                                          <p:cBhvr>
                                            <p:cTn id="11" dur="75" fill="hold">
                                              <p:stCondLst>
                                                <p:cond delay="0"/>
                                              </p:stCondLst>
                                            </p:cTn>
                                            <p:tgtEl>
                                              <p:spTgt spid="8"/>
                                            </p:tgtEl>
                                            <p:attrNameLst>
                                              <p:attrName>r</p:attrName>
                                            </p:attrNameLst>
                                          </p:cBhvr>
                                        </p:animRot>
                                        <p:animRot by="-240000">
                                          <p:cBhvr>
                                            <p:cTn id="12" dur="150" fill="hold">
                                              <p:stCondLst>
                                                <p:cond delay="150"/>
                                              </p:stCondLst>
                                            </p:cTn>
                                            <p:tgtEl>
                                              <p:spTgt spid="8"/>
                                            </p:tgtEl>
                                            <p:attrNameLst>
                                              <p:attrName>r</p:attrName>
                                            </p:attrNameLst>
                                          </p:cBhvr>
                                        </p:animRot>
                                        <p:animRot by="240000">
                                          <p:cBhvr>
                                            <p:cTn id="13" dur="150" fill="hold">
                                              <p:stCondLst>
                                                <p:cond delay="300"/>
                                              </p:stCondLst>
                                            </p:cTn>
                                            <p:tgtEl>
                                              <p:spTgt spid="8"/>
                                            </p:tgtEl>
                                            <p:attrNameLst>
                                              <p:attrName>r</p:attrName>
                                            </p:attrNameLst>
                                          </p:cBhvr>
                                        </p:animRot>
                                        <p:animRot by="-240000">
                                          <p:cBhvr>
                                            <p:cTn id="14" dur="150" fill="hold">
                                              <p:stCondLst>
                                                <p:cond delay="450"/>
                                              </p:stCondLst>
                                            </p:cTn>
                                            <p:tgtEl>
                                              <p:spTgt spid="8"/>
                                            </p:tgtEl>
                                            <p:attrNameLst>
                                              <p:attrName>r</p:attrName>
                                            </p:attrNameLst>
                                          </p:cBhvr>
                                        </p:animRot>
                                        <p:animRot by="120000">
                                          <p:cBhvr>
                                            <p:cTn id="15" dur="150" fill="hold">
                                              <p:stCondLst>
                                                <p:cond delay="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3" name="Speech Bubble: Oval 2">
            <a:extLst>
              <a:ext uri="{FF2B5EF4-FFF2-40B4-BE49-F238E27FC236}">
                <a16:creationId xmlns:a16="http://schemas.microsoft.com/office/drawing/2014/main" id="{FE4B8676-C231-30DD-D520-67D708161AA6}"/>
              </a:ext>
            </a:extLst>
          </p:cNvPr>
          <p:cNvSpPr/>
          <p:nvPr/>
        </p:nvSpPr>
        <p:spPr>
          <a:xfrm>
            <a:off x="1056640" y="441960"/>
            <a:ext cx="7589520" cy="262636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0CD7B3A-7DA9-5714-C93B-6B04C6861CA1}"/>
              </a:ext>
            </a:extLst>
          </p:cNvPr>
          <p:cNvSpPr/>
          <p:nvPr/>
        </p:nvSpPr>
        <p:spPr>
          <a:xfrm>
            <a:off x="2255187" y="655211"/>
            <a:ext cx="5509401" cy="2123658"/>
          </a:xfrm>
          <a:prstGeom prst="rect">
            <a:avLst/>
          </a:prstGeom>
          <a:noFill/>
        </p:spPr>
        <p:txBody>
          <a:bodyPr wrap="square" lIns="91440" tIns="45720" rIns="91440" bIns="45720">
            <a:spAutoFit/>
          </a:bodyPr>
          <a:lstStyle/>
          <a:p>
            <a:pPr lvl="0" algn="ctr"/>
            <a:r>
              <a:rPr lang="en-US" sz="4400" b="1" dirty="0">
                <a:ln>
                  <a:solidFill>
                    <a:srgbClr val="C00000"/>
                  </a:solidFill>
                </a:ln>
                <a:solidFill>
                  <a:srgbClr val="C00000"/>
                </a:solidFill>
                <a:latin typeface="Cambria" panose="02040503050406030204" pitchFamily="18" charset="0"/>
                <a:ea typeface="Cambria" panose="02040503050406030204" pitchFamily="18" charset="0"/>
              </a:rPr>
              <a:t>N</a:t>
            </a:r>
            <a:r>
              <a:rPr lang="vi-VN" sz="4400" b="1" dirty="0">
                <a:ln>
                  <a:solidFill>
                    <a:srgbClr val="C00000"/>
                  </a:solidFill>
                </a:ln>
                <a:solidFill>
                  <a:srgbClr val="C00000"/>
                </a:solidFill>
                <a:latin typeface="Cambria" panose="02040503050406030204" pitchFamily="18" charset="0"/>
                <a:ea typeface="Cambria" panose="02040503050406030204" pitchFamily="18" charset="0"/>
              </a:rPr>
              <a:t>hắc lại các biểu hiện, ý nghĩa và cách sử dụng tiền hợp lý.</a:t>
            </a:r>
            <a:endParaRPr kumimoji="0" lang="en-US" sz="44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5623714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graphicFrame>
        <p:nvGraphicFramePr>
          <p:cNvPr id="2" name="Table 1">
            <a:extLst>
              <a:ext uri="{FF2B5EF4-FFF2-40B4-BE49-F238E27FC236}">
                <a16:creationId xmlns:a16="http://schemas.microsoft.com/office/drawing/2014/main" id="{275F91B3-ECBF-60D6-87DE-4E63F87F9873}"/>
              </a:ext>
            </a:extLst>
          </p:cNvPr>
          <p:cNvGraphicFramePr>
            <a:graphicFrameLocks noGrp="1"/>
          </p:cNvGraphicFramePr>
          <p:nvPr>
            <p:extLst>
              <p:ext uri="{D42A27DB-BD31-4B8C-83A1-F6EECF244321}">
                <p14:modId xmlns:p14="http://schemas.microsoft.com/office/powerpoint/2010/main" val="3029444123"/>
              </p:ext>
            </p:extLst>
          </p:nvPr>
        </p:nvGraphicFramePr>
        <p:xfrm>
          <a:off x="609600" y="406400"/>
          <a:ext cx="11054079" cy="5611544"/>
        </p:xfrm>
        <a:graphic>
          <a:graphicData uri="http://schemas.openxmlformats.org/drawingml/2006/table">
            <a:tbl>
              <a:tblPr firstRow="1" firstCol="1" bandRow="1">
                <a:tableStyleId>{5C22544A-7EE6-4342-B048-85BDC9FD1C3A}</a:tableStyleId>
              </a:tblPr>
              <a:tblGrid>
                <a:gridCol w="3921760">
                  <a:extLst>
                    <a:ext uri="{9D8B030D-6E8A-4147-A177-3AD203B41FA5}">
                      <a16:colId xmlns:a16="http://schemas.microsoft.com/office/drawing/2014/main" val="161218579"/>
                    </a:ext>
                  </a:extLst>
                </a:gridCol>
                <a:gridCol w="3447626">
                  <a:extLst>
                    <a:ext uri="{9D8B030D-6E8A-4147-A177-3AD203B41FA5}">
                      <a16:colId xmlns:a16="http://schemas.microsoft.com/office/drawing/2014/main" val="1467091952"/>
                    </a:ext>
                  </a:extLst>
                </a:gridCol>
                <a:gridCol w="3684693">
                  <a:extLst>
                    <a:ext uri="{9D8B030D-6E8A-4147-A177-3AD203B41FA5}">
                      <a16:colId xmlns:a16="http://schemas.microsoft.com/office/drawing/2014/main" val="2965718208"/>
                    </a:ext>
                  </a:extLst>
                </a:gridCol>
              </a:tblGrid>
              <a:tr h="893073">
                <a:tc>
                  <a:txBody>
                    <a:bodyPr/>
                    <a:lstStyle/>
                    <a:p>
                      <a:pPr marL="0" marR="0" algn="ctr">
                        <a:lnSpc>
                          <a:spcPct val="130000"/>
                        </a:lnSpc>
                        <a:spcBef>
                          <a:spcPts val="0"/>
                        </a:spcBef>
                        <a:spcAft>
                          <a:spcPts val="0"/>
                        </a:spcAft>
                      </a:pPr>
                      <a:r>
                        <a:rPr lang="en-US" sz="2400" b="1" dirty="0">
                          <a:solidFill>
                            <a:srgbClr val="7030A0"/>
                          </a:solidFill>
                          <a:effectLst/>
                          <a:latin typeface="Cambria" panose="02040503050406030204" pitchFamily="18" charset="0"/>
                          <a:ea typeface="Cambria" panose="02040503050406030204" pitchFamily="18" charset="0"/>
                        </a:rPr>
                        <a:t>1. </a:t>
                      </a:r>
                      <a:r>
                        <a:rPr lang="en-US" sz="2400" b="1" dirty="0" err="1">
                          <a:solidFill>
                            <a:srgbClr val="7030A0"/>
                          </a:solidFill>
                          <a:effectLst/>
                          <a:latin typeface="Cambria" panose="02040503050406030204" pitchFamily="18" charset="0"/>
                          <a:ea typeface="Cambria" panose="02040503050406030204" pitchFamily="18" charset="0"/>
                        </a:rPr>
                        <a:t>Biểu</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hiện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của</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sử</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dụng</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tiền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hợp</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lí</a:t>
                      </a:r>
                      <a:endParaRPr lang="en-US" sz="24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ctr">
                        <a:lnSpc>
                          <a:spcPct val="130000"/>
                        </a:lnSpc>
                        <a:spcBef>
                          <a:spcPts val="0"/>
                        </a:spcBef>
                        <a:spcAft>
                          <a:spcPts val="0"/>
                        </a:spcAft>
                      </a:pPr>
                      <a:r>
                        <a:rPr lang="en-US" sz="2400" b="1" dirty="0">
                          <a:solidFill>
                            <a:srgbClr val="7030A0"/>
                          </a:solidFill>
                          <a:effectLst/>
                          <a:latin typeface="Cambria" panose="02040503050406030204" pitchFamily="18" charset="0"/>
                          <a:ea typeface="Cambria" panose="02040503050406030204" pitchFamily="18" charset="0"/>
                        </a:rPr>
                        <a:t>2. Ý </a:t>
                      </a:r>
                      <a:r>
                        <a:rPr lang="en-US" sz="2400" b="1" dirty="0" err="1">
                          <a:solidFill>
                            <a:srgbClr val="7030A0"/>
                          </a:solidFill>
                          <a:effectLst/>
                          <a:latin typeface="Cambria" panose="02040503050406030204" pitchFamily="18" charset="0"/>
                          <a:ea typeface="Cambria" panose="02040503050406030204" pitchFamily="18" charset="0"/>
                        </a:rPr>
                        <a:t>nghĩa</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của</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sử</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dụng</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tiền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hợp</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lí</a:t>
                      </a:r>
                      <a:endParaRPr lang="en-US" sz="24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ctr">
                        <a:lnSpc>
                          <a:spcPct val="130000"/>
                        </a:lnSpc>
                        <a:spcBef>
                          <a:spcPts val="0"/>
                        </a:spcBef>
                        <a:spcAft>
                          <a:spcPts val="0"/>
                        </a:spcAft>
                      </a:pPr>
                      <a:r>
                        <a:rPr lang="en-US" sz="2400" b="1" dirty="0">
                          <a:solidFill>
                            <a:srgbClr val="7030A0"/>
                          </a:solidFill>
                          <a:effectLst/>
                          <a:latin typeface="Cambria" panose="02040503050406030204" pitchFamily="18" charset="0"/>
                          <a:ea typeface="Cambria" panose="02040503050406030204" pitchFamily="18" charset="0"/>
                        </a:rPr>
                        <a:t>3. </a:t>
                      </a:r>
                      <a:r>
                        <a:rPr lang="en-US" sz="2400" b="1" dirty="0" err="1">
                          <a:solidFill>
                            <a:srgbClr val="7030A0"/>
                          </a:solidFill>
                          <a:effectLst/>
                          <a:latin typeface="Cambria" panose="02040503050406030204" pitchFamily="18" charset="0"/>
                          <a:ea typeface="Cambria" panose="02040503050406030204" pitchFamily="18" charset="0"/>
                        </a:rPr>
                        <a:t>Cách</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sử</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dụng</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tiền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hợp</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lí</a:t>
                      </a:r>
                      <a:endParaRPr lang="en-US" sz="24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868475199"/>
                  </a:ext>
                </a:extLst>
              </a:tr>
              <a:tr h="1951727">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Lên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kế</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hoạch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trước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khi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mua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sắm</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Chọn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nơi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có</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giá</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cả</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hợp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lí</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Mua </a:t>
                      </a:r>
                      <a:r>
                        <a:rPr lang="en-US" sz="2400" b="0" dirty="0" err="1">
                          <a:solidFill>
                            <a:srgbClr val="002060"/>
                          </a:solidFill>
                          <a:effectLst/>
                          <a:latin typeface="Cambria" panose="02040503050406030204" pitchFamily="18" charset="0"/>
                          <a:ea typeface="Cambria" panose="02040503050406030204" pitchFamily="18" charset="0"/>
                        </a:rPr>
                        <a:t>hàng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vừa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đủ</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dùng</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400" b="0" dirty="0" err="1">
                          <a:solidFill>
                            <a:srgbClr val="002060"/>
                          </a:solidFill>
                          <a:effectLst/>
                          <a:latin typeface="Cambria" panose="02040503050406030204" pitchFamily="18" charset="0"/>
                          <a:ea typeface="Cambria" panose="02040503050406030204" pitchFamily="18" charset="0"/>
                        </a:rPr>
                        <a:t>Có</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tiền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chủ</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động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trong</a:t>
                      </a:r>
                      <a:r>
                        <a:rPr lang="en-US" sz="2400" b="0" dirty="0">
                          <a:solidFill>
                            <a:srgbClr val="002060"/>
                          </a:solidFill>
                          <a:effectLst/>
                          <a:latin typeface="Cambria" panose="02040503050406030204" pitchFamily="18" charset="0"/>
                          <a:ea typeface="Cambria" panose="02040503050406030204" pitchFamily="18" charset="0"/>
                        </a:rPr>
                        <a:t> chi </a:t>
                      </a:r>
                      <a:r>
                        <a:rPr lang="en-US" sz="2400" b="0" dirty="0" err="1">
                          <a:solidFill>
                            <a:srgbClr val="002060"/>
                          </a:solidFill>
                          <a:effectLst/>
                          <a:latin typeface="Cambria" panose="02040503050406030204" pitchFamily="18" charset="0"/>
                          <a:ea typeface="Cambria" panose="02040503050406030204" pitchFamily="18" charset="0"/>
                        </a:rPr>
                        <a:t>tiêu</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đáp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ứng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được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nhu</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cầu</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của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bản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thân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Chia </a:t>
                      </a:r>
                      <a:r>
                        <a:rPr lang="en-US" sz="2400" b="0" dirty="0" err="1">
                          <a:solidFill>
                            <a:srgbClr val="002060"/>
                          </a:solidFill>
                          <a:effectLst/>
                          <a:latin typeface="Cambria" panose="02040503050406030204" pitchFamily="18" charset="0"/>
                          <a:ea typeface="Cambria" panose="02040503050406030204" pitchFamily="18" charset="0"/>
                        </a:rPr>
                        <a:t>tiền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thành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các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phân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phù</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hợp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với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hoàn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cảnh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bản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thân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nguyên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tắc</a:t>
                      </a:r>
                      <a:r>
                        <a:rPr lang="en-US" sz="2400" b="0" dirty="0">
                          <a:solidFill>
                            <a:srgbClr val="002060"/>
                          </a:solidFill>
                          <a:effectLst/>
                          <a:latin typeface="Cambria" panose="02040503050406030204" pitchFamily="18" charset="0"/>
                          <a:ea typeface="Cambria" panose="02040503050406030204" pitchFamily="18" charset="0"/>
                        </a:rPr>
                        <a:t> 6 </a:t>
                      </a:r>
                      <a:r>
                        <a:rPr lang="en-US" sz="2400" b="0" dirty="0" err="1">
                          <a:solidFill>
                            <a:srgbClr val="002060"/>
                          </a:solidFill>
                          <a:effectLst/>
                          <a:latin typeface="Cambria" panose="02040503050406030204" pitchFamily="18" charset="0"/>
                          <a:ea typeface="Cambria" panose="02040503050406030204" pitchFamily="18" charset="0"/>
                        </a:rPr>
                        <a:t>chiếc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lọ</a:t>
                      </a:r>
                      <a:r>
                        <a:rPr lang="en-US"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6656131"/>
                  </a:ext>
                </a:extLst>
              </a:tr>
              <a:tr h="2758434">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Không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mua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hàng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rẻ</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kém</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chất</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lượng</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Mua </a:t>
                      </a:r>
                      <a:r>
                        <a:rPr lang="en-US" sz="2400" b="0" dirty="0" err="1">
                          <a:solidFill>
                            <a:srgbClr val="002060"/>
                          </a:solidFill>
                          <a:effectLst/>
                          <a:latin typeface="Cambria" panose="02040503050406030204" pitchFamily="18" charset="0"/>
                          <a:ea typeface="Cambria" panose="02040503050406030204" pitchFamily="18" charset="0"/>
                        </a:rPr>
                        <a:t>hàng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phù</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hợp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với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hoàn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cảnh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gia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đình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mình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và</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với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số</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tiền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minh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hiện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có</a:t>
                      </a:r>
                      <a:r>
                        <a:rPr lang="en-US"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Phòng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ngừa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rủi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ro</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Giúp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đỡ</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những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người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gặp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khó</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khăn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trong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cuộc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sống</a:t>
                      </a:r>
                      <a:r>
                        <a:rPr lang="en-US" sz="2400" b="0" dirty="0">
                          <a:solidFill>
                            <a:srgbClr val="002060"/>
                          </a:solidFill>
                          <a:effectLst/>
                          <a:latin typeface="Cambria" panose="02040503050406030204" pitchFamily="18" charset="0"/>
                          <a:ea typeface="Cambria" panose="02040503050406030204" pitchFamily="18" charset="0"/>
                        </a:rPr>
                        <a:t>.</a:t>
                      </a: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Kiểm</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soát</a:t>
                      </a:r>
                      <a:r>
                        <a:rPr lang="en-US" sz="2400" b="0" dirty="0">
                          <a:solidFill>
                            <a:srgbClr val="002060"/>
                          </a:solidFill>
                          <a:effectLst/>
                          <a:latin typeface="Cambria" panose="02040503050406030204" pitchFamily="18" charset="0"/>
                          <a:ea typeface="Cambria" panose="02040503050406030204" pitchFamily="18" charset="0"/>
                        </a:rPr>
                        <a:t> chi </a:t>
                      </a:r>
                      <a:r>
                        <a:rPr lang="en-US" sz="2400" b="0" dirty="0" err="1">
                          <a:solidFill>
                            <a:srgbClr val="002060"/>
                          </a:solidFill>
                          <a:effectLst/>
                          <a:latin typeface="Cambria" panose="02040503050406030204" pitchFamily="18" charset="0"/>
                          <a:ea typeface="Cambria" panose="02040503050406030204" pitchFamily="18" charset="0"/>
                        </a:rPr>
                        <a:t>tiêu</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0685006"/>
                  </a:ext>
                </a:extLst>
              </a:tr>
            </a:tbl>
          </a:graphicData>
        </a:graphic>
      </p:graphicFrame>
    </p:spTree>
    <p:extLst>
      <p:ext uri="{BB962C8B-B14F-4D97-AF65-F5344CB8AC3E}">
        <p14:creationId xmlns:p14="http://schemas.microsoft.com/office/powerpoint/2010/main" val="8650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animated cartoon, illustration, animation, clipart&#10;&#10;Description automatically generated">
            <a:extLst>
              <a:ext uri="{FF2B5EF4-FFF2-40B4-BE49-F238E27FC236}">
                <a16:creationId xmlns:a16="http://schemas.microsoft.com/office/drawing/2014/main" id="{4D151048-46D9-EBF1-78B4-7159B6ABA0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094"/>
          <a:stretch/>
        </p:blipFill>
        <p:spPr>
          <a:xfrm>
            <a:off x="731456" y="3169799"/>
            <a:ext cx="3657664" cy="2861672"/>
          </a:xfrm>
          <a:prstGeom prst="rect">
            <a:avLst/>
          </a:prstGeom>
        </p:spPr>
      </p:pic>
      <p:pic>
        <p:nvPicPr>
          <p:cNvPr id="6" name="Picture 5">
            <a:extLst>
              <a:ext uri="{FF2B5EF4-FFF2-40B4-BE49-F238E27FC236}">
                <a16:creationId xmlns:a16="http://schemas.microsoft.com/office/drawing/2014/main" id="{F479D84B-720B-4B6E-C1BE-476700941E5F}"/>
              </a:ext>
            </a:extLst>
          </p:cNvPr>
          <p:cNvPicPr>
            <a:picLocks noChangeAspect="1"/>
          </p:cNvPicPr>
          <p:nvPr/>
        </p:nvPicPr>
        <p:blipFill>
          <a:blip r:embed="rId4"/>
          <a:stretch>
            <a:fillRect/>
          </a:stretch>
        </p:blipFill>
        <p:spPr>
          <a:xfrm>
            <a:off x="177506" y="1677340"/>
            <a:ext cx="5267214" cy="1360500"/>
          </a:xfrm>
          <a:prstGeom prst="rect">
            <a:avLst/>
          </a:prstGeom>
        </p:spPr>
      </p:pic>
      <p:sp>
        <p:nvSpPr>
          <p:cNvPr id="7" name="Rectangle: Rounded Corners 6">
            <a:extLst>
              <a:ext uri="{FF2B5EF4-FFF2-40B4-BE49-F238E27FC236}">
                <a16:creationId xmlns:a16="http://schemas.microsoft.com/office/drawing/2014/main" id="{A27D9E1B-6C25-5C32-B034-3BE7D5A8FB5F}"/>
              </a:ext>
            </a:extLst>
          </p:cNvPr>
          <p:cNvSpPr/>
          <p:nvPr/>
        </p:nvSpPr>
        <p:spPr>
          <a:xfrm>
            <a:off x="4886960" y="2630190"/>
            <a:ext cx="6776719" cy="2593299"/>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Cambria" panose="02040503050406030204" pitchFamily="18" charset="0"/>
                <a:ea typeface="Cambria" panose="02040503050406030204" pitchFamily="18" charset="0"/>
              </a:rPr>
              <a:t>Những người khéo ăn thì no</a:t>
            </a:r>
          </a:p>
          <a:p>
            <a:pPr algn="ctr"/>
            <a:r>
              <a:rPr lang="vi-VN" sz="2800" b="1" dirty="0">
                <a:solidFill>
                  <a:srgbClr val="FF0000"/>
                </a:solidFill>
                <a:latin typeface="Cambria" panose="02040503050406030204" pitchFamily="18" charset="0"/>
                <a:ea typeface="Cambria" panose="02040503050406030204" pitchFamily="18" charset="0"/>
              </a:rPr>
              <a:t>Khéo co thì ấm, khéo đo thì vừa</a:t>
            </a:r>
          </a:p>
          <a:p>
            <a:pPr algn="ctr"/>
            <a:r>
              <a:rPr lang="vi-VN" sz="2800" b="1" dirty="0">
                <a:solidFill>
                  <a:srgbClr val="FF0000"/>
                </a:solidFill>
                <a:latin typeface="Cambria" panose="02040503050406030204" pitchFamily="18" charset="0"/>
                <a:ea typeface="Cambria" panose="02040503050406030204" pitchFamily="18" charset="0"/>
              </a:rPr>
              <a:t>Mua hàng không thiếu, chẳng thừa</a:t>
            </a:r>
          </a:p>
          <a:p>
            <a:pPr algn="ctr"/>
            <a:r>
              <a:rPr lang="vi-VN" sz="2800" b="1" dirty="0">
                <a:solidFill>
                  <a:srgbClr val="FF0000"/>
                </a:solidFill>
                <a:latin typeface="Cambria" panose="02040503050406030204" pitchFamily="18" charset="0"/>
                <a:ea typeface="Cambria" panose="02040503050406030204" pitchFamily="18" charset="0"/>
              </a:rPr>
              <a:t>Dành tiền tiết kiệm phòng ngừa rủi ro.</a:t>
            </a:r>
          </a:p>
        </p:txBody>
      </p:sp>
    </p:spTree>
    <p:extLst>
      <p:ext uri="{BB962C8B-B14F-4D97-AF65-F5344CB8AC3E}">
        <p14:creationId xmlns:p14="http://schemas.microsoft.com/office/powerpoint/2010/main" val="117424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9178</TotalTime>
  <Words>604</Words>
  <Application>Microsoft Office PowerPoint</Application>
  <PresentationFormat>Widescreen</PresentationFormat>
  <Paragraphs>48</Paragraphs>
  <Slides>24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Cambria</vt:lpstr>
      <vt:lpstr>iCiel Pony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48</cp:revision>
  <dcterms:created xsi:type="dcterms:W3CDTF">2023-06-25T08:24:42Z</dcterms:created>
  <dcterms:modified xsi:type="dcterms:W3CDTF">2025-04-12T13:55:20Z</dcterms:modified>
  <cp:category>9Slide.vn</cp:category>
</cp:coreProperties>
</file>