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1" r:id="rId2"/>
    <p:sldMasterId id="2147483662" r:id="rId3"/>
    <p:sldMasterId id="2147483667" r:id="rId4"/>
  </p:sldMasterIdLst>
  <p:sldIdLst>
    <p:sldId id="256" r:id="rId5"/>
    <p:sldId id="301" r:id="rId6"/>
    <p:sldId id="304" r:id="rId7"/>
    <p:sldId id="7307" r:id="rId8"/>
    <p:sldId id="7305" r:id="rId9"/>
    <p:sldId id="7309" r:id="rId10"/>
    <p:sldId id="7310" r:id="rId11"/>
    <p:sldId id="7308" r:id="rId12"/>
    <p:sldId id="309" r:id="rId13"/>
    <p:sldId id="310" r:id="rId14"/>
    <p:sldId id="307" r:id="rId15"/>
    <p:sldId id="7304" r:id="rId16"/>
    <p:sldId id="281" r:id="rId17"/>
  </p:sldIdLst>
  <p:sldSz cx="12192000" cy="6858000"/>
  <p:notesSz cx="6858000" cy="9144000"/>
  <p:embeddedFontLst>
    <p:embeddedFont>
      <p:font typeface="#9Slide07 HoneyCream" pitchFamily="2" charset="0"/>
      <p:regular r:id="rId18"/>
    </p:embeddedFont>
    <p:embeddedFont>
      <p:font typeface="SVN-Newton" panose="02040603050506020204" pitchFamily="18" charset="0"/>
      <p:regular r:id="rId19"/>
    </p:embeddedFont>
    <p:embeddedFont>
      <p:font typeface="#9Slide03 SVNEvery Movie Every " panose="02000500000000000000" pitchFamily="2" charset="0"/>
      <p:regular r:id="rId20"/>
    </p:embeddedFont>
    <p:embeddedFont>
      <p:font typeface="#9Slide03 AmpleSoft Bold" panose="02000000000000000000" pitchFamily="2" charset="0"/>
      <p:regular r:id="rId21"/>
    </p:embeddedFont>
    <p:embeddedFont>
      <p:font typeface="Calibri" panose="020F0502020204030204" pitchFamily="34" charset="0"/>
      <p:regular r:id="rId22"/>
      <p:bold r:id="rId23"/>
      <p:italic r:id="rId24"/>
      <p:boldItalic r:id="rId25"/>
    </p:embeddedFont>
    <p:embeddedFont>
      <p:font typeface="微软雅黑" panose="020B0503020204020204" pitchFamily="34" charset="-122"/>
      <p:regular r:id="rId26"/>
      <p:bold r:id="rId27"/>
    </p:embeddedFont>
    <p:embeddedFont>
      <p:font typeface="Cambria" panose="02040503050406030204" pitchFamily="18" charset="0"/>
      <p:regular r:id="rId28"/>
      <p:bold r:id="rId29"/>
      <p:italic r:id="rId30"/>
      <p:boldItalic r:id="rId31"/>
    </p:embeddedFont>
    <p:embeddedFont>
      <p:font typeface="标小智龙珠体" panose="020B0604020202020204" charset="-122"/>
      <p:regular r:id="rId32"/>
    </p:embeddedFont>
    <p:embeddedFont>
      <p:font typeface="#9Slide03 AllRoundGothic" panose="020B0703020202020104" pitchFamily="34" charset="0"/>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E3D"/>
    <a:srgbClr val="FFE00A"/>
    <a:srgbClr val="FEDD78"/>
    <a:srgbClr val="22C0C1"/>
    <a:srgbClr val="F4CD08"/>
    <a:srgbClr val="8FC9D5"/>
    <a:srgbClr val="6F9ABA"/>
    <a:srgbClr val="8EC6BD"/>
    <a:srgbClr val="98DBC9"/>
    <a:srgbClr val="E0C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670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99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888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536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4840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167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3355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67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945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5111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5347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45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78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190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603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447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801" userDrawn="1">
          <p15:clr>
            <a:srgbClr val="FBAE40"/>
          </p15:clr>
        </p15:guide>
        <p15:guide id="4" pos="685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220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8150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316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899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3629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8708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415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999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98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29305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7" name="矩形 36">
            <a:extLst>
              <a:ext uri="{FF2B5EF4-FFF2-40B4-BE49-F238E27FC236}">
                <a16:creationId xmlns:a16="http://schemas.microsoft.com/office/drawing/2014/main" id="{9AB0C6C5-F1FE-EFF6-2905-B4E5B1494A53}"/>
              </a:ext>
            </a:extLst>
          </p:cNvPr>
          <p:cNvSpPr/>
          <p:nvPr userDrawn="1"/>
        </p:nvSpPr>
        <p:spPr>
          <a:xfrm>
            <a:off x="739868" y="537527"/>
            <a:ext cx="1723549" cy="461665"/>
          </a:xfrm>
          <a:prstGeom prst="rect">
            <a:avLst/>
          </a:prstGeom>
        </p:spPr>
        <p:txBody>
          <a:bodyPr wrap="none">
            <a:spAutoFit/>
          </a:bodyPr>
          <a:lstStyle/>
          <a:p>
            <a:r>
              <a:rPr lang="zh-CN" altLang="en-US" sz="2400" dirty="0">
                <a:solidFill>
                  <a:schemeClr val="tx1"/>
                </a:solidFill>
                <a:latin typeface="标小智龙珠体" panose="02020500000000000000" pitchFamily="18" charset="-122"/>
                <a:ea typeface="标小智龙珠体" panose="02020500000000000000" pitchFamily="18" charset="-122"/>
                <a:cs typeface="阿里巴巴普惠体" panose="00020600040101010101" pitchFamily="18" charset="-122"/>
              </a:rPr>
              <a:t>动物植物篇</a:t>
            </a:r>
          </a:p>
        </p:txBody>
      </p:sp>
    </p:spTree>
    <p:extLst>
      <p:ext uri="{BB962C8B-B14F-4D97-AF65-F5344CB8AC3E}">
        <p14:creationId xmlns:p14="http://schemas.microsoft.com/office/powerpoint/2010/main" val="380041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68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7" name="矩形 36">
            <a:extLst>
              <a:ext uri="{FF2B5EF4-FFF2-40B4-BE49-F238E27FC236}">
                <a16:creationId xmlns:a16="http://schemas.microsoft.com/office/drawing/2014/main" id="{9AB0C6C5-F1FE-EFF6-2905-B4E5B1494A53}"/>
              </a:ext>
            </a:extLst>
          </p:cNvPr>
          <p:cNvSpPr/>
          <p:nvPr userDrawn="1"/>
        </p:nvSpPr>
        <p:spPr>
          <a:xfrm>
            <a:off x="739868" y="537527"/>
            <a:ext cx="1723549" cy="461665"/>
          </a:xfrm>
          <a:prstGeom prst="rect">
            <a:avLst/>
          </a:prstGeom>
        </p:spPr>
        <p:txBody>
          <a:bodyPr wrap="none">
            <a:spAutoFit/>
          </a:bodyPr>
          <a:lstStyle/>
          <a:p>
            <a:r>
              <a:rPr lang="zh-CN" altLang="en-US" sz="2400" dirty="0">
                <a:solidFill>
                  <a:schemeClr val="tx1"/>
                </a:solidFill>
                <a:latin typeface="标小智龙珠体" panose="02020500000000000000" pitchFamily="18" charset="-122"/>
                <a:ea typeface="标小智龙珠体" panose="02020500000000000000" pitchFamily="18" charset="-122"/>
                <a:cs typeface="阿里巴巴普惠体" panose="00020600040101010101" pitchFamily="18" charset="-122"/>
              </a:rPr>
              <a:t>人体综合篇</a:t>
            </a:r>
          </a:p>
        </p:txBody>
      </p:sp>
    </p:spTree>
    <p:extLst>
      <p:ext uri="{BB962C8B-B14F-4D97-AF65-F5344CB8AC3E}">
        <p14:creationId xmlns:p14="http://schemas.microsoft.com/office/powerpoint/2010/main" val="85643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68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15.xml"/><Relationship Id="rId16"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2.JPG"/><Relationship Id="rId5"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17" Type="http://schemas.openxmlformats.org/officeDocument/2006/relationships/image" Target="../media/image11.png"/><Relationship Id="rId2" Type="http://schemas.openxmlformats.org/officeDocument/2006/relationships/slideLayout" Target="../slideLayouts/slideLayout30.xml"/><Relationship Id="rId16"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170C0168-E646-9E60-CE7C-5D44D7A5BA6D}"/>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6">
            <a:extLst>
              <a:ext uri="{FF2B5EF4-FFF2-40B4-BE49-F238E27FC236}">
                <a16:creationId xmlns:a16="http://schemas.microsoft.com/office/drawing/2014/main" id="{E1A2EBF5-6088-BD14-5CAC-59327E4056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0" name="Picture 6">
            <a:extLst>
              <a:ext uri="{FF2B5EF4-FFF2-40B4-BE49-F238E27FC236}">
                <a16:creationId xmlns:a16="http://schemas.microsoft.com/office/drawing/2014/main" id="{B7FBC557-3C93-E9BA-2F5F-CC8584B0AD3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1" name="Picture 6">
            <a:extLst>
              <a:ext uri="{FF2B5EF4-FFF2-40B4-BE49-F238E27FC236}">
                <a16:creationId xmlns:a16="http://schemas.microsoft.com/office/drawing/2014/main" id="{E62F3F48-F693-551F-0D26-5C0EFADE383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2" name="Picture 6">
            <a:extLst>
              <a:ext uri="{FF2B5EF4-FFF2-40B4-BE49-F238E27FC236}">
                <a16:creationId xmlns:a16="http://schemas.microsoft.com/office/drawing/2014/main" id="{8474630D-26A8-EDA5-993F-08CCBD8EB7E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3" name="Picture 6">
            <a:extLst>
              <a:ext uri="{FF2B5EF4-FFF2-40B4-BE49-F238E27FC236}">
                <a16:creationId xmlns:a16="http://schemas.microsoft.com/office/drawing/2014/main" id="{F1F849DA-B7CC-A8EB-8018-776032346CF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4" name="Picture 6">
            <a:extLst>
              <a:ext uri="{FF2B5EF4-FFF2-40B4-BE49-F238E27FC236}">
                <a16:creationId xmlns:a16="http://schemas.microsoft.com/office/drawing/2014/main" id="{0E579E47-190C-F34B-DF95-B3DF5EAB565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5" name="Picture 6">
            <a:extLst>
              <a:ext uri="{FF2B5EF4-FFF2-40B4-BE49-F238E27FC236}">
                <a16:creationId xmlns:a16="http://schemas.microsoft.com/office/drawing/2014/main" id="{E6B8248B-AA6D-20F1-8191-CB779BE7FE8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6" name="Picture 6">
            <a:extLst>
              <a:ext uri="{FF2B5EF4-FFF2-40B4-BE49-F238E27FC236}">
                <a16:creationId xmlns:a16="http://schemas.microsoft.com/office/drawing/2014/main" id="{44F8BC84-4591-67B2-9807-2074D22D92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7" name="Hình ảnh 31">
            <a:extLst>
              <a:ext uri="{FF2B5EF4-FFF2-40B4-BE49-F238E27FC236}">
                <a16:creationId xmlns:a16="http://schemas.microsoft.com/office/drawing/2014/main" id="{1C47168E-DDF8-6305-3936-96BEE9D99816}"/>
              </a:ext>
            </a:extLst>
          </p:cNvPr>
          <p:cNvPicPr>
            <a:picLocks noChangeAspect="1"/>
          </p:cNvPicPr>
          <p:nvPr userDrawn="1"/>
        </p:nvPicPr>
        <p:blipFill>
          <a:blip r:embed="rId17"/>
          <a:stretch>
            <a:fillRect/>
          </a:stretch>
        </p:blipFill>
        <p:spPr>
          <a:xfrm>
            <a:off x="-2009726" y="-243220"/>
            <a:ext cx="1804572" cy="2542252"/>
          </a:xfrm>
          <a:prstGeom prst="rect">
            <a:avLst/>
          </a:prstGeom>
        </p:spPr>
      </p:pic>
      <p:pic>
        <p:nvPicPr>
          <p:cNvPr id="18" name="Hình ảnh 32">
            <a:extLst>
              <a:ext uri="{FF2B5EF4-FFF2-40B4-BE49-F238E27FC236}">
                <a16:creationId xmlns:a16="http://schemas.microsoft.com/office/drawing/2014/main" id="{DA8056EC-6F1E-DFA6-4964-2DA74AA09A6E}"/>
              </a:ext>
            </a:extLst>
          </p:cNvPr>
          <p:cNvPicPr>
            <a:picLocks noChangeAspect="1"/>
          </p:cNvPicPr>
          <p:nvPr userDrawn="1"/>
        </p:nvPicPr>
        <p:blipFill>
          <a:blip r:embed="rId17"/>
          <a:stretch>
            <a:fillRect/>
          </a:stretch>
        </p:blipFill>
        <p:spPr>
          <a:xfrm>
            <a:off x="1365348" y="7879793"/>
            <a:ext cx="1804572" cy="25422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标小智龙珠体" panose="020205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标小智龙珠体" panose="020205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标小智龙珠体" panose="020205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标小智龙珠体" panose="020205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标小智龙珠体" panose="020205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标小智龙珠体" panose="020205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8632018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9826137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071991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48C968D-DB59-0CC4-C9FC-57FE1221A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FE51E43-AC6B-BB03-1F57-0EFFB42A60A6}"/>
              </a:ext>
            </a:extLst>
          </p:cNvPr>
          <p:cNvPicPr>
            <a:picLocks noChangeAspect="1"/>
          </p:cNvPicPr>
          <p:nvPr/>
        </p:nvPicPr>
        <p:blipFill>
          <a:blip r:embed="rId3"/>
          <a:stretch>
            <a:fillRect/>
          </a:stretch>
        </p:blipFill>
        <p:spPr>
          <a:xfrm>
            <a:off x="2368913" y="1207980"/>
            <a:ext cx="7499435" cy="5276732"/>
          </a:xfrm>
          <a:prstGeom prst="rect">
            <a:avLst/>
          </a:prstGeom>
        </p:spPr>
      </p:pic>
      <p:pic>
        <p:nvPicPr>
          <p:cNvPr id="4" name="Picture 3">
            <a:extLst>
              <a:ext uri="{FF2B5EF4-FFF2-40B4-BE49-F238E27FC236}">
                <a16:creationId xmlns:a16="http://schemas.microsoft.com/office/drawing/2014/main" id="{769BB5F9-9051-7575-8761-0FBBF2E406AF}"/>
              </a:ext>
            </a:extLst>
          </p:cNvPr>
          <p:cNvPicPr>
            <a:picLocks noChangeAspect="1"/>
          </p:cNvPicPr>
          <p:nvPr/>
        </p:nvPicPr>
        <p:blipFill>
          <a:blip r:embed="rId4"/>
          <a:stretch>
            <a:fillRect/>
          </a:stretch>
        </p:blipFill>
        <p:spPr>
          <a:xfrm>
            <a:off x="2876816" y="457200"/>
            <a:ext cx="6055661" cy="584318"/>
          </a:xfrm>
          <a:prstGeom prst="rect">
            <a:avLst/>
          </a:prstGeom>
        </p:spPr>
      </p:pic>
    </p:spTree>
    <p:extLst>
      <p:ext uri="{BB962C8B-B14F-4D97-AF65-F5344CB8AC3E}">
        <p14:creationId xmlns:p14="http://schemas.microsoft.com/office/powerpoint/2010/main" val="1257856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sp>
        <p:nvSpPr>
          <p:cNvPr id="5" name="Rounded Rectangle 2">
            <a:extLst>
              <a:ext uri="{FF2B5EF4-FFF2-40B4-BE49-F238E27FC236}">
                <a16:creationId xmlns:a16="http://schemas.microsoft.com/office/drawing/2014/main" id="{7EA2B971-6FA1-CDE6-7CAC-14862D079D78}"/>
              </a:ext>
            </a:extLst>
          </p:cNvPr>
          <p:cNvSpPr/>
          <p:nvPr/>
        </p:nvSpPr>
        <p:spPr>
          <a:xfrm>
            <a:off x="2080701" y="603985"/>
            <a:ext cx="972741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Đặt ở đầu dòng để đánh dấu các ý cần liệt kê.</a:t>
            </a:r>
          </a:p>
        </p:txBody>
      </p:sp>
      <p:pic>
        <p:nvPicPr>
          <p:cNvPr id="17" name="Picture 16" descr="A pink flower with a white background&#10;&#10;Description automatically generated">
            <a:extLst>
              <a:ext uri="{FF2B5EF4-FFF2-40B4-BE49-F238E27FC236}">
                <a16:creationId xmlns:a16="http://schemas.microsoft.com/office/drawing/2014/main" id="{80E7FBEC-2382-677D-8A88-BDF67618094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8021" y="-417856"/>
            <a:ext cx="2937757" cy="2937757"/>
          </a:xfrm>
          <a:prstGeom prst="rect">
            <a:avLst/>
          </a:prstGeom>
        </p:spPr>
      </p:pic>
      <p:sp>
        <p:nvSpPr>
          <p:cNvPr id="19" name="TextBox 18">
            <a:extLst>
              <a:ext uri="{FF2B5EF4-FFF2-40B4-BE49-F238E27FC236}">
                <a16:creationId xmlns:a16="http://schemas.microsoft.com/office/drawing/2014/main" id="{C438B80B-07A6-FACF-20D4-0F0A944CC800}"/>
              </a:ext>
            </a:extLst>
          </p:cNvPr>
          <p:cNvSpPr txBox="1"/>
          <p:nvPr/>
        </p:nvSpPr>
        <p:spPr>
          <a:xfrm>
            <a:off x="-737943" y="430534"/>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gạch ngang</a:t>
            </a:r>
            <a:endParaRPr lang="en-SG" sz="3000" b="1" dirty="0">
              <a:solidFill>
                <a:srgbClr val="002060"/>
              </a:solidFill>
              <a:latin typeface="Cambria" panose="02040503050406030204" pitchFamily="18" charset="0"/>
              <a:ea typeface="Cambria" panose="02040503050406030204" pitchFamily="18" charset="0"/>
            </a:endParaRPr>
          </a:p>
        </p:txBody>
      </p:sp>
      <p:pic>
        <p:nvPicPr>
          <p:cNvPr id="22" name="Picture 21" descr="A pink flower with a white background&#10;&#10;Description automatically generated">
            <a:extLst>
              <a:ext uri="{FF2B5EF4-FFF2-40B4-BE49-F238E27FC236}">
                <a16:creationId xmlns:a16="http://schemas.microsoft.com/office/drawing/2014/main" id="{3DD15E52-A0A4-8245-EDB0-7DC800A70CD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1431" y="1032640"/>
            <a:ext cx="2937757" cy="2937757"/>
          </a:xfrm>
          <a:prstGeom prst="rect">
            <a:avLst/>
          </a:prstGeom>
        </p:spPr>
      </p:pic>
      <p:sp>
        <p:nvSpPr>
          <p:cNvPr id="23" name="TextBox 22">
            <a:extLst>
              <a:ext uri="{FF2B5EF4-FFF2-40B4-BE49-F238E27FC236}">
                <a16:creationId xmlns:a16="http://schemas.microsoft.com/office/drawing/2014/main" id="{E3C6B57B-3191-8BA5-D7F4-39A75B1EDF46}"/>
              </a:ext>
            </a:extLst>
          </p:cNvPr>
          <p:cNvSpPr txBox="1"/>
          <p:nvPr/>
        </p:nvSpPr>
        <p:spPr>
          <a:xfrm>
            <a:off x="161509" y="1881030"/>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ngoặc đơn</a:t>
            </a:r>
          </a:p>
        </p:txBody>
      </p:sp>
      <p:pic>
        <p:nvPicPr>
          <p:cNvPr id="24" name="Picture 23" descr="A pink flower with a white background&#10;&#10;Description automatically generated">
            <a:extLst>
              <a:ext uri="{FF2B5EF4-FFF2-40B4-BE49-F238E27FC236}">
                <a16:creationId xmlns:a16="http://schemas.microsoft.com/office/drawing/2014/main" id="{1A965E2E-B46E-AEFA-F4E9-0A83DC689C5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44332" y="2694826"/>
            <a:ext cx="2937757" cy="2937757"/>
          </a:xfrm>
          <a:prstGeom prst="rect">
            <a:avLst/>
          </a:prstGeom>
        </p:spPr>
      </p:pic>
      <p:sp>
        <p:nvSpPr>
          <p:cNvPr id="25" name="TextBox 24">
            <a:extLst>
              <a:ext uri="{FF2B5EF4-FFF2-40B4-BE49-F238E27FC236}">
                <a16:creationId xmlns:a16="http://schemas.microsoft.com/office/drawing/2014/main" id="{34D1D797-778F-2ED2-50B6-A44EB1831DB7}"/>
              </a:ext>
            </a:extLst>
          </p:cNvPr>
          <p:cNvSpPr txBox="1"/>
          <p:nvPr/>
        </p:nvSpPr>
        <p:spPr>
          <a:xfrm>
            <a:off x="984410" y="3543216"/>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ngoặc kép</a:t>
            </a:r>
          </a:p>
        </p:txBody>
      </p:sp>
      <p:sp>
        <p:nvSpPr>
          <p:cNvPr id="26" name="Rounded Rectangle 2">
            <a:extLst>
              <a:ext uri="{FF2B5EF4-FFF2-40B4-BE49-F238E27FC236}">
                <a16:creationId xmlns:a16="http://schemas.microsoft.com/office/drawing/2014/main" id="{664EDFA9-CF97-A952-0D7F-46966D83498E}"/>
              </a:ext>
            </a:extLst>
          </p:cNvPr>
          <p:cNvSpPr/>
          <p:nvPr/>
        </p:nvSpPr>
        <p:spPr>
          <a:xfrm>
            <a:off x="2919657" y="2118512"/>
            <a:ext cx="580136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Đánh dấu phần chú thích.</a:t>
            </a:r>
          </a:p>
        </p:txBody>
      </p:sp>
      <p:sp>
        <p:nvSpPr>
          <p:cNvPr id="27" name="Rounded Rectangle 2">
            <a:extLst>
              <a:ext uri="{FF2B5EF4-FFF2-40B4-BE49-F238E27FC236}">
                <a16:creationId xmlns:a16="http://schemas.microsoft.com/office/drawing/2014/main" id="{9A60F150-DC8B-1101-1F34-F76D834765F8}"/>
              </a:ext>
            </a:extLst>
          </p:cNvPr>
          <p:cNvSpPr/>
          <p:nvPr/>
        </p:nvSpPr>
        <p:spPr>
          <a:xfrm>
            <a:off x="3883311" y="3891592"/>
            <a:ext cx="792480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Đánh dấu tên một tác phẩm, tài liệu.</a:t>
            </a:r>
          </a:p>
        </p:txBody>
      </p:sp>
      <p:pic>
        <p:nvPicPr>
          <p:cNvPr id="28" name="Picture 27" descr="A pink flower with a white background&#10;&#10;Description automatically generated">
            <a:extLst>
              <a:ext uri="{FF2B5EF4-FFF2-40B4-BE49-F238E27FC236}">
                <a16:creationId xmlns:a16="http://schemas.microsoft.com/office/drawing/2014/main" id="{92B6ECD1-7725-2299-7207-566B3B7F28B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794" y="4116708"/>
            <a:ext cx="2937757" cy="2937757"/>
          </a:xfrm>
          <a:prstGeom prst="rect">
            <a:avLst/>
          </a:prstGeom>
        </p:spPr>
      </p:pic>
      <p:sp>
        <p:nvSpPr>
          <p:cNvPr id="29" name="TextBox 28">
            <a:extLst>
              <a:ext uri="{FF2B5EF4-FFF2-40B4-BE49-F238E27FC236}">
                <a16:creationId xmlns:a16="http://schemas.microsoft.com/office/drawing/2014/main" id="{1CFB52BD-C643-823C-C729-A18ED410A3F9}"/>
              </a:ext>
            </a:extLst>
          </p:cNvPr>
          <p:cNvSpPr txBox="1"/>
          <p:nvPr/>
        </p:nvSpPr>
        <p:spPr>
          <a:xfrm>
            <a:off x="-296128" y="4965098"/>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hai chấm</a:t>
            </a:r>
          </a:p>
        </p:txBody>
      </p:sp>
      <p:sp>
        <p:nvSpPr>
          <p:cNvPr id="30" name="Rounded Rectangle 2">
            <a:extLst>
              <a:ext uri="{FF2B5EF4-FFF2-40B4-BE49-F238E27FC236}">
                <a16:creationId xmlns:a16="http://schemas.microsoft.com/office/drawing/2014/main" id="{D0FA2249-ECFA-BE72-77DC-70C3970B49A0}"/>
              </a:ext>
            </a:extLst>
          </p:cNvPr>
          <p:cNvSpPr/>
          <p:nvPr/>
        </p:nvSpPr>
        <p:spPr>
          <a:xfrm>
            <a:off x="2602773" y="5313474"/>
            <a:ext cx="792480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Báo hiệu phần giải thích, liệt kê,</a:t>
            </a:r>
          </a:p>
        </p:txBody>
      </p:sp>
    </p:spTree>
    <p:extLst>
      <p:ext uri="{BB962C8B-B14F-4D97-AF65-F5344CB8AC3E}">
        <p14:creationId xmlns:p14="http://schemas.microsoft.com/office/powerpoint/2010/main" val="378380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3" grpId="0"/>
      <p:bldP spid="25" grpId="0"/>
      <p:bldP spid="26" grpId="0" animBg="1"/>
      <p:bldP spid="27" grpId="0" animBg="1"/>
      <p:bldP spid="29"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271"/>
          <a:stretch/>
        </p:blipFill>
        <p:spPr>
          <a:xfrm>
            <a:off x="-2" y="1052286"/>
            <a:ext cx="3136902" cy="5805714"/>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055098" y="4572000"/>
            <a:ext cx="3136902" cy="2286000"/>
          </a:xfrm>
          <a:prstGeom prst="rect">
            <a:avLst/>
          </a:prstGeom>
        </p:spPr>
      </p:pic>
      <p:pic>
        <p:nvPicPr>
          <p:cNvPr id="22" name="图片 21">
            <a:extLst>
              <a:ext uri="{FF2B5EF4-FFF2-40B4-BE49-F238E27FC236}">
                <a16:creationId xmlns:a16="http://schemas.microsoft.com/office/drawing/2014/main" id="{757631FC-BA6C-F69B-F546-A30CCCA75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109201" y="752021"/>
            <a:ext cx="2082800" cy="3067957"/>
          </a:xfrm>
          <a:prstGeom prst="rect">
            <a:avLst/>
          </a:prstGeom>
        </p:spPr>
      </p:pic>
      <p:pic>
        <p:nvPicPr>
          <p:cNvPr id="23" name="图片 22">
            <a:extLst>
              <a:ext uri="{FF2B5EF4-FFF2-40B4-BE49-F238E27FC236}">
                <a16:creationId xmlns:a16="http://schemas.microsoft.com/office/drawing/2014/main" id="{C4511D11-8842-5247-0BB9-52FAE1411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t="36578" r="27605" b="-188"/>
          <a:stretch/>
        </p:blipFill>
        <p:spPr>
          <a:xfrm>
            <a:off x="2902866" y="3810766"/>
            <a:ext cx="5778501" cy="3692979"/>
          </a:xfrm>
          <a:prstGeom prst="rect">
            <a:avLst/>
          </a:prstGeom>
        </p:spPr>
      </p:pic>
      <p:sp>
        <p:nvSpPr>
          <p:cNvPr id="27" name="文本框 26">
            <a:extLst>
              <a:ext uri="{FF2B5EF4-FFF2-40B4-BE49-F238E27FC236}">
                <a16:creationId xmlns:a16="http://schemas.microsoft.com/office/drawing/2014/main" id="{69965B6B-D39D-5861-5D90-A078D2A3CC8E}"/>
              </a:ext>
            </a:extLst>
          </p:cNvPr>
          <p:cNvSpPr txBox="1"/>
          <p:nvPr/>
        </p:nvSpPr>
        <p:spPr>
          <a:xfrm>
            <a:off x="4646574" y="-574289"/>
            <a:ext cx="4676140" cy="369570"/>
          </a:xfrm>
          <a:prstGeom prst="rect">
            <a:avLst/>
          </a:prstGeom>
          <a:noFill/>
        </p:spPr>
        <p:txBody>
          <a:bodyPr wrap="square" rtlCol="0">
            <a:noAutofit/>
          </a:bodyPr>
          <a:lstStyle/>
          <a:p>
            <a:endParaRPr lang="zh-CN" altLang="en-US"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 name="Picture 3">
            <a:extLst>
              <a:ext uri="{FF2B5EF4-FFF2-40B4-BE49-F238E27FC236}">
                <a16:creationId xmlns:a16="http://schemas.microsoft.com/office/drawing/2014/main" id="{84CF652D-A825-0CAB-2C72-199E276A8442}"/>
              </a:ext>
            </a:extLst>
          </p:cNvPr>
          <p:cNvPicPr>
            <a:picLocks noChangeAspect="1"/>
          </p:cNvPicPr>
          <p:nvPr/>
        </p:nvPicPr>
        <p:blipFill>
          <a:blip r:embed="rId6"/>
          <a:stretch>
            <a:fillRect/>
          </a:stretch>
        </p:blipFill>
        <p:spPr>
          <a:xfrm>
            <a:off x="340876" y="1353032"/>
            <a:ext cx="11510246" cy="3218967"/>
          </a:xfrm>
          <a:prstGeom prst="rect">
            <a:avLst/>
          </a:prstGeom>
        </p:spPr>
      </p:pic>
    </p:spTree>
    <p:extLst>
      <p:ext uri="{BB962C8B-B14F-4D97-AF65-F5344CB8AC3E}">
        <p14:creationId xmlns:p14="http://schemas.microsoft.com/office/powerpoint/2010/main" val="170664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321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271"/>
          <a:stretch/>
        </p:blipFill>
        <p:spPr>
          <a:xfrm>
            <a:off x="-2" y="1052286"/>
            <a:ext cx="3136902" cy="5805714"/>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055098" y="4572000"/>
            <a:ext cx="3136902" cy="2286000"/>
          </a:xfrm>
          <a:prstGeom prst="rect">
            <a:avLst/>
          </a:prstGeom>
        </p:spPr>
      </p:pic>
      <p:pic>
        <p:nvPicPr>
          <p:cNvPr id="22" name="图片 21">
            <a:extLst>
              <a:ext uri="{FF2B5EF4-FFF2-40B4-BE49-F238E27FC236}">
                <a16:creationId xmlns:a16="http://schemas.microsoft.com/office/drawing/2014/main" id="{757631FC-BA6C-F69B-F546-A30CCCA75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109201" y="752021"/>
            <a:ext cx="2082800" cy="3067957"/>
          </a:xfrm>
          <a:prstGeom prst="rect">
            <a:avLst/>
          </a:prstGeom>
        </p:spPr>
      </p:pic>
      <p:pic>
        <p:nvPicPr>
          <p:cNvPr id="23" name="图片 22">
            <a:extLst>
              <a:ext uri="{FF2B5EF4-FFF2-40B4-BE49-F238E27FC236}">
                <a16:creationId xmlns:a16="http://schemas.microsoft.com/office/drawing/2014/main" id="{C4511D11-8842-5247-0BB9-52FAE1411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t="36578" r="27605" b="-188"/>
          <a:stretch/>
        </p:blipFill>
        <p:spPr>
          <a:xfrm>
            <a:off x="2902866" y="3810766"/>
            <a:ext cx="5778501" cy="3692979"/>
          </a:xfrm>
          <a:prstGeom prst="rect">
            <a:avLst/>
          </a:prstGeom>
        </p:spPr>
      </p:pic>
      <p:sp>
        <p:nvSpPr>
          <p:cNvPr id="27" name="文本框 26">
            <a:extLst>
              <a:ext uri="{FF2B5EF4-FFF2-40B4-BE49-F238E27FC236}">
                <a16:creationId xmlns:a16="http://schemas.microsoft.com/office/drawing/2014/main" id="{69965B6B-D39D-5861-5D90-A078D2A3CC8E}"/>
              </a:ext>
            </a:extLst>
          </p:cNvPr>
          <p:cNvSpPr txBox="1"/>
          <p:nvPr/>
        </p:nvSpPr>
        <p:spPr>
          <a:xfrm>
            <a:off x="4646574" y="-574289"/>
            <a:ext cx="4676140" cy="369570"/>
          </a:xfrm>
          <a:prstGeom prst="rect">
            <a:avLst/>
          </a:prstGeom>
          <a:noFill/>
        </p:spPr>
        <p:txBody>
          <a:bodyPr wrap="square" rtlCol="0">
            <a:noAutofit/>
          </a:bodyPr>
          <a:lstStyle/>
          <a:p>
            <a:endParaRPr lang="zh-CN" altLang="en-US"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sp>
        <p:nvSpPr>
          <p:cNvPr id="3" name="矩形: 圆角 19">
            <a:extLst>
              <a:ext uri="{FF2B5EF4-FFF2-40B4-BE49-F238E27FC236}">
                <a16:creationId xmlns:a16="http://schemas.microsoft.com/office/drawing/2014/main" id="{53C9839C-9FA9-0AAD-E559-B09DF0C594F2}"/>
              </a:ext>
            </a:extLst>
          </p:cNvPr>
          <p:cNvSpPr/>
          <p:nvPr/>
        </p:nvSpPr>
        <p:spPr>
          <a:xfrm>
            <a:off x="3806943" y="421866"/>
            <a:ext cx="3284737" cy="757057"/>
          </a:xfrm>
          <a:prstGeom prst="roundRect">
            <a:avLst>
              <a:gd name="adj" fmla="val 50000"/>
            </a:avLst>
          </a:prstGeom>
          <a:solidFill>
            <a:schemeClr val="accent4">
              <a:lumMod val="40000"/>
              <a:lumOff val="60000"/>
            </a:schemeClr>
          </a:soli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spc="300" noProof="0" dirty="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4000" b="1"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p:cNvPicPr>
            <a:picLocks noChangeAspect="1"/>
          </p:cNvPicPr>
          <p:nvPr/>
        </p:nvPicPr>
        <p:blipFill>
          <a:blip r:embed="rId6"/>
          <a:stretch>
            <a:fillRect/>
          </a:stretch>
        </p:blipFill>
        <p:spPr>
          <a:xfrm>
            <a:off x="1809763" y="895737"/>
            <a:ext cx="9718805" cy="3177130"/>
          </a:xfrm>
          <a:prstGeom prst="rect">
            <a:avLst/>
          </a:prstGeom>
        </p:spPr>
      </p:pic>
      <p:sp>
        <p:nvSpPr>
          <p:cNvPr id="6" name="TextBox 5">
            <a:extLst>
              <a:ext uri="{FF2B5EF4-FFF2-40B4-BE49-F238E27FC236}">
                <a16:creationId xmlns:a16="http://schemas.microsoft.com/office/drawing/2014/main" id="{B8C67984-D7E9-A92F-3C41-B8739DD5AC78}"/>
              </a:ext>
            </a:extLst>
          </p:cNvPr>
          <p:cNvSpPr txBox="1"/>
          <p:nvPr/>
        </p:nvSpPr>
        <p:spPr>
          <a:xfrm>
            <a:off x="4946662" y="3838852"/>
            <a:ext cx="8468523" cy="707886"/>
          </a:xfrm>
          <a:prstGeom prst="rect">
            <a:avLst/>
          </a:prstGeom>
          <a:noFill/>
        </p:spPr>
        <p:txBody>
          <a:bodyPr wrap="square">
            <a:spAutoFit/>
          </a:bodyPr>
          <a:lstStyle/>
          <a:p>
            <a:pPr algn="just"/>
            <a:r>
              <a:rPr lang="en-US" sz="4000" b="1" dirty="0">
                <a:solidFill>
                  <a:srgbClr val="002060"/>
                </a:solidFill>
                <a:latin typeface="#9Slide03 AmpleSoft Bold" panose="02000000000000000000" pitchFamily="2" charset="0"/>
                <a:ea typeface="Cambria" panose="02040503050406030204" pitchFamily="18" charset="0"/>
              </a:rPr>
              <a:t>(</a:t>
            </a:r>
            <a:r>
              <a:rPr lang="vi-VN" sz="4000" b="1" dirty="0">
                <a:solidFill>
                  <a:srgbClr val="002060"/>
                </a:solidFill>
                <a:latin typeface="#9Slide03 AmpleSoft Bold" panose="02000000000000000000" pitchFamily="2" charset="0"/>
                <a:ea typeface="Cambria" panose="02040503050406030204" pitchFamily="18" charset="0"/>
              </a:rPr>
              <a:t>Tiết 3 – trang 136)</a:t>
            </a:r>
            <a:endParaRPr lang="en-US" sz="4000" b="1" dirty="0">
              <a:solidFill>
                <a:srgbClr val="002060"/>
              </a:solidFill>
              <a:latin typeface="#9Slide03 AmpleSoft Bold" panose="02000000000000000000" pitchFamily="2" charset="0"/>
              <a:ea typeface="Cambria" panose="02040503050406030204" pitchFamily="18" charset="0"/>
            </a:endParaRPr>
          </a:p>
        </p:txBody>
      </p:sp>
    </p:spTree>
    <p:extLst>
      <p:ext uri="{BB962C8B-B14F-4D97-AF65-F5344CB8AC3E}">
        <p14:creationId xmlns:p14="http://schemas.microsoft.com/office/powerpoint/2010/main" val="2393066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3" name="Picture 2">
            <a:extLst>
              <a:ext uri="{FF2B5EF4-FFF2-40B4-BE49-F238E27FC236}">
                <a16:creationId xmlns:a16="http://schemas.microsoft.com/office/drawing/2014/main" id="{1B10FE2A-81C3-0268-386F-3AFEEBC8D178}"/>
              </a:ext>
            </a:extLst>
          </p:cNvPr>
          <p:cNvPicPr>
            <a:picLocks noChangeAspect="1"/>
          </p:cNvPicPr>
          <p:nvPr/>
        </p:nvPicPr>
        <p:blipFill>
          <a:blip r:embed="rId7"/>
          <a:stretch>
            <a:fillRect/>
          </a:stretch>
        </p:blipFill>
        <p:spPr>
          <a:xfrm>
            <a:off x="4355957" y="990601"/>
            <a:ext cx="6175484" cy="4383491"/>
          </a:xfrm>
          <a:prstGeom prst="rect">
            <a:avLst/>
          </a:prstGeom>
        </p:spPr>
      </p:pic>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2090" y="1307252"/>
            <a:ext cx="5120463" cy="5732042"/>
          </a:xfrm>
          <a:prstGeom prst="rect">
            <a:avLst/>
          </a:prstGeom>
        </p:spPr>
      </p:pic>
    </p:spTree>
    <p:extLst>
      <p:ext uri="{BB962C8B-B14F-4D97-AF65-F5344CB8AC3E}">
        <p14:creationId xmlns:p14="http://schemas.microsoft.com/office/powerpoint/2010/main" val="23923817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223500" y="-9978"/>
            <a:ext cx="2082800" cy="3067957"/>
          </a:xfrm>
          <a:prstGeom prst="rect">
            <a:avLst/>
          </a:prstGeom>
        </p:spPr>
      </p:pic>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2090" y="1307252"/>
            <a:ext cx="5120463" cy="5732042"/>
          </a:xfrm>
          <a:prstGeom prst="rect">
            <a:avLst/>
          </a:prstGeom>
        </p:spPr>
      </p:pic>
      <p:pic>
        <p:nvPicPr>
          <p:cNvPr id="3" name="Picture 2">
            <a:extLst>
              <a:ext uri="{FF2B5EF4-FFF2-40B4-BE49-F238E27FC236}">
                <a16:creationId xmlns:a16="http://schemas.microsoft.com/office/drawing/2014/main" id="{84BDDC90-C17B-BE3A-6CA5-70C47C9BB539}"/>
              </a:ext>
            </a:extLst>
          </p:cNvPr>
          <p:cNvPicPr>
            <a:picLocks noChangeAspect="1"/>
          </p:cNvPicPr>
          <p:nvPr/>
        </p:nvPicPr>
        <p:blipFill>
          <a:blip r:embed="rId8"/>
          <a:stretch>
            <a:fillRect/>
          </a:stretch>
        </p:blipFill>
        <p:spPr>
          <a:xfrm>
            <a:off x="2314315" y="1256277"/>
            <a:ext cx="10315326" cy="3859102"/>
          </a:xfrm>
          <a:prstGeom prst="rect">
            <a:avLst/>
          </a:prstGeom>
        </p:spPr>
      </p:pic>
    </p:spTree>
    <p:extLst>
      <p:ext uri="{BB962C8B-B14F-4D97-AF65-F5344CB8AC3E}">
        <p14:creationId xmlns:p14="http://schemas.microsoft.com/office/powerpoint/2010/main" val="504478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6" name="Picture 5">
            <a:extLst>
              <a:ext uri="{FF2B5EF4-FFF2-40B4-BE49-F238E27FC236}">
                <a16:creationId xmlns:a16="http://schemas.microsoft.com/office/drawing/2014/main" id="{0A2CC16C-3637-6C6E-1EFD-12DE4D9D4998}"/>
              </a:ext>
            </a:extLst>
          </p:cNvPr>
          <p:cNvPicPr>
            <a:picLocks noChangeAspect="1"/>
          </p:cNvPicPr>
          <p:nvPr/>
        </p:nvPicPr>
        <p:blipFill>
          <a:blip r:embed="rId7"/>
          <a:stretch>
            <a:fillRect/>
          </a:stretch>
        </p:blipFill>
        <p:spPr>
          <a:xfrm>
            <a:off x="4226479" y="895327"/>
            <a:ext cx="3739043" cy="5626145"/>
          </a:xfrm>
          <a:prstGeom prst="rect">
            <a:avLst/>
          </a:prstGeom>
        </p:spPr>
      </p:pic>
      <p:sp>
        <p:nvSpPr>
          <p:cNvPr id="7" name="Cloud 6">
            <a:extLst>
              <a:ext uri="{FF2B5EF4-FFF2-40B4-BE49-F238E27FC236}">
                <a16:creationId xmlns:a16="http://schemas.microsoft.com/office/drawing/2014/main" id="{B7024292-B2D7-B720-0B26-06D57B364759}"/>
              </a:ext>
            </a:extLst>
          </p:cNvPr>
          <p:cNvSpPr/>
          <p:nvPr/>
        </p:nvSpPr>
        <p:spPr>
          <a:xfrm>
            <a:off x="5436452" y="247572"/>
            <a:ext cx="3639158" cy="1676399"/>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7B58009-21CF-8E73-0DE0-571F04B929AD}"/>
              </a:ext>
            </a:extLst>
          </p:cNvPr>
          <p:cNvSpPr txBox="1"/>
          <p:nvPr/>
        </p:nvSpPr>
        <p:spPr>
          <a:xfrm>
            <a:off x="5734779" y="618834"/>
            <a:ext cx="2895602" cy="1200329"/>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Tác giả “Dế Mèn phiêu lưu ký” là ai?</a:t>
            </a:r>
            <a:endParaRPr lang="en-SG" sz="2400" b="1" dirty="0">
              <a:solidFill>
                <a:srgbClr val="002060"/>
              </a:solidFill>
              <a:latin typeface="Cambria" panose="02040503050406030204" pitchFamily="18" charset="0"/>
              <a:ea typeface="Cambria" panose="02040503050406030204" pitchFamily="18" charset="0"/>
            </a:endParaRPr>
          </a:p>
          <a:p>
            <a:pPr algn="ctr"/>
            <a:endParaRPr lang="en-SG" sz="2400" dirty="0"/>
          </a:p>
        </p:txBody>
      </p:sp>
    </p:spTree>
    <p:extLst>
      <p:ext uri="{BB962C8B-B14F-4D97-AF65-F5344CB8AC3E}">
        <p14:creationId xmlns:p14="http://schemas.microsoft.com/office/powerpoint/2010/main" val="262389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53" presetClass="exit" presetSubtype="32" fill="hold" grpId="1"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7" t="17313" r="-1"/>
          <a:stretch/>
        </p:blipFill>
        <p:spPr>
          <a:xfrm>
            <a:off x="23984" y="2155913"/>
            <a:ext cx="12192000" cy="48006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603154" y="2877754"/>
            <a:ext cx="8887288" cy="1191816"/>
            <a:chOff x="1538949" y="3686093"/>
            <a:chExt cx="9855293" cy="129153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541272" y="3739402"/>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6108" y="3686093"/>
              <a:ext cx="8968134" cy="129153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ngoặc kép trong câu trên dùng để đánh dấu phần chú thích.</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706316" y="1498921"/>
            <a:ext cx="8679799" cy="1123712"/>
            <a:chOff x="1861723" y="2040657"/>
            <a:chExt cx="8819884" cy="1512933"/>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8282676"/>
                <a:gd name="connsiteY0" fmla="*/ 161774 h 970625"/>
                <a:gd name="connsiteX1" fmla="*/ 161774 w 8282676"/>
                <a:gd name="connsiteY1" fmla="*/ 0 h 970625"/>
                <a:gd name="connsiteX2" fmla="*/ 8120902 w 8282676"/>
                <a:gd name="connsiteY2" fmla="*/ 0 h 970625"/>
                <a:gd name="connsiteX3" fmla="*/ 8282676 w 8282676"/>
                <a:gd name="connsiteY3" fmla="*/ 161774 h 970625"/>
                <a:gd name="connsiteX4" fmla="*/ 8282676 w 8282676"/>
                <a:gd name="connsiteY4" fmla="*/ 808851 h 970625"/>
                <a:gd name="connsiteX5" fmla="*/ 8120902 w 8282676"/>
                <a:gd name="connsiteY5" fmla="*/ 970625 h 970625"/>
                <a:gd name="connsiteX6" fmla="*/ 161774 w 8282676"/>
                <a:gd name="connsiteY6" fmla="*/ 970625 h 970625"/>
                <a:gd name="connsiteX7" fmla="*/ 0 w 8282676"/>
                <a:gd name="connsiteY7" fmla="*/ 808851 h 970625"/>
                <a:gd name="connsiteX8" fmla="*/ 0 w 8282676"/>
                <a:gd name="connsiteY8" fmla="*/ 161774 h 97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2676" h="970625" fill="none" extrusionOk="0">
                  <a:moveTo>
                    <a:pt x="0" y="161774"/>
                  </a:moveTo>
                  <a:cubicBezTo>
                    <a:pt x="8686" y="80399"/>
                    <a:pt x="74192" y="2503"/>
                    <a:pt x="161774" y="0"/>
                  </a:cubicBezTo>
                  <a:cubicBezTo>
                    <a:pt x="1082925" y="-168267"/>
                    <a:pt x="7186181" y="-42953"/>
                    <a:pt x="8120902" y="0"/>
                  </a:cubicBezTo>
                  <a:cubicBezTo>
                    <a:pt x="8216466" y="7058"/>
                    <a:pt x="8281404" y="55197"/>
                    <a:pt x="8282676" y="161774"/>
                  </a:cubicBezTo>
                  <a:cubicBezTo>
                    <a:pt x="8273811" y="426537"/>
                    <a:pt x="8250520" y="613594"/>
                    <a:pt x="8282676" y="808851"/>
                  </a:cubicBezTo>
                  <a:cubicBezTo>
                    <a:pt x="8284053" y="896901"/>
                    <a:pt x="8215456" y="982168"/>
                    <a:pt x="8120902" y="970625"/>
                  </a:cubicBezTo>
                  <a:cubicBezTo>
                    <a:pt x="6973965" y="1038850"/>
                    <a:pt x="2053161" y="981501"/>
                    <a:pt x="161774" y="970625"/>
                  </a:cubicBezTo>
                  <a:cubicBezTo>
                    <a:pt x="81463" y="985081"/>
                    <a:pt x="12734" y="891640"/>
                    <a:pt x="0" y="808851"/>
                  </a:cubicBezTo>
                  <a:cubicBezTo>
                    <a:pt x="-33050" y="687258"/>
                    <a:pt x="-37319" y="313988"/>
                    <a:pt x="0" y="161774"/>
                  </a:cubicBezTo>
                  <a:close/>
                </a:path>
                <a:path w="8282676" h="970625" stroke="0" extrusionOk="0">
                  <a:moveTo>
                    <a:pt x="0" y="161774"/>
                  </a:moveTo>
                  <a:cubicBezTo>
                    <a:pt x="-3024" y="59107"/>
                    <a:pt x="69250" y="7551"/>
                    <a:pt x="161774" y="0"/>
                  </a:cubicBezTo>
                  <a:cubicBezTo>
                    <a:pt x="4008476" y="163917"/>
                    <a:pt x="4669013" y="128764"/>
                    <a:pt x="8120902" y="0"/>
                  </a:cubicBezTo>
                  <a:cubicBezTo>
                    <a:pt x="8219920" y="6456"/>
                    <a:pt x="8286938" y="88710"/>
                    <a:pt x="8282676" y="161774"/>
                  </a:cubicBezTo>
                  <a:cubicBezTo>
                    <a:pt x="8231434" y="319790"/>
                    <a:pt x="8302785" y="607521"/>
                    <a:pt x="8282676" y="808851"/>
                  </a:cubicBezTo>
                  <a:cubicBezTo>
                    <a:pt x="8275083" y="912371"/>
                    <a:pt x="8210301" y="974360"/>
                    <a:pt x="8120902" y="970625"/>
                  </a:cubicBezTo>
                  <a:cubicBezTo>
                    <a:pt x="5225947" y="948643"/>
                    <a:pt x="1862836" y="895737"/>
                    <a:pt x="161774" y="970625"/>
                  </a:cubicBezTo>
                  <a:cubicBezTo>
                    <a:pt x="81040" y="967277"/>
                    <a:pt x="-1912" y="901534"/>
                    <a:pt x="0" y="808851"/>
                  </a:cubicBezTo>
                  <a:cubicBezTo>
                    <a:pt x="-49572" y="654587"/>
                    <a:pt x="30792" y="419664"/>
                    <a:pt x="0" y="161774"/>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407221" y="2040657"/>
              <a:ext cx="8257574" cy="151293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ngoặc kép trong câu trên dùng để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đánh dấu tên tác phẩm.</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54"/>
            <a:ext cx="9901799" cy="1376487"/>
            <a:chOff x="1612674" y="5184381"/>
            <a:chExt cx="8973766" cy="147180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49935" y="5454658"/>
              <a:ext cx="6371491" cy="12015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Dấu ngoặc kép trong câu trên dùng để báo hiệu phần giải thích, liệt kê.</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6508" y="-20157"/>
            <a:ext cx="11740862" cy="1021556"/>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5400" b="1" dirty="0">
                <a:solidFill>
                  <a:srgbClr val="002060"/>
                </a:solidFill>
                <a:latin typeface="Cambria" panose="02040503050406030204" pitchFamily="18" charset="0"/>
                <a:ea typeface="Cambria" panose="02040503050406030204" pitchFamily="18" charset="0"/>
              </a:rPr>
              <a:t>Tác giả “Dế Mèn phiêu lưu ký” là ai?</a:t>
            </a:r>
            <a:endParaRPr lang="en-SG" sz="5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325079" y="144534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065559" y="284911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0017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23985"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23984" y="2155913"/>
            <a:ext cx="12192000" cy="48006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2" name="Picture 1">
            <a:extLst>
              <a:ext uri="{FF2B5EF4-FFF2-40B4-BE49-F238E27FC236}">
                <a16:creationId xmlns:a16="http://schemas.microsoft.com/office/drawing/2014/main" id="{8F69165B-7731-31BF-B6B2-81CD25E33A0E}"/>
              </a:ext>
            </a:extLst>
          </p:cNvPr>
          <p:cNvPicPr>
            <a:picLocks noChangeAspect="1"/>
          </p:cNvPicPr>
          <p:nvPr/>
        </p:nvPicPr>
        <p:blipFill>
          <a:blip r:embed="rId6"/>
          <a:stretch>
            <a:fillRect/>
          </a:stretch>
        </p:blipFill>
        <p:spPr>
          <a:xfrm>
            <a:off x="457199" y="1028700"/>
            <a:ext cx="7136027" cy="4800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loud 5">
            <a:extLst>
              <a:ext uri="{FF2B5EF4-FFF2-40B4-BE49-F238E27FC236}">
                <a16:creationId xmlns:a16="http://schemas.microsoft.com/office/drawing/2014/main" id="{6F030FA1-73A4-8EA2-8DA2-FCFCCE337394}"/>
              </a:ext>
            </a:extLst>
          </p:cNvPr>
          <p:cNvSpPr/>
          <p:nvPr/>
        </p:nvSpPr>
        <p:spPr>
          <a:xfrm>
            <a:off x="7386508" y="1391558"/>
            <a:ext cx="3639158" cy="1676399"/>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8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26E8B2-12F7-65D6-53AD-34FB139DD481}"/>
              </a:ext>
            </a:extLst>
          </p:cNvPr>
          <p:cNvSpPr txBox="1"/>
          <p:nvPr/>
        </p:nvSpPr>
        <p:spPr>
          <a:xfrm>
            <a:off x="7649655" y="1798870"/>
            <a:ext cx="3134934" cy="861774"/>
          </a:xfrm>
          <a:prstGeom prst="rect">
            <a:avLst/>
          </a:prstGeom>
          <a:noFill/>
        </p:spPr>
        <p:txBody>
          <a:bodyPr wrap="square" rtlCol="0">
            <a:spAutoFit/>
          </a:bodyPr>
          <a:lstStyle/>
          <a:p>
            <a:pPr algn="ctr"/>
            <a:r>
              <a:rPr lang="vi-VN" sz="5000" dirty="0">
                <a:latin typeface="Cambrial"/>
              </a:rPr>
              <a:t>Đây là ai?</a:t>
            </a:r>
            <a:endParaRPr lang="en-SG" sz="5000" dirty="0">
              <a:latin typeface="Cambrial"/>
            </a:endParaRPr>
          </a:p>
        </p:txBody>
      </p:sp>
      <p:sp>
        <p:nvSpPr>
          <p:cNvPr id="9" name="TextBox 8">
            <a:extLst>
              <a:ext uri="{FF2B5EF4-FFF2-40B4-BE49-F238E27FC236}">
                <a16:creationId xmlns:a16="http://schemas.microsoft.com/office/drawing/2014/main" id="{892E4A14-471A-CC6D-62B6-D6EBA793706E}"/>
              </a:ext>
            </a:extLst>
          </p:cNvPr>
          <p:cNvSpPr txBox="1"/>
          <p:nvPr/>
        </p:nvSpPr>
        <p:spPr>
          <a:xfrm rot="21241831">
            <a:off x="3542381" y="5846983"/>
            <a:ext cx="6705600" cy="553998"/>
          </a:xfrm>
          <a:prstGeom prst="rect">
            <a:avLst/>
          </a:prstGeom>
          <a:noFill/>
        </p:spPr>
        <p:txBody>
          <a:bodyPr wrap="square" rtlCol="0">
            <a:spAutoFit/>
          </a:bodyPr>
          <a:lstStyle/>
          <a:p>
            <a:r>
              <a:rPr lang="vi-VN" sz="3000" dirty="0">
                <a:solidFill>
                  <a:srgbClr val="FF0000"/>
                </a:solidFill>
                <a:latin typeface="#9Slide03 AllRoundGothic" panose="020B0703020202020104" pitchFamily="34" charset="0"/>
              </a:rPr>
              <a:t>TÔ HOÀI</a:t>
            </a:r>
            <a:endParaRPr lang="en-SG" sz="3000" dirty="0">
              <a:solidFill>
                <a:srgbClr val="FF0000"/>
              </a:solidFill>
              <a:latin typeface="#9Slide03 AllRoundGothic" panose="020B0703020202020104" pitchFamily="34" charset="0"/>
            </a:endParaRPr>
          </a:p>
        </p:txBody>
      </p:sp>
    </p:spTree>
    <p:extLst>
      <p:ext uri="{BB962C8B-B14F-4D97-AF65-F5344CB8AC3E}">
        <p14:creationId xmlns:p14="http://schemas.microsoft.com/office/powerpoint/2010/main" val="340184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6"/>
                                        </p:tgtEl>
                                        <p:attrNameLst>
                                          <p:attrName>ppt_w</p:attrName>
                                        </p:attrNameLst>
                                      </p:cBhvr>
                                      <p:tavLst>
                                        <p:tav tm="0">
                                          <p:val>
                                            <p:strVal val="ppt_w"/>
                                          </p:val>
                                        </p:tav>
                                        <p:tav tm="100000">
                                          <p:val>
                                            <p:fltVal val="0"/>
                                          </p:val>
                                        </p:tav>
                                      </p:tavLst>
                                    </p:anim>
                                    <p:anim calcmode="lin" valueType="num">
                                      <p:cBhvr>
                                        <p:cTn id="12" dur="500"/>
                                        <p:tgtEl>
                                          <p:spTgt spid="6"/>
                                        </p:tgtEl>
                                        <p:attrNameLst>
                                          <p:attrName>ppt_h</p:attrName>
                                        </p:attrNameLst>
                                      </p:cBhvr>
                                      <p:tavLst>
                                        <p:tav tm="0">
                                          <p:val>
                                            <p:strVal val="ppt_h"/>
                                          </p:val>
                                        </p:tav>
                                        <p:tav tm="100000">
                                          <p:val>
                                            <p:fltVal val="0"/>
                                          </p:val>
                                        </p:tav>
                                      </p:tavLst>
                                    </p:anim>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2090" y="1307252"/>
            <a:ext cx="5120463" cy="5732042"/>
          </a:xfrm>
          <a:prstGeom prst="rect">
            <a:avLst/>
          </a:prstGeom>
        </p:spPr>
      </p:pic>
      <p:pic>
        <p:nvPicPr>
          <p:cNvPr id="4" name="Picture 3">
            <a:extLst>
              <a:ext uri="{FF2B5EF4-FFF2-40B4-BE49-F238E27FC236}">
                <a16:creationId xmlns:a16="http://schemas.microsoft.com/office/drawing/2014/main" id="{287F93ED-DBC6-DDB0-1BD7-CC71B52F579D}"/>
              </a:ext>
            </a:extLst>
          </p:cNvPr>
          <p:cNvPicPr>
            <a:picLocks noChangeAspect="1"/>
          </p:cNvPicPr>
          <p:nvPr/>
        </p:nvPicPr>
        <p:blipFill>
          <a:blip r:embed="rId8"/>
          <a:stretch>
            <a:fillRect/>
          </a:stretch>
        </p:blipFill>
        <p:spPr>
          <a:xfrm>
            <a:off x="4630106" y="1194622"/>
            <a:ext cx="5468586" cy="4468755"/>
          </a:xfrm>
          <a:prstGeom prst="rect">
            <a:avLst/>
          </a:prstGeom>
        </p:spPr>
      </p:pic>
    </p:spTree>
    <p:extLst>
      <p:ext uri="{BB962C8B-B14F-4D97-AF65-F5344CB8AC3E}">
        <p14:creationId xmlns:p14="http://schemas.microsoft.com/office/powerpoint/2010/main" val="5377705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48C968D-DB59-0CC4-C9FC-57FE1221A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A9D910B-5B2E-FD00-82E2-A57D55B0977F}"/>
              </a:ext>
            </a:extLst>
          </p:cNvPr>
          <p:cNvSpPr txBox="1"/>
          <p:nvPr/>
        </p:nvSpPr>
        <p:spPr>
          <a:xfrm>
            <a:off x="1016000" y="944880"/>
            <a:ext cx="10617200" cy="5016758"/>
          </a:xfrm>
          <a:prstGeom prst="rect">
            <a:avLst/>
          </a:prstGeom>
          <a:noFill/>
        </p:spPr>
        <p:txBody>
          <a:bodyPr wrap="square" rtlCol="0">
            <a:spAutoFit/>
          </a:bodyPr>
          <a:lstStyle/>
          <a:p>
            <a:pPr algn="just"/>
            <a:r>
              <a:rPr lang="vi-VN" sz="4000" b="1" i="0" dirty="0">
                <a:solidFill>
                  <a:srgbClr val="002060"/>
                </a:solidFill>
                <a:effectLst/>
                <a:highlight>
                  <a:srgbClr val="FFFFFF"/>
                </a:highlight>
                <a:latin typeface="Cambria" panose="02040503050406030204" pitchFamily="18" charset="0"/>
                <a:ea typeface="Cambria" panose="02040503050406030204" pitchFamily="18" charset="0"/>
              </a:rPr>
              <a:t>           Tô Hoài tên khai sinh là Nguyễn Sen, sinh ngày 07 tháng 9 năm 1920, tại làng Nghĩa Đô, phủ Hoài Đức, tỉnh Hà Đông (nay là phường Nghĩa Đô, quận Cầu Giấy, Hà Nội). Ông là tác giả của nhiều tác phẩm nổi tiếng: “Dế Mèn phiêu lưu kí”, “Truyện Tây Bắc”,... Ông đã được nhà nước Việt Nam tặng Giải thưởng Hồ Chí Minh về Văn học – Nghệ thuật.</a:t>
            </a:r>
            <a:endParaRPr lang="en-SG"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7A20792-D206-5F15-FFC1-E030E3A9497C}"/>
              </a:ext>
            </a:extLst>
          </p:cNvPr>
          <p:cNvPicPr>
            <a:picLocks noChangeAspect="1"/>
          </p:cNvPicPr>
          <p:nvPr/>
        </p:nvPicPr>
        <p:blipFill>
          <a:blip r:embed="rId3"/>
          <a:stretch>
            <a:fillRect/>
          </a:stretch>
        </p:blipFill>
        <p:spPr>
          <a:xfrm>
            <a:off x="720199" y="389095"/>
            <a:ext cx="3089801" cy="700431"/>
          </a:xfrm>
          <a:prstGeom prst="rect">
            <a:avLst/>
          </a:prstGeom>
        </p:spPr>
      </p:pic>
    </p:spTree>
    <p:extLst>
      <p:ext uri="{BB962C8B-B14F-4D97-AF65-F5344CB8AC3E}">
        <p14:creationId xmlns:p14="http://schemas.microsoft.com/office/powerpoint/2010/main" val="284545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EwNGRlOWJmYmUwODdiNTAyYmIxYTYxODI3NWY0YTEifQ=="/>
  <p:tag name="KSO_WPP_MARK_KEY" val="22ae4fe0-edf1-4853-a003-001dd27a02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221</Words>
  <Application>Microsoft Office PowerPoint</Application>
  <PresentationFormat>Widescreen</PresentationFormat>
  <Paragraphs>23</Paragraphs>
  <Slides>13</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Cambrial</vt:lpstr>
      <vt:lpstr>思源黑体 CN Regular</vt:lpstr>
      <vt:lpstr>#9Slide07 HoneyCream</vt:lpstr>
      <vt:lpstr>SVN-Newton</vt:lpstr>
      <vt:lpstr>Times New Roman</vt:lpstr>
      <vt:lpstr>#9Slide03 SVNEvery Movie Every </vt:lpstr>
      <vt:lpstr>#9Slide03 AmpleSoft Bold</vt:lpstr>
      <vt:lpstr>Calibri</vt:lpstr>
      <vt:lpstr>微软雅黑</vt:lpstr>
      <vt:lpstr>Arial</vt:lpstr>
      <vt:lpstr>Cambria</vt:lpstr>
      <vt:lpstr>标小智龙珠体</vt:lpstr>
      <vt:lpstr>阿里巴巴普惠体</vt:lpstr>
      <vt:lpstr>思源黑体 CN</vt:lpstr>
      <vt:lpstr>#9Slide03 AllRoundGothic</vt:lpstr>
      <vt:lpstr>Office 主题</vt:lpstr>
      <vt:lpstr>3_Office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Laptop T&amp;T</cp:lastModifiedBy>
  <cp:revision>71</cp:revision>
  <dcterms:created xsi:type="dcterms:W3CDTF">2023-05-17T01:39:00Z</dcterms:created>
  <dcterms:modified xsi:type="dcterms:W3CDTF">2024-05-01T10:17:58Z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448C1DC2DB0146AB87FBE949078137E3_12</vt:lpwstr>
  </property>
  <property fmtid="{D5CDD505-2E9C-101B-9397-08002B2CF9AE}" pid="3" name="KSOProductBuildVer">
    <vt:lpwstr>2052-11.1.0.14309</vt:lpwstr>
  </property>
</Properties>
</file>