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57" r:id="rId4"/>
    <p:sldId id="258" r:id="rId5"/>
    <p:sldId id="259" r:id="rId6"/>
    <p:sldId id="260" r:id="rId7"/>
    <p:sldId id="261" r:id="rId8"/>
    <p:sldId id="262" r:id="rId9"/>
    <p:sldId id="273" r:id="rId10"/>
    <p:sldId id="263" r:id="rId11"/>
    <p:sldId id="264" r:id="rId12"/>
    <p:sldId id="265" r:id="rId13"/>
    <p:sldId id="266" r:id="rId14"/>
    <p:sldId id="267" r:id="rId15"/>
    <p:sldId id="268" r:id="rId16"/>
    <p:sldId id="269" r:id="rId17"/>
    <p:sldId id="270" r:id="rId18"/>
    <p:sldId id="275" r:id="rId19"/>
    <p:sldId id="271" r:id="rId20"/>
    <p:sldId id="272" r:id="rId2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6108B5-1051-43F7-B529-7618D65D1616}" type="doc">
      <dgm:prSet loTypeId="urn:microsoft.com/office/officeart/2008/layout/RadialCluster" loCatId="cycle" qsTypeId="urn:microsoft.com/office/officeart/2005/8/quickstyle/simple1" qsCatId="simple" csTypeId="urn:microsoft.com/office/officeart/2005/8/colors/accent0_1" csCatId="mainScheme" phldr="1"/>
      <dgm:spPr/>
      <dgm:t>
        <a:bodyPr/>
        <a:lstStyle/>
        <a:p>
          <a:endParaRPr lang="en-US"/>
        </a:p>
      </dgm:t>
    </dgm:pt>
    <dgm:pt modelId="{8901BC48-6530-4DF0-9D70-E6DDECF1BA22}">
      <dgm:prSet phldrT="[Text]" custT="1"/>
      <dgm:spPr/>
      <dgm:t>
        <a:bodyPr/>
        <a:lstStyle/>
        <a:p>
          <a:r>
            <a:rPr lang="vi-VN" sz="3200" b="1" dirty="0" smtClean="0">
              <a:latin typeface="+mj-lt"/>
            </a:rPr>
            <a:t>Một số tình huống có nguy cơ đuối nước </a:t>
          </a:r>
          <a:endParaRPr lang="en-US" sz="3200" b="1" dirty="0">
            <a:latin typeface="+mj-lt"/>
          </a:endParaRPr>
        </a:p>
      </dgm:t>
    </dgm:pt>
    <dgm:pt modelId="{497DB05E-CAD9-450E-B3D9-0620B2D240EF}" type="parTrans" cxnId="{32506EBD-6EDA-4430-ACDC-B0F0E33BB7E8}">
      <dgm:prSet/>
      <dgm:spPr/>
      <dgm:t>
        <a:bodyPr/>
        <a:lstStyle/>
        <a:p>
          <a:endParaRPr lang="en-US"/>
        </a:p>
      </dgm:t>
    </dgm:pt>
    <dgm:pt modelId="{701283C0-CCDF-438D-AB7C-95D1094FE98C}" type="sibTrans" cxnId="{32506EBD-6EDA-4430-ACDC-B0F0E33BB7E8}">
      <dgm:prSet/>
      <dgm:spPr/>
      <dgm:t>
        <a:bodyPr/>
        <a:lstStyle/>
        <a:p>
          <a:endParaRPr lang="en-US"/>
        </a:p>
      </dgm:t>
    </dgm:pt>
    <dgm:pt modelId="{13103490-3FF8-44C1-AD40-A13F14B5292A}">
      <dgm:prSet phldrT="[Text]" custT="1"/>
      <dgm:spPr/>
      <dgm:t>
        <a:bodyPr/>
        <a:lstStyle/>
        <a:p>
          <a:r>
            <a:rPr lang="vi-VN" sz="3200" b="0" i="0" dirty="0" smtClean="0">
              <a:effectLst/>
              <a:latin typeface="+mj-lt"/>
            </a:rPr>
            <a:t>Chơi đùa gần hồ, ao, sông, biển</a:t>
          </a:r>
          <a:endParaRPr lang="en-US" sz="3200" dirty="0"/>
        </a:p>
      </dgm:t>
    </dgm:pt>
    <dgm:pt modelId="{3627D4BC-CB94-492F-AC6E-F9369A2A7574}" type="parTrans" cxnId="{50953D57-29D1-48DC-BA5C-231070E5A5AF}">
      <dgm:prSet/>
      <dgm:spPr/>
      <dgm:t>
        <a:bodyPr/>
        <a:lstStyle/>
        <a:p>
          <a:endParaRPr lang="en-US"/>
        </a:p>
      </dgm:t>
    </dgm:pt>
    <dgm:pt modelId="{DF736478-9EEA-4CF1-A0AF-F1304178ED81}" type="sibTrans" cxnId="{50953D57-29D1-48DC-BA5C-231070E5A5AF}">
      <dgm:prSet/>
      <dgm:spPr/>
      <dgm:t>
        <a:bodyPr/>
        <a:lstStyle/>
        <a:p>
          <a:endParaRPr lang="en-US"/>
        </a:p>
      </dgm:t>
    </dgm:pt>
    <dgm:pt modelId="{82801DA6-C1CF-4F18-B319-859FC4BD7A80}">
      <dgm:prSet phldrT="[Text]" custT="1"/>
      <dgm:spPr/>
      <dgm:t>
        <a:bodyPr/>
        <a:lstStyle/>
        <a:p>
          <a:r>
            <a:rPr lang="vi-VN" sz="3200" b="0" i="0" smtClean="0">
              <a:effectLst/>
              <a:latin typeface="+mj-lt"/>
            </a:rPr>
            <a:t>Tập bơi khi không có người giám sát</a:t>
          </a:r>
          <a:endParaRPr lang="en-US" sz="3200" dirty="0"/>
        </a:p>
      </dgm:t>
    </dgm:pt>
    <dgm:pt modelId="{FA124A60-D9EB-4D10-A248-000C9C165B98}" type="parTrans" cxnId="{6652659B-EBF1-4D05-8F98-DB921EB5D79C}">
      <dgm:prSet/>
      <dgm:spPr/>
      <dgm:t>
        <a:bodyPr/>
        <a:lstStyle/>
        <a:p>
          <a:endParaRPr lang="en-US"/>
        </a:p>
      </dgm:t>
    </dgm:pt>
    <dgm:pt modelId="{9E12BB15-20CA-4512-8F4B-57E37C701495}" type="sibTrans" cxnId="{6652659B-EBF1-4D05-8F98-DB921EB5D79C}">
      <dgm:prSet/>
      <dgm:spPr/>
      <dgm:t>
        <a:bodyPr/>
        <a:lstStyle/>
        <a:p>
          <a:endParaRPr lang="en-US"/>
        </a:p>
      </dgm:t>
    </dgm:pt>
    <dgm:pt modelId="{8E9C1F2A-F1E2-4EFE-9606-F1B845445E00}">
      <dgm:prSet phldrT="[Text]" custT="1"/>
      <dgm:spPr/>
      <dgm:t>
        <a:bodyPr/>
        <a:lstStyle/>
        <a:p>
          <a:r>
            <a:rPr lang="vi-VN" sz="3200" b="0" i="0" smtClean="0">
              <a:effectLst/>
              <a:latin typeface="+mj-lt"/>
            </a:rPr>
            <a:t>Bơi khi trời mưa, sấm chớp, trời tối, giữa trưa</a:t>
          </a:r>
          <a:endParaRPr lang="en-US" sz="3200" dirty="0"/>
        </a:p>
      </dgm:t>
    </dgm:pt>
    <dgm:pt modelId="{63C8435F-BA1F-4314-8520-F055DC76B8EF}" type="parTrans" cxnId="{0FB09CB9-C0BA-470A-81DA-49B710B2F3C6}">
      <dgm:prSet/>
      <dgm:spPr/>
      <dgm:t>
        <a:bodyPr/>
        <a:lstStyle/>
        <a:p>
          <a:endParaRPr lang="en-US"/>
        </a:p>
      </dgm:t>
    </dgm:pt>
    <dgm:pt modelId="{A96F663C-747E-4650-8E44-46B32D334356}" type="sibTrans" cxnId="{0FB09CB9-C0BA-470A-81DA-49B710B2F3C6}">
      <dgm:prSet/>
      <dgm:spPr/>
      <dgm:t>
        <a:bodyPr/>
        <a:lstStyle/>
        <a:p>
          <a:endParaRPr lang="en-US"/>
        </a:p>
      </dgm:t>
    </dgm:pt>
    <dgm:pt modelId="{F2883F4A-45E4-4E5B-8921-60A8ED5041D7}" type="pres">
      <dgm:prSet presAssocID="{E26108B5-1051-43F7-B529-7618D65D1616}" presName="Name0" presStyleCnt="0">
        <dgm:presLayoutVars>
          <dgm:chMax val="1"/>
          <dgm:chPref val="1"/>
          <dgm:dir/>
          <dgm:animOne val="branch"/>
          <dgm:animLvl val="lvl"/>
        </dgm:presLayoutVars>
      </dgm:prSet>
      <dgm:spPr/>
      <dgm:t>
        <a:bodyPr/>
        <a:lstStyle/>
        <a:p>
          <a:endParaRPr lang="en-US"/>
        </a:p>
      </dgm:t>
    </dgm:pt>
    <dgm:pt modelId="{26D18271-9D4C-4D46-8568-733D7A858394}" type="pres">
      <dgm:prSet presAssocID="{8901BC48-6530-4DF0-9D70-E6DDECF1BA22}" presName="singleCycle" presStyleCnt="0"/>
      <dgm:spPr/>
      <dgm:t>
        <a:bodyPr/>
        <a:lstStyle/>
        <a:p>
          <a:endParaRPr lang="en-US"/>
        </a:p>
      </dgm:t>
    </dgm:pt>
    <dgm:pt modelId="{F1759C72-A95E-43C4-B6C4-E5EFB1D6366F}" type="pres">
      <dgm:prSet presAssocID="{8901BC48-6530-4DF0-9D70-E6DDECF1BA22}" presName="singleCenter" presStyleLbl="node1" presStyleIdx="0" presStyleCnt="4" custScaleX="185672" custLinFactNeighborX="0" custLinFactNeighborY="-10687">
        <dgm:presLayoutVars>
          <dgm:chMax val="7"/>
          <dgm:chPref val="7"/>
        </dgm:presLayoutVars>
      </dgm:prSet>
      <dgm:spPr/>
      <dgm:t>
        <a:bodyPr/>
        <a:lstStyle/>
        <a:p>
          <a:endParaRPr lang="en-US"/>
        </a:p>
      </dgm:t>
    </dgm:pt>
    <dgm:pt modelId="{0FAD89EA-4314-4B9B-A108-353740A6AA10}" type="pres">
      <dgm:prSet presAssocID="{3627D4BC-CB94-492F-AC6E-F9369A2A7574}" presName="Name56" presStyleLbl="parChTrans1D2" presStyleIdx="0" presStyleCnt="3"/>
      <dgm:spPr/>
      <dgm:t>
        <a:bodyPr/>
        <a:lstStyle/>
        <a:p>
          <a:endParaRPr lang="en-US"/>
        </a:p>
      </dgm:t>
    </dgm:pt>
    <dgm:pt modelId="{E5891AD4-B813-4BDE-9BF9-C8C5B9E07452}" type="pres">
      <dgm:prSet presAssocID="{13103490-3FF8-44C1-AD40-A13F14B5292A}" presName="text0" presStyleLbl="node1" presStyleIdx="1" presStyleCnt="4" custScaleX="331961" custScaleY="86698" custRadScaleRad="112772">
        <dgm:presLayoutVars>
          <dgm:bulletEnabled val="1"/>
        </dgm:presLayoutVars>
      </dgm:prSet>
      <dgm:spPr/>
      <dgm:t>
        <a:bodyPr/>
        <a:lstStyle/>
        <a:p>
          <a:endParaRPr lang="en-US"/>
        </a:p>
      </dgm:t>
    </dgm:pt>
    <dgm:pt modelId="{3C7FD044-CB8A-4C89-AC7C-6ABC57F36C55}" type="pres">
      <dgm:prSet presAssocID="{FA124A60-D9EB-4D10-A248-000C9C165B98}" presName="Name56" presStyleLbl="parChTrans1D2" presStyleIdx="1" presStyleCnt="3"/>
      <dgm:spPr/>
      <dgm:t>
        <a:bodyPr/>
        <a:lstStyle/>
        <a:p>
          <a:endParaRPr lang="en-US"/>
        </a:p>
      </dgm:t>
    </dgm:pt>
    <dgm:pt modelId="{44080661-B418-405E-B0A2-8749B61A1AC9}" type="pres">
      <dgm:prSet presAssocID="{82801DA6-C1CF-4F18-B319-859FC4BD7A80}" presName="text0" presStyleLbl="node1" presStyleIdx="2" presStyleCnt="4" custScaleX="331961" custScaleY="87192" custRadScaleRad="148994" custRadScaleInc="-7758">
        <dgm:presLayoutVars>
          <dgm:bulletEnabled val="1"/>
        </dgm:presLayoutVars>
      </dgm:prSet>
      <dgm:spPr/>
      <dgm:t>
        <a:bodyPr/>
        <a:lstStyle/>
        <a:p>
          <a:endParaRPr lang="en-US"/>
        </a:p>
      </dgm:t>
    </dgm:pt>
    <dgm:pt modelId="{0A75CAE1-5F91-43F5-A63F-740525A2D2E8}" type="pres">
      <dgm:prSet presAssocID="{63C8435F-BA1F-4314-8520-F055DC76B8EF}" presName="Name56" presStyleLbl="parChTrans1D2" presStyleIdx="2" presStyleCnt="3"/>
      <dgm:spPr/>
      <dgm:t>
        <a:bodyPr/>
        <a:lstStyle/>
        <a:p>
          <a:endParaRPr lang="en-US"/>
        </a:p>
      </dgm:t>
    </dgm:pt>
    <dgm:pt modelId="{BF8C37E3-E8E0-44A6-A5B1-755A1A5E44C1}" type="pres">
      <dgm:prSet presAssocID="{8E9C1F2A-F1E2-4EFE-9606-F1B845445E00}" presName="text0" presStyleLbl="node1" presStyleIdx="3" presStyleCnt="4" custScaleX="331961" custScaleY="103208" custRadScaleRad="148303" custRadScaleInc="8708">
        <dgm:presLayoutVars>
          <dgm:bulletEnabled val="1"/>
        </dgm:presLayoutVars>
      </dgm:prSet>
      <dgm:spPr/>
      <dgm:t>
        <a:bodyPr/>
        <a:lstStyle/>
        <a:p>
          <a:endParaRPr lang="en-US"/>
        </a:p>
      </dgm:t>
    </dgm:pt>
  </dgm:ptLst>
  <dgm:cxnLst>
    <dgm:cxn modelId="{E021CB86-0FFF-4C3E-A2A6-BE9E64E0D0BB}" type="presOf" srcId="{8901BC48-6530-4DF0-9D70-E6DDECF1BA22}" destId="{F1759C72-A95E-43C4-B6C4-E5EFB1D6366F}" srcOrd="0" destOrd="0" presId="urn:microsoft.com/office/officeart/2008/layout/RadialCluster"/>
    <dgm:cxn modelId="{50953D57-29D1-48DC-BA5C-231070E5A5AF}" srcId="{8901BC48-6530-4DF0-9D70-E6DDECF1BA22}" destId="{13103490-3FF8-44C1-AD40-A13F14B5292A}" srcOrd="0" destOrd="0" parTransId="{3627D4BC-CB94-492F-AC6E-F9369A2A7574}" sibTransId="{DF736478-9EEA-4CF1-A0AF-F1304178ED81}"/>
    <dgm:cxn modelId="{4D780722-2E04-4709-A751-CBDA147DAFE8}" type="presOf" srcId="{E26108B5-1051-43F7-B529-7618D65D1616}" destId="{F2883F4A-45E4-4E5B-8921-60A8ED5041D7}" srcOrd="0" destOrd="0" presId="urn:microsoft.com/office/officeart/2008/layout/RadialCluster"/>
    <dgm:cxn modelId="{20D1485F-A60C-480D-AD93-B7F81089AA27}" type="presOf" srcId="{13103490-3FF8-44C1-AD40-A13F14B5292A}" destId="{E5891AD4-B813-4BDE-9BF9-C8C5B9E07452}" srcOrd="0" destOrd="0" presId="urn:microsoft.com/office/officeart/2008/layout/RadialCluster"/>
    <dgm:cxn modelId="{DA3BFDB5-BD6F-449A-A445-A856132D620C}" type="presOf" srcId="{8E9C1F2A-F1E2-4EFE-9606-F1B845445E00}" destId="{BF8C37E3-E8E0-44A6-A5B1-755A1A5E44C1}" srcOrd="0" destOrd="0" presId="urn:microsoft.com/office/officeart/2008/layout/RadialCluster"/>
    <dgm:cxn modelId="{32506EBD-6EDA-4430-ACDC-B0F0E33BB7E8}" srcId="{E26108B5-1051-43F7-B529-7618D65D1616}" destId="{8901BC48-6530-4DF0-9D70-E6DDECF1BA22}" srcOrd="0" destOrd="0" parTransId="{497DB05E-CAD9-450E-B3D9-0620B2D240EF}" sibTransId="{701283C0-CCDF-438D-AB7C-95D1094FE98C}"/>
    <dgm:cxn modelId="{6652659B-EBF1-4D05-8F98-DB921EB5D79C}" srcId="{8901BC48-6530-4DF0-9D70-E6DDECF1BA22}" destId="{82801DA6-C1CF-4F18-B319-859FC4BD7A80}" srcOrd="1" destOrd="0" parTransId="{FA124A60-D9EB-4D10-A248-000C9C165B98}" sibTransId="{9E12BB15-20CA-4512-8F4B-57E37C701495}"/>
    <dgm:cxn modelId="{42761D8B-E247-4EAD-A51C-1DD801A8C9B3}" type="presOf" srcId="{63C8435F-BA1F-4314-8520-F055DC76B8EF}" destId="{0A75CAE1-5F91-43F5-A63F-740525A2D2E8}" srcOrd="0" destOrd="0" presId="urn:microsoft.com/office/officeart/2008/layout/RadialCluster"/>
    <dgm:cxn modelId="{53E18D1D-36F0-4D73-933A-657BF7A6EB77}" type="presOf" srcId="{FA124A60-D9EB-4D10-A248-000C9C165B98}" destId="{3C7FD044-CB8A-4C89-AC7C-6ABC57F36C55}" srcOrd="0" destOrd="0" presId="urn:microsoft.com/office/officeart/2008/layout/RadialCluster"/>
    <dgm:cxn modelId="{0FB09CB9-C0BA-470A-81DA-49B710B2F3C6}" srcId="{8901BC48-6530-4DF0-9D70-E6DDECF1BA22}" destId="{8E9C1F2A-F1E2-4EFE-9606-F1B845445E00}" srcOrd="2" destOrd="0" parTransId="{63C8435F-BA1F-4314-8520-F055DC76B8EF}" sibTransId="{A96F663C-747E-4650-8E44-46B32D334356}"/>
    <dgm:cxn modelId="{99692B11-D629-42A2-95FB-B50E7A28EF78}" type="presOf" srcId="{82801DA6-C1CF-4F18-B319-859FC4BD7A80}" destId="{44080661-B418-405E-B0A2-8749B61A1AC9}" srcOrd="0" destOrd="0" presId="urn:microsoft.com/office/officeart/2008/layout/RadialCluster"/>
    <dgm:cxn modelId="{4C7CE684-28EF-4DB8-8633-41B709A24EA0}" type="presOf" srcId="{3627D4BC-CB94-492F-AC6E-F9369A2A7574}" destId="{0FAD89EA-4314-4B9B-A108-353740A6AA10}" srcOrd="0" destOrd="0" presId="urn:microsoft.com/office/officeart/2008/layout/RadialCluster"/>
    <dgm:cxn modelId="{30699E32-1E95-48D7-BD32-9D5CE34BB3F1}" type="presParOf" srcId="{F2883F4A-45E4-4E5B-8921-60A8ED5041D7}" destId="{26D18271-9D4C-4D46-8568-733D7A858394}" srcOrd="0" destOrd="0" presId="urn:microsoft.com/office/officeart/2008/layout/RadialCluster"/>
    <dgm:cxn modelId="{EEABC824-23A4-477A-BB68-65CD7FE183F5}" type="presParOf" srcId="{26D18271-9D4C-4D46-8568-733D7A858394}" destId="{F1759C72-A95E-43C4-B6C4-E5EFB1D6366F}" srcOrd="0" destOrd="0" presId="urn:microsoft.com/office/officeart/2008/layout/RadialCluster"/>
    <dgm:cxn modelId="{748883D0-63FD-4253-8BB7-7817F3EE48E7}" type="presParOf" srcId="{26D18271-9D4C-4D46-8568-733D7A858394}" destId="{0FAD89EA-4314-4B9B-A108-353740A6AA10}" srcOrd="1" destOrd="0" presId="urn:microsoft.com/office/officeart/2008/layout/RadialCluster"/>
    <dgm:cxn modelId="{6FD96E95-63F4-4892-BEE8-D6401157818C}" type="presParOf" srcId="{26D18271-9D4C-4D46-8568-733D7A858394}" destId="{E5891AD4-B813-4BDE-9BF9-C8C5B9E07452}" srcOrd="2" destOrd="0" presId="urn:microsoft.com/office/officeart/2008/layout/RadialCluster"/>
    <dgm:cxn modelId="{0CB97ED8-20E0-4B54-8F29-405949AE9AD6}" type="presParOf" srcId="{26D18271-9D4C-4D46-8568-733D7A858394}" destId="{3C7FD044-CB8A-4C89-AC7C-6ABC57F36C55}" srcOrd="3" destOrd="0" presId="urn:microsoft.com/office/officeart/2008/layout/RadialCluster"/>
    <dgm:cxn modelId="{AF886A9D-5FE2-4321-AB67-9BD0ADE50034}" type="presParOf" srcId="{26D18271-9D4C-4D46-8568-733D7A858394}" destId="{44080661-B418-405E-B0A2-8749B61A1AC9}" srcOrd="4" destOrd="0" presId="urn:microsoft.com/office/officeart/2008/layout/RadialCluster"/>
    <dgm:cxn modelId="{723421EF-D751-404F-956D-C36EE1282C15}" type="presParOf" srcId="{26D18271-9D4C-4D46-8568-733D7A858394}" destId="{0A75CAE1-5F91-43F5-A63F-740525A2D2E8}" srcOrd="5" destOrd="0" presId="urn:microsoft.com/office/officeart/2008/layout/RadialCluster"/>
    <dgm:cxn modelId="{6BC42A3F-D0C1-490A-ABE8-52DE49AB540A}" type="presParOf" srcId="{26D18271-9D4C-4D46-8568-733D7A858394}" destId="{BF8C37E3-E8E0-44A6-A5B1-755A1A5E44C1}"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704D6C-D1F7-40B6-A3A4-0720AFA97E09}" type="doc">
      <dgm:prSet loTypeId="urn:microsoft.com/office/officeart/2005/8/layout/hierarchy2" loCatId="hierarchy" qsTypeId="urn:microsoft.com/office/officeart/2005/8/quickstyle/simple1" qsCatId="simple" csTypeId="urn:microsoft.com/office/officeart/2005/8/colors/accent0_1" csCatId="mainScheme" phldr="1"/>
      <dgm:spPr/>
      <dgm:t>
        <a:bodyPr/>
        <a:lstStyle/>
        <a:p>
          <a:endParaRPr lang="en-US"/>
        </a:p>
      </dgm:t>
    </dgm:pt>
    <dgm:pt modelId="{75F812F1-6F3B-4DF3-AEEC-820103A2AE6A}">
      <dgm:prSet phldrT="[Text]" custT="1"/>
      <dgm:spPr/>
      <dgm:t>
        <a:bodyPr/>
        <a:lstStyle/>
        <a:p>
          <a:r>
            <a:rPr lang="vi-VN" sz="3200" b="1" dirty="0" smtClean="0">
              <a:latin typeface="+mj-lt"/>
            </a:rPr>
            <a:t>Để phòng tránh đuối nước ta nên làm</a:t>
          </a:r>
          <a:endParaRPr lang="en-US" sz="3200" dirty="0">
            <a:latin typeface="+mj-lt"/>
          </a:endParaRPr>
        </a:p>
      </dgm:t>
    </dgm:pt>
    <dgm:pt modelId="{5E90F902-EACB-4DAC-A2AF-FE29F86F170D}" type="parTrans" cxnId="{419504A0-7617-430F-B4FE-A05035815985}">
      <dgm:prSet/>
      <dgm:spPr/>
      <dgm:t>
        <a:bodyPr/>
        <a:lstStyle/>
        <a:p>
          <a:endParaRPr lang="en-US" sz="3200">
            <a:latin typeface="+mj-lt"/>
          </a:endParaRPr>
        </a:p>
      </dgm:t>
    </dgm:pt>
    <dgm:pt modelId="{E48FF553-B31E-47B3-84C3-AEFE00744460}" type="sibTrans" cxnId="{419504A0-7617-430F-B4FE-A05035815985}">
      <dgm:prSet/>
      <dgm:spPr/>
      <dgm:t>
        <a:bodyPr/>
        <a:lstStyle/>
        <a:p>
          <a:endParaRPr lang="en-US" sz="3200">
            <a:latin typeface="+mj-lt"/>
          </a:endParaRPr>
        </a:p>
      </dgm:t>
    </dgm:pt>
    <dgm:pt modelId="{D8046214-7721-4C8D-8748-02E232B2E726}">
      <dgm:prSet phldrT="[Text]" custT="1"/>
      <dgm:spPr/>
      <dgm:t>
        <a:bodyPr/>
        <a:lstStyle/>
        <a:p>
          <a:r>
            <a:rPr lang="vi-VN" sz="3200" dirty="0" smtClean="0">
              <a:latin typeface="+mj-lt"/>
            </a:rPr>
            <a:t>Chấp hành tốt những quy định khi tham gia giao thông đường thủy</a:t>
          </a:r>
          <a:endParaRPr lang="en-US" sz="3200" dirty="0">
            <a:latin typeface="+mj-lt"/>
          </a:endParaRPr>
        </a:p>
      </dgm:t>
    </dgm:pt>
    <dgm:pt modelId="{31B22BCE-8DEB-4097-B1CB-2A6CF39B391C}" type="parTrans" cxnId="{ECE5FB1F-D265-4521-94A8-CDFBE59C9C5F}">
      <dgm:prSet custT="1"/>
      <dgm:spPr/>
      <dgm:t>
        <a:bodyPr/>
        <a:lstStyle/>
        <a:p>
          <a:endParaRPr lang="en-US" sz="3200">
            <a:latin typeface="+mj-lt"/>
          </a:endParaRPr>
        </a:p>
      </dgm:t>
    </dgm:pt>
    <dgm:pt modelId="{0A38753D-B9AE-4BFB-B7C0-7F427C66F1B6}" type="sibTrans" cxnId="{ECE5FB1F-D265-4521-94A8-CDFBE59C9C5F}">
      <dgm:prSet/>
      <dgm:spPr/>
      <dgm:t>
        <a:bodyPr/>
        <a:lstStyle/>
        <a:p>
          <a:endParaRPr lang="en-US" sz="3200">
            <a:latin typeface="+mj-lt"/>
          </a:endParaRPr>
        </a:p>
      </dgm:t>
    </dgm:pt>
    <dgm:pt modelId="{AD610CF9-17C5-4C04-8460-4572CFB75F48}">
      <dgm:prSet phldrT="[Text]" custT="1"/>
      <dgm:spPr/>
      <dgm:t>
        <a:bodyPr/>
        <a:lstStyle/>
        <a:p>
          <a:r>
            <a:rPr lang="vi-VN" sz="3200" dirty="0" smtClean="0">
              <a:latin typeface="+mj-lt"/>
            </a:rPr>
            <a:t>Đi bơi hoặc tập bơi khi có người lớn và phương tiện cứu hộ</a:t>
          </a:r>
          <a:endParaRPr lang="en-US" sz="3200" dirty="0">
            <a:latin typeface="+mj-lt"/>
          </a:endParaRPr>
        </a:p>
      </dgm:t>
    </dgm:pt>
    <dgm:pt modelId="{A19AED7A-7CFC-4C13-A3A5-AAA7B8DD6458}" type="parTrans" cxnId="{04801663-9A32-47FC-837C-56E423BDDFA8}">
      <dgm:prSet custT="1"/>
      <dgm:spPr/>
      <dgm:t>
        <a:bodyPr/>
        <a:lstStyle/>
        <a:p>
          <a:endParaRPr lang="en-US" sz="3200">
            <a:latin typeface="+mj-lt"/>
          </a:endParaRPr>
        </a:p>
      </dgm:t>
    </dgm:pt>
    <dgm:pt modelId="{680B6085-B995-42CE-A134-6231011AE9FA}" type="sibTrans" cxnId="{04801663-9A32-47FC-837C-56E423BDDFA8}">
      <dgm:prSet/>
      <dgm:spPr/>
      <dgm:t>
        <a:bodyPr/>
        <a:lstStyle/>
        <a:p>
          <a:endParaRPr lang="en-US" sz="3200">
            <a:latin typeface="+mj-lt"/>
          </a:endParaRPr>
        </a:p>
      </dgm:t>
    </dgm:pt>
    <dgm:pt modelId="{010137F1-17EC-420C-9F75-E88A11C533B7}">
      <dgm:prSet custT="1"/>
      <dgm:spPr/>
      <dgm:t>
        <a:bodyPr/>
        <a:lstStyle/>
        <a:p>
          <a:r>
            <a:rPr lang="vi-VN" sz="3200" dirty="0" smtClean="0">
              <a:latin typeface="+mj-lt"/>
            </a:rPr>
            <a:t>Khởi động kĩ trước khi bơi</a:t>
          </a:r>
          <a:endParaRPr lang="en-US" sz="3200" dirty="0">
            <a:latin typeface="+mj-lt"/>
          </a:endParaRPr>
        </a:p>
      </dgm:t>
    </dgm:pt>
    <dgm:pt modelId="{7DD38D3B-EB06-4DEC-8E88-8FCC98D73AC9}" type="parTrans" cxnId="{FB09349D-5706-4DFE-8EE6-81607119B2EC}">
      <dgm:prSet custT="1"/>
      <dgm:spPr/>
      <dgm:t>
        <a:bodyPr/>
        <a:lstStyle/>
        <a:p>
          <a:endParaRPr lang="en-US" sz="3200">
            <a:latin typeface="+mj-lt"/>
          </a:endParaRPr>
        </a:p>
      </dgm:t>
    </dgm:pt>
    <dgm:pt modelId="{F960B75C-C587-4EB6-A4BD-476EBB27BBC9}" type="sibTrans" cxnId="{FB09349D-5706-4DFE-8EE6-81607119B2EC}">
      <dgm:prSet/>
      <dgm:spPr/>
      <dgm:t>
        <a:bodyPr/>
        <a:lstStyle/>
        <a:p>
          <a:endParaRPr lang="en-US" sz="3200">
            <a:latin typeface="+mj-lt"/>
          </a:endParaRPr>
        </a:p>
      </dgm:t>
    </dgm:pt>
    <dgm:pt modelId="{AC8649FA-538E-46E2-A07D-7B672AFABCB8}">
      <dgm:prSet custT="1"/>
      <dgm:spPr/>
      <dgm:t>
        <a:bodyPr/>
        <a:lstStyle/>
        <a:p>
          <a:r>
            <a:rPr lang="vi-VN" sz="3200" dirty="0" smtClean="0">
              <a:latin typeface="+mj-lt"/>
            </a:rPr>
            <a:t>Giữ gìn vệ sinh chung và vệ sinh cá nhân</a:t>
          </a:r>
          <a:endParaRPr lang="en-US" sz="3200" dirty="0">
            <a:latin typeface="+mj-lt"/>
          </a:endParaRPr>
        </a:p>
      </dgm:t>
    </dgm:pt>
    <dgm:pt modelId="{4B5BE45F-9F4B-447B-A480-90174FB49F4F}" type="parTrans" cxnId="{BF162350-5D56-435B-BE9A-2BBCDBDCDE3E}">
      <dgm:prSet custT="1"/>
      <dgm:spPr/>
      <dgm:t>
        <a:bodyPr/>
        <a:lstStyle/>
        <a:p>
          <a:endParaRPr lang="en-US" sz="3200">
            <a:latin typeface="+mj-lt"/>
          </a:endParaRPr>
        </a:p>
      </dgm:t>
    </dgm:pt>
    <dgm:pt modelId="{FFD855EE-8D9A-4687-A3DB-B284E306D7B3}" type="sibTrans" cxnId="{BF162350-5D56-435B-BE9A-2BBCDBDCDE3E}">
      <dgm:prSet/>
      <dgm:spPr/>
      <dgm:t>
        <a:bodyPr/>
        <a:lstStyle/>
        <a:p>
          <a:endParaRPr lang="en-US" sz="3200">
            <a:latin typeface="+mj-lt"/>
          </a:endParaRPr>
        </a:p>
      </dgm:t>
    </dgm:pt>
    <dgm:pt modelId="{54B47C56-7093-46F6-B190-0056EB83B83E}" type="pres">
      <dgm:prSet presAssocID="{7C704D6C-D1F7-40B6-A3A4-0720AFA97E09}" presName="diagram" presStyleCnt="0">
        <dgm:presLayoutVars>
          <dgm:chPref val="1"/>
          <dgm:dir/>
          <dgm:animOne val="branch"/>
          <dgm:animLvl val="lvl"/>
          <dgm:resizeHandles val="exact"/>
        </dgm:presLayoutVars>
      </dgm:prSet>
      <dgm:spPr/>
      <dgm:t>
        <a:bodyPr/>
        <a:lstStyle/>
        <a:p>
          <a:endParaRPr lang="en-US"/>
        </a:p>
      </dgm:t>
    </dgm:pt>
    <dgm:pt modelId="{34C6FC8D-BBEE-4E62-A540-E6314F7025E2}" type="pres">
      <dgm:prSet presAssocID="{75F812F1-6F3B-4DF3-AEEC-820103A2AE6A}" presName="root1" presStyleCnt="0"/>
      <dgm:spPr/>
    </dgm:pt>
    <dgm:pt modelId="{3660D7A0-FA37-43B8-9A4B-3E51D2B774A4}" type="pres">
      <dgm:prSet presAssocID="{75F812F1-6F3B-4DF3-AEEC-820103A2AE6A}" presName="LevelOneTextNode" presStyleLbl="node0" presStyleIdx="0" presStyleCnt="1" custScaleY="186080">
        <dgm:presLayoutVars>
          <dgm:chPref val="3"/>
        </dgm:presLayoutVars>
      </dgm:prSet>
      <dgm:spPr/>
      <dgm:t>
        <a:bodyPr/>
        <a:lstStyle/>
        <a:p>
          <a:endParaRPr lang="en-US"/>
        </a:p>
      </dgm:t>
    </dgm:pt>
    <dgm:pt modelId="{25BA3F07-704A-426B-B643-7629A008CFC2}" type="pres">
      <dgm:prSet presAssocID="{75F812F1-6F3B-4DF3-AEEC-820103A2AE6A}" presName="level2hierChild" presStyleCnt="0"/>
      <dgm:spPr/>
    </dgm:pt>
    <dgm:pt modelId="{AE263F81-A642-4ADF-A347-38704DF18964}" type="pres">
      <dgm:prSet presAssocID="{31B22BCE-8DEB-4097-B1CB-2A6CF39B391C}" presName="conn2-1" presStyleLbl="parChTrans1D2" presStyleIdx="0" presStyleCnt="4"/>
      <dgm:spPr/>
      <dgm:t>
        <a:bodyPr/>
        <a:lstStyle/>
        <a:p>
          <a:endParaRPr lang="en-US"/>
        </a:p>
      </dgm:t>
    </dgm:pt>
    <dgm:pt modelId="{BCACD953-EAB9-468C-B43A-318C7F5A4BC3}" type="pres">
      <dgm:prSet presAssocID="{31B22BCE-8DEB-4097-B1CB-2A6CF39B391C}" presName="connTx" presStyleLbl="parChTrans1D2" presStyleIdx="0" presStyleCnt="4"/>
      <dgm:spPr/>
      <dgm:t>
        <a:bodyPr/>
        <a:lstStyle/>
        <a:p>
          <a:endParaRPr lang="en-US"/>
        </a:p>
      </dgm:t>
    </dgm:pt>
    <dgm:pt modelId="{B436B44F-FF1B-4C88-9AC6-6AE607E14343}" type="pres">
      <dgm:prSet presAssocID="{D8046214-7721-4C8D-8748-02E232B2E726}" presName="root2" presStyleCnt="0"/>
      <dgm:spPr/>
    </dgm:pt>
    <dgm:pt modelId="{2CC0DD12-B41E-4514-BE1C-558D6ACCFC53}" type="pres">
      <dgm:prSet presAssocID="{D8046214-7721-4C8D-8748-02E232B2E726}" presName="LevelTwoTextNode" presStyleLbl="node2" presStyleIdx="0" presStyleCnt="4" custScaleX="253022">
        <dgm:presLayoutVars>
          <dgm:chPref val="3"/>
        </dgm:presLayoutVars>
      </dgm:prSet>
      <dgm:spPr/>
      <dgm:t>
        <a:bodyPr/>
        <a:lstStyle/>
        <a:p>
          <a:endParaRPr lang="en-US"/>
        </a:p>
      </dgm:t>
    </dgm:pt>
    <dgm:pt modelId="{542FD0EC-7675-42ED-AAD0-4293EFF7439D}" type="pres">
      <dgm:prSet presAssocID="{D8046214-7721-4C8D-8748-02E232B2E726}" presName="level3hierChild" presStyleCnt="0"/>
      <dgm:spPr/>
    </dgm:pt>
    <dgm:pt modelId="{2EAD8E80-B98C-4BD8-9BB0-DD42C9EEEBFF}" type="pres">
      <dgm:prSet presAssocID="{A19AED7A-7CFC-4C13-A3A5-AAA7B8DD6458}" presName="conn2-1" presStyleLbl="parChTrans1D2" presStyleIdx="1" presStyleCnt="4"/>
      <dgm:spPr/>
      <dgm:t>
        <a:bodyPr/>
        <a:lstStyle/>
        <a:p>
          <a:endParaRPr lang="en-US"/>
        </a:p>
      </dgm:t>
    </dgm:pt>
    <dgm:pt modelId="{444F1231-DD83-4E59-98AE-2C3FF4C4F82A}" type="pres">
      <dgm:prSet presAssocID="{A19AED7A-7CFC-4C13-A3A5-AAA7B8DD6458}" presName="connTx" presStyleLbl="parChTrans1D2" presStyleIdx="1" presStyleCnt="4"/>
      <dgm:spPr/>
      <dgm:t>
        <a:bodyPr/>
        <a:lstStyle/>
        <a:p>
          <a:endParaRPr lang="en-US"/>
        </a:p>
      </dgm:t>
    </dgm:pt>
    <dgm:pt modelId="{728F3DA9-BC1E-4371-94CD-08947832458E}" type="pres">
      <dgm:prSet presAssocID="{AD610CF9-17C5-4C04-8460-4572CFB75F48}" presName="root2" presStyleCnt="0"/>
      <dgm:spPr/>
    </dgm:pt>
    <dgm:pt modelId="{66D28397-CD5B-42C2-9286-74D31EEA0320}" type="pres">
      <dgm:prSet presAssocID="{AD610CF9-17C5-4C04-8460-4572CFB75F48}" presName="LevelTwoTextNode" presStyleLbl="node2" presStyleIdx="1" presStyleCnt="4" custScaleX="253022">
        <dgm:presLayoutVars>
          <dgm:chPref val="3"/>
        </dgm:presLayoutVars>
      </dgm:prSet>
      <dgm:spPr/>
      <dgm:t>
        <a:bodyPr/>
        <a:lstStyle/>
        <a:p>
          <a:endParaRPr lang="en-US"/>
        </a:p>
      </dgm:t>
    </dgm:pt>
    <dgm:pt modelId="{5DF363D5-FFC7-400F-A2F9-5B28961E234B}" type="pres">
      <dgm:prSet presAssocID="{AD610CF9-17C5-4C04-8460-4572CFB75F48}" presName="level3hierChild" presStyleCnt="0"/>
      <dgm:spPr/>
    </dgm:pt>
    <dgm:pt modelId="{4151C7F2-DCF3-4268-A64A-86782A0B359B}" type="pres">
      <dgm:prSet presAssocID="{7DD38D3B-EB06-4DEC-8E88-8FCC98D73AC9}" presName="conn2-1" presStyleLbl="parChTrans1D2" presStyleIdx="2" presStyleCnt="4"/>
      <dgm:spPr/>
      <dgm:t>
        <a:bodyPr/>
        <a:lstStyle/>
        <a:p>
          <a:endParaRPr lang="en-US"/>
        </a:p>
      </dgm:t>
    </dgm:pt>
    <dgm:pt modelId="{C83C4418-57B0-4DC7-AA9A-A3AFADE4F1EC}" type="pres">
      <dgm:prSet presAssocID="{7DD38D3B-EB06-4DEC-8E88-8FCC98D73AC9}" presName="connTx" presStyleLbl="parChTrans1D2" presStyleIdx="2" presStyleCnt="4"/>
      <dgm:spPr/>
      <dgm:t>
        <a:bodyPr/>
        <a:lstStyle/>
        <a:p>
          <a:endParaRPr lang="en-US"/>
        </a:p>
      </dgm:t>
    </dgm:pt>
    <dgm:pt modelId="{417F49D0-5B7F-4A73-958C-6D82E9CDB8CD}" type="pres">
      <dgm:prSet presAssocID="{010137F1-17EC-420C-9F75-E88A11C533B7}" presName="root2" presStyleCnt="0"/>
      <dgm:spPr/>
    </dgm:pt>
    <dgm:pt modelId="{7B3B9FCB-E700-4D37-B3C7-03EB31DDCEA0}" type="pres">
      <dgm:prSet presAssocID="{010137F1-17EC-420C-9F75-E88A11C533B7}" presName="LevelTwoTextNode" presStyleLbl="node2" presStyleIdx="2" presStyleCnt="4" custScaleX="253022">
        <dgm:presLayoutVars>
          <dgm:chPref val="3"/>
        </dgm:presLayoutVars>
      </dgm:prSet>
      <dgm:spPr/>
      <dgm:t>
        <a:bodyPr/>
        <a:lstStyle/>
        <a:p>
          <a:endParaRPr lang="en-US"/>
        </a:p>
      </dgm:t>
    </dgm:pt>
    <dgm:pt modelId="{5A84FCFB-B46C-4074-9F74-680EEEBDB01C}" type="pres">
      <dgm:prSet presAssocID="{010137F1-17EC-420C-9F75-E88A11C533B7}" presName="level3hierChild" presStyleCnt="0"/>
      <dgm:spPr/>
    </dgm:pt>
    <dgm:pt modelId="{6624AB98-678B-4C28-8477-BEE2FBFAC4FE}" type="pres">
      <dgm:prSet presAssocID="{4B5BE45F-9F4B-447B-A480-90174FB49F4F}" presName="conn2-1" presStyleLbl="parChTrans1D2" presStyleIdx="3" presStyleCnt="4"/>
      <dgm:spPr/>
      <dgm:t>
        <a:bodyPr/>
        <a:lstStyle/>
        <a:p>
          <a:endParaRPr lang="en-US"/>
        </a:p>
      </dgm:t>
    </dgm:pt>
    <dgm:pt modelId="{0FF99A5C-CEE5-4948-9EED-D3632E96D89E}" type="pres">
      <dgm:prSet presAssocID="{4B5BE45F-9F4B-447B-A480-90174FB49F4F}" presName="connTx" presStyleLbl="parChTrans1D2" presStyleIdx="3" presStyleCnt="4"/>
      <dgm:spPr/>
      <dgm:t>
        <a:bodyPr/>
        <a:lstStyle/>
        <a:p>
          <a:endParaRPr lang="en-US"/>
        </a:p>
      </dgm:t>
    </dgm:pt>
    <dgm:pt modelId="{0E26964E-68F6-4D89-90BA-055D632F5935}" type="pres">
      <dgm:prSet presAssocID="{AC8649FA-538E-46E2-A07D-7B672AFABCB8}" presName="root2" presStyleCnt="0"/>
      <dgm:spPr/>
    </dgm:pt>
    <dgm:pt modelId="{60C58FEB-8E78-4D55-9A37-85F89DF0DF69}" type="pres">
      <dgm:prSet presAssocID="{AC8649FA-538E-46E2-A07D-7B672AFABCB8}" presName="LevelTwoTextNode" presStyleLbl="node2" presStyleIdx="3" presStyleCnt="4" custScaleX="253022">
        <dgm:presLayoutVars>
          <dgm:chPref val="3"/>
        </dgm:presLayoutVars>
      </dgm:prSet>
      <dgm:spPr/>
      <dgm:t>
        <a:bodyPr/>
        <a:lstStyle/>
        <a:p>
          <a:endParaRPr lang="en-US"/>
        </a:p>
      </dgm:t>
    </dgm:pt>
    <dgm:pt modelId="{BE55CDF2-40C5-4884-950F-C862562DBF26}" type="pres">
      <dgm:prSet presAssocID="{AC8649FA-538E-46E2-A07D-7B672AFABCB8}" presName="level3hierChild" presStyleCnt="0"/>
      <dgm:spPr/>
    </dgm:pt>
  </dgm:ptLst>
  <dgm:cxnLst>
    <dgm:cxn modelId="{45980680-DCE3-423D-A29B-868C398CAE6B}" type="presOf" srcId="{7DD38D3B-EB06-4DEC-8E88-8FCC98D73AC9}" destId="{4151C7F2-DCF3-4268-A64A-86782A0B359B}" srcOrd="0" destOrd="0" presId="urn:microsoft.com/office/officeart/2005/8/layout/hierarchy2"/>
    <dgm:cxn modelId="{21BEE45C-09A6-4A68-97C7-B9B603C56F27}" type="presOf" srcId="{31B22BCE-8DEB-4097-B1CB-2A6CF39B391C}" destId="{BCACD953-EAB9-468C-B43A-318C7F5A4BC3}" srcOrd="1" destOrd="0" presId="urn:microsoft.com/office/officeart/2005/8/layout/hierarchy2"/>
    <dgm:cxn modelId="{2EB2B84A-E89F-4251-9B09-0AB74C28D8E4}" type="presOf" srcId="{31B22BCE-8DEB-4097-B1CB-2A6CF39B391C}" destId="{AE263F81-A642-4ADF-A347-38704DF18964}" srcOrd="0" destOrd="0" presId="urn:microsoft.com/office/officeart/2005/8/layout/hierarchy2"/>
    <dgm:cxn modelId="{419504A0-7617-430F-B4FE-A05035815985}" srcId="{7C704D6C-D1F7-40B6-A3A4-0720AFA97E09}" destId="{75F812F1-6F3B-4DF3-AEEC-820103A2AE6A}" srcOrd="0" destOrd="0" parTransId="{5E90F902-EACB-4DAC-A2AF-FE29F86F170D}" sibTransId="{E48FF553-B31E-47B3-84C3-AEFE00744460}"/>
    <dgm:cxn modelId="{5AB88D42-8F0B-43B9-8023-1CFFECA23307}" type="presOf" srcId="{AC8649FA-538E-46E2-A07D-7B672AFABCB8}" destId="{60C58FEB-8E78-4D55-9A37-85F89DF0DF69}" srcOrd="0" destOrd="0" presId="urn:microsoft.com/office/officeart/2005/8/layout/hierarchy2"/>
    <dgm:cxn modelId="{2154482D-2DA0-46A0-A27B-CF73C9BCF8F5}" type="presOf" srcId="{A19AED7A-7CFC-4C13-A3A5-AAA7B8DD6458}" destId="{2EAD8E80-B98C-4BD8-9BB0-DD42C9EEEBFF}" srcOrd="0" destOrd="0" presId="urn:microsoft.com/office/officeart/2005/8/layout/hierarchy2"/>
    <dgm:cxn modelId="{FB09349D-5706-4DFE-8EE6-81607119B2EC}" srcId="{75F812F1-6F3B-4DF3-AEEC-820103A2AE6A}" destId="{010137F1-17EC-420C-9F75-E88A11C533B7}" srcOrd="2" destOrd="0" parTransId="{7DD38D3B-EB06-4DEC-8E88-8FCC98D73AC9}" sibTransId="{F960B75C-C587-4EB6-A4BD-476EBB27BBC9}"/>
    <dgm:cxn modelId="{04801663-9A32-47FC-837C-56E423BDDFA8}" srcId="{75F812F1-6F3B-4DF3-AEEC-820103A2AE6A}" destId="{AD610CF9-17C5-4C04-8460-4572CFB75F48}" srcOrd="1" destOrd="0" parTransId="{A19AED7A-7CFC-4C13-A3A5-AAA7B8DD6458}" sibTransId="{680B6085-B995-42CE-A134-6231011AE9FA}"/>
    <dgm:cxn modelId="{ECE5FB1F-D265-4521-94A8-CDFBE59C9C5F}" srcId="{75F812F1-6F3B-4DF3-AEEC-820103A2AE6A}" destId="{D8046214-7721-4C8D-8748-02E232B2E726}" srcOrd="0" destOrd="0" parTransId="{31B22BCE-8DEB-4097-B1CB-2A6CF39B391C}" sibTransId="{0A38753D-B9AE-4BFB-B7C0-7F427C66F1B6}"/>
    <dgm:cxn modelId="{BF29F7CE-AC1F-4B32-9E5C-5A6927F2F34B}" type="presOf" srcId="{4B5BE45F-9F4B-447B-A480-90174FB49F4F}" destId="{0FF99A5C-CEE5-4948-9EED-D3632E96D89E}" srcOrd="1" destOrd="0" presId="urn:microsoft.com/office/officeart/2005/8/layout/hierarchy2"/>
    <dgm:cxn modelId="{FB85A169-66C8-4CCB-9BAF-02B7491E49FF}" type="presOf" srcId="{D8046214-7721-4C8D-8748-02E232B2E726}" destId="{2CC0DD12-B41E-4514-BE1C-558D6ACCFC53}" srcOrd="0" destOrd="0" presId="urn:microsoft.com/office/officeart/2005/8/layout/hierarchy2"/>
    <dgm:cxn modelId="{2C6D7C6A-FE9D-429B-8D05-C3848DA0B8F3}" type="presOf" srcId="{A19AED7A-7CFC-4C13-A3A5-AAA7B8DD6458}" destId="{444F1231-DD83-4E59-98AE-2C3FF4C4F82A}" srcOrd="1" destOrd="0" presId="urn:microsoft.com/office/officeart/2005/8/layout/hierarchy2"/>
    <dgm:cxn modelId="{00E593E1-1BF7-4455-A9F6-79503902EAEF}" type="presOf" srcId="{010137F1-17EC-420C-9F75-E88A11C533B7}" destId="{7B3B9FCB-E700-4D37-B3C7-03EB31DDCEA0}" srcOrd="0" destOrd="0" presId="urn:microsoft.com/office/officeart/2005/8/layout/hierarchy2"/>
    <dgm:cxn modelId="{A77CCEFB-F97D-413C-A8A9-391F689CA70C}" type="presOf" srcId="{4B5BE45F-9F4B-447B-A480-90174FB49F4F}" destId="{6624AB98-678B-4C28-8477-BEE2FBFAC4FE}" srcOrd="0" destOrd="0" presId="urn:microsoft.com/office/officeart/2005/8/layout/hierarchy2"/>
    <dgm:cxn modelId="{7A725521-B43E-4D76-BBEE-17615078B9C2}" type="presOf" srcId="{7DD38D3B-EB06-4DEC-8E88-8FCC98D73AC9}" destId="{C83C4418-57B0-4DC7-AA9A-A3AFADE4F1EC}" srcOrd="1" destOrd="0" presId="urn:microsoft.com/office/officeart/2005/8/layout/hierarchy2"/>
    <dgm:cxn modelId="{BF162350-5D56-435B-BE9A-2BBCDBDCDE3E}" srcId="{75F812F1-6F3B-4DF3-AEEC-820103A2AE6A}" destId="{AC8649FA-538E-46E2-A07D-7B672AFABCB8}" srcOrd="3" destOrd="0" parTransId="{4B5BE45F-9F4B-447B-A480-90174FB49F4F}" sibTransId="{FFD855EE-8D9A-4687-A3DB-B284E306D7B3}"/>
    <dgm:cxn modelId="{28F28E64-0624-4242-A5EA-B5FF076C98C7}" type="presOf" srcId="{75F812F1-6F3B-4DF3-AEEC-820103A2AE6A}" destId="{3660D7A0-FA37-43B8-9A4B-3E51D2B774A4}" srcOrd="0" destOrd="0" presId="urn:microsoft.com/office/officeart/2005/8/layout/hierarchy2"/>
    <dgm:cxn modelId="{4CA189E9-0581-41D6-AC4A-E8714E0F9A29}" type="presOf" srcId="{AD610CF9-17C5-4C04-8460-4572CFB75F48}" destId="{66D28397-CD5B-42C2-9286-74D31EEA0320}" srcOrd="0" destOrd="0" presId="urn:microsoft.com/office/officeart/2005/8/layout/hierarchy2"/>
    <dgm:cxn modelId="{F49E9D55-BFF7-41E3-9D63-82C5C15C1E38}" type="presOf" srcId="{7C704D6C-D1F7-40B6-A3A4-0720AFA97E09}" destId="{54B47C56-7093-46F6-B190-0056EB83B83E}" srcOrd="0" destOrd="0" presId="urn:microsoft.com/office/officeart/2005/8/layout/hierarchy2"/>
    <dgm:cxn modelId="{0E89CFAA-BE10-4F90-B658-FF24EAFCEEC4}" type="presParOf" srcId="{54B47C56-7093-46F6-B190-0056EB83B83E}" destId="{34C6FC8D-BBEE-4E62-A540-E6314F7025E2}" srcOrd="0" destOrd="0" presId="urn:microsoft.com/office/officeart/2005/8/layout/hierarchy2"/>
    <dgm:cxn modelId="{28D1E7CD-103F-4487-8066-57E3354C0A32}" type="presParOf" srcId="{34C6FC8D-BBEE-4E62-A540-E6314F7025E2}" destId="{3660D7A0-FA37-43B8-9A4B-3E51D2B774A4}" srcOrd="0" destOrd="0" presId="urn:microsoft.com/office/officeart/2005/8/layout/hierarchy2"/>
    <dgm:cxn modelId="{718C0E67-0C33-4934-B071-D6629106105D}" type="presParOf" srcId="{34C6FC8D-BBEE-4E62-A540-E6314F7025E2}" destId="{25BA3F07-704A-426B-B643-7629A008CFC2}" srcOrd="1" destOrd="0" presId="urn:microsoft.com/office/officeart/2005/8/layout/hierarchy2"/>
    <dgm:cxn modelId="{527D9BF3-0704-4F2A-BC52-5CEEF27126DB}" type="presParOf" srcId="{25BA3F07-704A-426B-B643-7629A008CFC2}" destId="{AE263F81-A642-4ADF-A347-38704DF18964}" srcOrd="0" destOrd="0" presId="urn:microsoft.com/office/officeart/2005/8/layout/hierarchy2"/>
    <dgm:cxn modelId="{F2A4279D-DA4B-4AF6-9C43-844027C77E15}" type="presParOf" srcId="{AE263F81-A642-4ADF-A347-38704DF18964}" destId="{BCACD953-EAB9-468C-B43A-318C7F5A4BC3}" srcOrd="0" destOrd="0" presId="urn:microsoft.com/office/officeart/2005/8/layout/hierarchy2"/>
    <dgm:cxn modelId="{03F03997-24A1-4A62-99D2-DB20DFE41BDF}" type="presParOf" srcId="{25BA3F07-704A-426B-B643-7629A008CFC2}" destId="{B436B44F-FF1B-4C88-9AC6-6AE607E14343}" srcOrd="1" destOrd="0" presId="urn:microsoft.com/office/officeart/2005/8/layout/hierarchy2"/>
    <dgm:cxn modelId="{7BFE35D3-9A0B-46D2-B1F7-CEBDC197B137}" type="presParOf" srcId="{B436B44F-FF1B-4C88-9AC6-6AE607E14343}" destId="{2CC0DD12-B41E-4514-BE1C-558D6ACCFC53}" srcOrd="0" destOrd="0" presId="urn:microsoft.com/office/officeart/2005/8/layout/hierarchy2"/>
    <dgm:cxn modelId="{E135851D-EF06-485A-8AF5-C0527E6CF9E3}" type="presParOf" srcId="{B436B44F-FF1B-4C88-9AC6-6AE607E14343}" destId="{542FD0EC-7675-42ED-AAD0-4293EFF7439D}" srcOrd="1" destOrd="0" presId="urn:microsoft.com/office/officeart/2005/8/layout/hierarchy2"/>
    <dgm:cxn modelId="{A6757EFE-BFF8-4074-A362-AA47084F8711}" type="presParOf" srcId="{25BA3F07-704A-426B-B643-7629A008CFC2}" destId="{2EAD8E80-B98C-4BD8-9BB0-DD42C9EEEBFF}" srcOrd="2" destOrd="0" presId="urn:microsoft.com/office/officeart/2005/8/layout/hierarchy2"/>
    <dgm:cxn modelId="{ABC065B3-DE17-477A-8D56-4494BFC9D3C2}" type="presParOf" srcId="{2EAD8E80-B98C-4BD8-9BB0-DD42C9EEEBFF}" destId="{444F1231-DD83-4E59-98AE-2C3FF4C4F82A}" srcOrd="0" destOrd="0" presId="urn:microsoft.com/office/officeart/2005/8/layout/hierarchy2"/>
    <dgm:cxn modelId="{2BA6E9D0-A910-4592-AB36-53C06950420A}" type="presParOf" srcId="{25BA3F07-704A-426B-B643-7629A008CFC2}" destId="{728F3DA9-BC1E-4371-94CD-08947832458E}" srcOrd="3" destOrd="0" presId="urn:microsoft.com/office/officeart/2005/8/layout/hierarchy2"/>
    <dgm:cxn modelId="{7287BA3E-5110-4162-8275-B7A61D7AF531}" type="presParOf" srcId="{728F3DA9-BC1E-4371-94CD-08947832458E}" destId="{66D28397-CD5B-42C2-9286-74D31EEA0320}" srcOrd="0" destOrd="0" presId="urn:microsoft.com/office/officeart/2005/8/layout/hierarchy2"/>
    <dgm:cxn modelId="{5A9A98DE-C4D4-44C3-837F-03F646575C1D}" type="presParOf" srcId="{728F3DA9-BC1E-4371-94CD-08947832458E}" destId="{5DF363D5-FFC7-400F-A2F9-5B28961E234B}" srcOrd="1" destOrd="0" presId="urn:microsoft.com/office/officeart/2005/8/layout/hierarchy2"/>
    <dgm:cxn modelId="{2C653320-57A4-4A85-AF57-BBD75BDE720D}" type="presParOf" srcId="{25BA3F07-704A-426B-B643-7629A008CFC2}" destId="{4151C7F2-DCF3-4268-A64A-86782A0B359B}" srcOrd="4" destOrd="0" presId="urn:microsoft.com/office/officeart/2005/8/layout/hierarchy2"/>
    <dgm:cxn modelId="{224502F2-89E9-470F-8A0D-5E5EAEFEF77E}" type="presParOf" srcId="{4151C7F2-DCF3-4268-A64A-86782A0B359B}" destId="{C83C4418-57B0-4DC7-AA9A-A3AFADE4F1EC}" srcOrd="0" destOrd="0" presId="urn:microsoft.com/office/officeart/2005/8/layout/hierarchy2"/>
    <dgm:cxn modelId="{E582877E-06E1-4F86-B125-9FA5CB34A8DA}" type="presParOf" srcId="{25BA3F07-704A-426B-B643-7629A008CFC2}" destId="{417F49D0-5B7F-4A73-958C-6D82E9CDB8CD}" srcOrd="5" destOrd="0" presId="urn:microsoft.com/office/officeart/2005/8/layout/hierarchy2"/>
    <dgm:cxn modelId="{4FF0ED0D-ED36-4789-8539-379C1603661D}" type="presParOf" srcId="{417F49D0-5B7F-4A73-958C-6D82E9CDB8CD}" destId="{7B3B9FCB-E700-4D37-B3C7-03EB31DDCEA0}" srcOrd="0" destOrd="0" presId="urn:microsoft.com/office/officeart/2005/8/layout/hierarchy2"/>
    <dgm:cxn modelId="{B491329E-50E8-41D1-8D8C-7ED5C8581C88}" type="presParOf" srcId="{417F49D0-5B7F-4A73-958C-6D82E9CDB8CD}" destId="{5A84FCFB-B46C-4074-9F74-680EEEBDB01C}" srcOrd="1" destOrd="0" presId="urn:microsoft.com/office/officeart/2005/8/layout/hierarchy2"/>
    <dgm:cxn modelId="{45620395-00D8-4CFA-8B8D-B9AC8E538A45}" type="presParOf" srcId="{25BA3F07-704A-426B-B643-7629A008CFC2}" destId="{6624AB98-678B-4C28-8477-BEE2FBFAC4FE}" srcOrd="6" destOrd="0" presId="urn:microsoft.com/office/officeart/2005/8/layout/hierarchy2"/>
    <dgm:cxn modelId="{E8CA3FDB-38A8-4A7E-A0E2-6667FBD8C388}" type="presParOf" srcId="{6624AB98-678B-4C28-8477-BEE2FBFAC4FE}" destId="{0FF99A5C-CEE5-4948-9EED-D3632E96D89E}" srcOrd="0" destOrd="0" presId="urn:microsoft.com/office/officeart/2005/8/layout/hierarchy2"/>
    <dgm:cxn modelId="{263F14A4-C913-4D9D-8A85-4D034E3E624C}" type="presParOf" srcId="{25BA3F07-704A-426B-B643-7629A008CFC2}" destId="{0E26964E-68F6-4D89-90BA-055D632F5935}" srcOrd="7" destOrd="0" presId="urn:microsoft.com/office/officeart/2005/8/layout/hierarchy2"/>
    <dgm:cxn modelId="{3958064F-D442-4C10-BF7F-8159F9E32386}" type="presParOf" srcId="{0E26964E-68F6-4D89-90BA-055D632F5935}" destId="{60C58FEB-8E78-4D55-9A37-85F89DF0DF69}" srcOrd="0" destOrd="0" presId="urn:microsoft.com/office/officeart/2005/8/layout/hierarchy2"/>
    <dgm:cxn modelId="{A95B1A45-9E3F-4506-B9D0-0F46340AF602}" type="presParOf" srcId="{0E26964E-68F6-4D89-90BA-055D632F5935}" destId="{BE55CDF2-40C5-4884-950F-C862562DBF2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759C72-A95E-43C4-B6C4-E5EFB1D6366F}">
      <dsp:nvSpPr>
        <dsp:cNvPr id="0" name=""/>
        <dsp:cNvSpPr/>
      </dsp:nvSpPr>
      <dsp:spPr>
        <a:xfrm>
          <a:off x="4159152" y="2205920"/>
          <a:ext cx="3428219" cy="184638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vi-VN" sz="3200" b="1" kern="1200" dirty="0" smtClean="0">
              <a:latin typeface="+mj-lt"/>
            </a:rPr>
            <a:t>Một số tình huống có nguy cơ đuối nước </a:t>
          </a:r>
          <a:endParaRPr lang="en-US" sz="3200" b="1" kern="1200" dirty="0">
            <a:latin typeface="+mj-lt"/>
          </a:endParaRPr>
        </a:p>
      </dsp:txBody>
      <dsp:txXfrm>
        <a:off x="4249285" y="2296053"/>
        <a:ext cx="3247953" cy="1666118"/>
      </dsp:txXfrm>
    </dsp:sp>
    <dsp:sp modelId="{0FAD89EA-4314-4B9B-A108-353740A6AA10}">
      <dsp:nvSpPr>
        <dsp:cNvPr id="0" name=""/>
        <dsp:cNvSpPr/>
      </dsp:nvSpPr>
      <dsp:spPr>
        <a:xfrm rot="16200000">
          <a:off x="5306562" y="1639221"/>
          <a:ext cx="1133399" cy="0"/>
        </a:xfrm>
        <a:custGeom>
          <a:avLst/>
          <a:gdLst/>
          <a:ahLst/>
          <a:cxnLst/>
          <a:rect l="0" t="0" r="0" b="0"/>
          <a:pathLst>
            <a:path>
              <a:moveTo>
                <a:pt x="0" y="0"/>
              </a:moveTo>
              <a:lnTo>
                <a:pt x="1133399"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891AD4-B813-4BDE-9BF9-C8C5B9E07452}">
      <dsp:nvSpPr>
        <dsp:cNvPr id="0" name=""/>
        <dsp:cNvSpPr/>
      </dsp:nvSpPr>
      <dsp:spPr>
        <a:xfrm>
          <a:off x="3819954" y="0"/>
          <a:ext cx="4106615" cy="1072521"/>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vi-VN" sz="3200" b="0" i="0" kern="1200" dirty="0" smtClean="0">
              <a:effectLst/>
              <a:latin typeface="+mj-lt"/>
            </a:rPr>
            <a:t>Chơi đùa gần hồ, ao, sông, biển</a:t>
          </a:r>
          <a:endParaRPr lang="en-US" sz="3200" kern="1200" dirty="0"/>
        </a:p>
      </dsp:txBody>
      <dsp:txXfrm>
        <a:off x="3872310" y="52356"/>
        <a:ext cx="4001903" cy="967809"/>
      </dsp:txXfrm>
    </dsp:sp>
    <dsp:sp modelId="{3C7FD044-CB8A-4C89-AC7C-6ABC57F36C55}">
      <dsp:nvSpPr>
        <dsp:cNvPr id="0" name=""/>
        <dsp:cNvSpPr/>
      </dsp:nvSpPr>
      <dsp:spPr>
        <a:xfrm rot="1938550">
          <a:off x="7195032" y="4528915"/>
          <a:ext cx="1783426" cy="0"/>
        </a:xfrm>
        <a:custGeom>
          <a:avLst/>
          <a:gdLst/>
          <a:ahLst/>
          <a:cxnLst/>
          <a:rect l="0" t="0" r="0" b="0"/>
          <a:pathLst>
            <a:path>
              <a:moveTo>
                <a:pt x="0" y="0"/>
              </a:moveTo>
              <a:lnTo>
                <a:pt x="1783426"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80661-B418-405E-B0A2-8749B61A1AC9}">
      <dsp:nvSpPr>
        <dsp:cNvPr id="0" name=""/>
        <dsp:cNvSpPr/>
      </dsp:nvSpPr>
      <dsp:spPr>
        <a:xfrm>
          <a:off x="7639904" y="5005525"/>
          <a:ext cx="4106615" cy="1078632"/>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vi-VN" sz="3200" b="0" i="0" kern="1200" smtClean="0">
              <a:effectLst/>
              <a:latin typeface="+mj-lt"/>
            </a:rPr>
            <a:t>Tập bơi khi không có người giám sát</a:t>
          </a:r>
          <a:endParaRPr lang="en-US" sz="3200" kern="1200" dirty="0"/>
        </a:p>
      </dsp:txBody>
      <dsp:txXfrm>
        <a:off x="7692558" y="5058179"/>
        <a:ext cx="4001307" cy="973324"/>
      </dsp:txXfrm>
    </dsp:sp>
    <dsp:sp modelId="{0A75CAE1-5F91-43F5-A63F-740525A2D2E8}">
      <dsp:nvSpPr>
        <dsp:cNvPr id="0" name=""/>
        <dsp:cNvSpPr/>
      </dsp:nvSpPr>
      <dsp:spPr>
        <a:xfrm rot="8891382">
          <a:off x="2967399" y="4456229"/>
          <a:ext cx="1532603" cy="0"/>
        </a:xfrm>
        <a:custGeom>
          <a:avLst/>
          <a:gdLst/>
          <a:ahLst/>
          <a:cxnLst/>
          <a:rect l="0" t="0" r="0" b="0"/>
          <a:pathLst>
            <a:path>
              <a:moveTo>
                <a:pt x="0" y="0"/>
              </a:moveTo>
              <a:lnTo>
                <a:pt x="1532603" y="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F8C37E3-E8E0-44A6-A5B1-755A1A5E44C1}">
      <dsp:nvSpPr>
        <dsp:cNvPr id="0" name=""/>
        <dsp:cNvSpPr/>
      </dsp:nvSpPr>
      <dsp:spPr>
        <a:xfrm>
          <a:off x="0" y="4860153"/>
          <a:ext cx="4106615" cy="1276763"/>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vi-VN" sz="3200" b="0" i="0" kern="1200" smtClean="0">
              <a:effectLst/>
              <a:latin typeface="+mj-lt"/>
            </a:rPr>
            <a:t>Bơi khi trời mưa, sấm chớp, trời tối, giữa trưa</a:t>
          </a:r>
          <a:endParaRPr lang="en-US" sz="3200" kern="1200" dirty="0"/>
        </a:p>
      </dsp:txBody>
      <dsp:txXfrm>
        <a:off x="62326" y="4922479"/>
        <a:ext cx="3981963" cy="11521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0D7A0-FA37-43B8-9A4B-3E51D2B774A4}">
      <dsp:nvSpPr>
        <dsp:cNvPr id="0" name=""/>
        <dsp:cNvSpPr/>
      </dsp:nvSpPr>
      <dsp:spPr>
        <a:xfrm>
          <a:off x="1134203" y="1575124"/>
          <a:ext cx="2427259" cy="22583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vi-VN" sz="3200" b="1" kern="1200" dirty="0" smtClean="0">
              <a:latin typeface="+mj-lt"/>
            </a:rPr>
            <a:t>Để phòng tránh đuối nước ta nên làm</a:t>
          </a:r>
          <a:endParaRPr lang="en-US" sz="3200" kern="1200" dirty="0">
            <a:latin typeface="+mj-lt"/>
          </a:endParaRPr>
        </a:p>
      </dsp:txBody>
      <dsp:txXfrm>
        <a:off x="1200347" y="1641268"/>
        <a:ext cx="2294971" cy="2126034"/>
      </dsp:txXfrm>
    </dsp:sp>
    <dsp:sp modelId="{AE263F81-A642-4ADF-A347-38704DF18964}">
      <dsp:nvSpPr>
        <dsp:cNvPr id="0" name=""/>
        <dsp:cNvSpPr/>
      </dsp:nvSpPr>
      <dsp:spPr>
        <a:xfrm rot="17692822">
          <a:off x="2893068" y="1637335"/>
          <a:ext cx="2307692" cy="40390"/>
        </a:xfrm>
        <a:custGeom>
          <a:avLst/>
          <a:gdLst/>
          <a:ahLst/>
          <a:cxnLst/>
          <a:rect l="0" t="0" r="0" b="0"/>
          <a:pathLst>
            <a:path>
              <a:moveTo>
                <a:pt x="0" y="20195"/>
              </a:moveTo>
              <a:lnTo>
                <a:pt x="2307692" y="2019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422400">
            <a:lnSpc>
              <a:spcPct val="90000"/>
            </a:lnSpc>
            <a:spcBef>
              <a:spcPct val="0"/>
            </a:spcBef>
            <a:spcAft>
              <a:spcPct val="35000"/>
            </a:spcAft>
          </a:pPr>
          <a:endParaRPr lang="en-US" sz="3200" kern="1200">
            <a:latin typeface="+mj-lt"/>
          </a:endParaRPr>
        </a:p>
      </dsp:txBody>
      <dsp:txXfrm>
        <a:off x="3989222" y="1599838"/>
        <a:ext cx="115384" cy="115384"/>
      </dsp:txXfrm>
    </dsp:sp>
    <dsp:sp modelId="{2CC0DD12-B41E-4514-BE1C-558D6ACCFC53}">
      <dsp:nvSpPr>
        <dsp:cNvPr id="0" name=""/>
        <dsp:cNvSpPr/>
      </dsp:nvSpPr>
      <dsp:spPr>
        <a:xfrm>
          <a:off x="4532366" y="3960"/>
          <a:ext cx="6141499" cy="12136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vi-VN" sz="3200" kern="1200" dirty="0" smtClean="0">
              <a:latin typeface="+mj-lt"/>
            </a:rPr>
            <a:t>Chấp hành tốt những quy định khi tham gia giao thông đường thủy</a:t>
          </a:r>
          <a:endParaRPr lang="en-US" sz="3200" kern="1200" dirty="0">
            <a:latin typeface="+mj-lt"/>
          </a:endParaRPr>
        </a:p>
      </dsp:txBody>
      <dsp:txXfrm>
        <a:off x="4567912" y="39506"/>
        <a:ext cx="6070407" cy="1142537"/>
      </dsp:txXfrm>
    </dsp:sp>
    <dsp:sp modelId="{2EAD8E80-B98C-4BD8-9BB0-DD42C9EEEBFF}">
      <dsp:nvSpPr>
        <dsp:cNvPr id="0" name=""/>
        <dsp:cNvSpPr/>
      </dsp:nvSpPr>
      <dsp:spPr>
        <a:xfrm rot="19457599">
          <a:off x="3449078" y="2335172"/>
          <a:ext cx="1195671" cy="40390"/>
        </a:xfrm>
        <a:custGeom>
          <a:avLst/>
          <a:gdLst/>
          <a:ahLst/>
          <a:cxnLst/>
          <a:rect l="0" t="0" r="0" b="0"/>
          <a:pathLst>
            <a:path>
              <a:moveTo>
                <a:pt x="0" y="20195"/>
              </a:moveTo>
              <a:lnTo>
                <a:pt x="1195671" y="2019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422400">
            <a:lnSpc>
              <a:spcPct val="90000"/>
            </a:lnSpc>
            <a:spcBef>
              <a:spcPct val="0"/>
            </a:spcBef>
            <a:spcAft>
              <a:spcPct val="35000"/>
            </a:spcAft>
          </a:pPr>
          <a:endParaRPr lang="en-US" sz="3200" kern="1200">
            <a:latin typeface="+mj-lt"/>
          </a:endParaRPr>
        </a:p>
      </dsp:txBody>
      <dsp:txXfrm>
        <a:off x="4017022" y="2325475"/>
        <a:ext cx="59783" cy="59783"/>
      </dsp:txXfrm>
    </dsp:sp>
    <dsp:sp modelId="{66D28397-CD5B-42C2-9286-74D31EEA0320}">
      <dsp:nvSpPr>
        <dsp:cNvPr id="0" name=""/>
        <dsp:cNvSpPr/>
      </dsp:nvSpPr>
      <dsp:spPr>
        <a:xfrm>
          <a:off x="4532366" y="1399634"/>
          <a:ext cx="6141499" cy="12136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vi-VN" sz="3200" kern="1200" dirty="0" smtClean="0">
              <a:latin typeface="+mj-lt"/>
            </a:rPr>
            <a:t>Đi bơi hoặc tập bơi khi có người lớn và phương tiện cứu hộ</a:t>
          </a:r>
          <a:endParaRPr lang="en-US" sz="3200" kern="1200" dirty="0">
            <a:latin typeface="+mj-lt"/>
          </a:endParaRPr>
        </a:p>
      </dsp:txBody>
      <dsp:txXfrm>
        <a:off x="4567912" y="1435180"/>
        <a:ext cx="6070407" cy="1142537"/>
      </dsp:txXfrm>
    </dsp:sp>
    <dsp:sp modelId="{4151C7F2-DCF3-4268-A64A-86782A0B359B}">
      <dsp:nvSpPr>
        <dsp:cNvPr id="0" name=""/>
        <dsp:cNvSpPr/>
      </dsp:nvSpPr>
      <dsp:spPr>
        <a:xfrm rot="2142401">
          <a:off x="3449078" y="3033009"/>
          <a:ext cx="1195671" cy="40390"/>
        </a:xfrm>
        <a:custGeom>
          <a:avLst/>
          <a:gdLst/>
          <a:ahLst/>
          <a:cxnLst/>
          <a:rect l="0" t="0" r="0" b="0"/>
          <a:pathLst>
            <a:path>
              <a:moveTo>
                <a:pt x="0" y="20195"/>
              </a:moveTo>
              <a:lnTo>
                <a:pt x="1195671" y="2019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422400">
            <a:lnSpc>
              <a:spcPct val="90000"/>
            </a:lnSpc>
            <a:spcBef>
              <a:spcPct val="0"/>
            </a:spcBef>
            <a:spcAft>
              <a:spcPct val="35000"/>
            </a:spcAft>
          </a:pPr>
          <a:endParaRPr lang="en-US" sz="3200" kern="1200">
            <a:latin typeface="+mj-lt"/>
          </a:endParaRPr>
        </a:p>
      </dsp:txBody>
      <dsp:txXfrm>
        <a:off x="4017022" y="3023312"/>
        <a:ext cx="59783" cy="59783"/>
      </dsp:txXfrm>
    </dsp:sp>
    <dsp:sp modelId="{7B3B9FCB-E700-4D37-B3C7-03EB31DDCEA0}">
      <dsp:nvSpPr>
        <dsp:cNvPr id="0" name=""/>
        <dsp:cNvSpPr/>
      </dsp:nvSpPr>
      <dsp:spPr>
        <a:xfrm>
          <a:off x="4532366" y="2795308"/>
          <a:ext cx="6141499" cy="12136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vi-VN" sz="3200" kern="1200" dirty="0" smtClean="0">
              <a:latin typeface="+mj-lt"/>
            </a:rPr>
            <a:t>Khởi động kĩ trước khi bơi</a:t>
          </a:r>
          <a:endParaRPr lang="en-US" sz="3200" kern="1200" dirty="0">
            <a:latin typeface="+mj-lt"/>
          </a:endParaRPr>
        </a:p>
      </dsp:txBody>
      <dsp:txXfrm>
        <a:off x="4567912" y="2830854"/>
        <a:ext cx="6070407" cy="1142537"/>
      </dsp:txXfrm>
    </dsp:sp>
    <dsp:sp modelId="{6624AB98-678B-4C28-8477-BEE2FBFAC4FE}">
      <dsp:nvSpPr>
        <dsp:cNvPr id="0" name=""/>
        <dsp:cNvSpPr/>
      </dsp:nvSpPr>
      <dsp:spPr>
        <a:xfrm rot="3907178">
          <a:off x="2893068" y="3730846"/>
          <a:ext cx="2307692" cy="40390"/>
        </a:xfrm>
        <a:custGeom>
          <a:avLst/>
          <a:gdLst/>
          <a:ahLst/>
          <a:cxnLst/>
          <a:rect l="0" t="0" r="0" b="0"/>
          <a:pathLst>
            <a:path>
              <a:moveTo>
                <a:pt x="0" y="20195"/>
              </a:moveTo>
              <a:lnTo>
                <a:pt x="2307692" y="2019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422400">
            <a:lnSpc>
              <a:spcPct val="90000"/>
            </a:lnSpc>
            <a:spcBef>
              <a:spcPct val="0"/>
            </a:spcBef>
            <a:spcAft>
              <a:spcPct val="35000"/>
            </a:spcAft>
          </a:pPr>
          <a:endParaRPr lang="en-US" sz="3200" kern="1200">
            <a:latin typeface="+mj-lt"/>
          </a:endParaRPr>
        </a:p>
      </dsp:txBody>
      <dsp:txXfrm>
        <a:off x="3989222" y="3693349"/>
        <a:ext cx="115384" cy="115384"/>
      </dsp:txXfrm>
    </dsp:sp>
    <dsp:sp modelId="{60C58FEB-8E78-4D55-9A37-85F89DF0DF69}">
      <dsp:nvSpPr>
        <dsp:cNvPr id="0" name=""/>
        <dsp:cNvSpPr/>
      </dsp:nvSpPr>
      <dsp:spPr>
        <a:xfrm>
          <a:off x="4532366" y="4190982"/>
          <a:ext cx="6141499" cy="12136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vi-VN" sz="3200" kern="1200" dirty="0" smtClean="0">
              <a:latin typeface="+mj-lt"/>
            </a:rPr>
            <a:t>Giữ gìn vệ sinh chung và vệ sinh cá nhân</a:t>
          </a:r>
          <a:endParaRPr lang="en-US" sz="3200" kern="1200" dirty="0">
            <a:latin typeface="+mj-lt"/>
          </a:endParaRPr>
        </a:p>
      </dsp:txBody>
      <dsp:txXfrm>
        <a:off x="4567912" y="4226528"/>
        <a:ext cx="6070407" cy="1142537"/>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2085D24-DB77-40EB-BE13-2ABDB4013D6C}" type="datetimeFigureOut">
              <a:rPr lang="vi-VN" smtClean="0"/>
              <a:t>04/04/2024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242518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2085D24-DB77-40EB-BE13-2ABDB4013D6C}" type="datetimeFigureOut">
              <a:rPr lang="vi-VN" smtClean="0"/>
              <a:t>04/04/2024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537419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2085D24-DB77-40EB-BE13-2ABDB4013D6C}" type="datetimeFigureOut">
              <a:rPr lang="vi-VN" smtClean="0"/>
              <a:t>04/04/2024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1259661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2085D24-DB77-40EB-BE13-2ABDB4013D6C}" type="datetimeFigureOut">
              <a:rPr lang="vi-VN" smtClean="0"/>
              <a:t>04/04/2024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2511978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2085D24-DB77-40EB-BE13-2ABDB4013D6C}" type="datetimeFigureOut">
              <a:rPr lang="vi-VN" smtClean="0"/>
              <a:t>04/04/2024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319494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2085D24-DB77-40EB-BE13-2ABDB4013D6C}" type="datetimeFigureOut">
              <a:rPr lang="vi-VN" smtClean="0"/>
              <a:t>04/04/2024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2801779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2085D24-DB77-40EB-BE13-2ABDB4013D6C}" type="datetimeFigureOut">
              <a:rPr lang="vi-VN" smtClean="0"/>
              <a:t>04/04/2024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772770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2085D24-DB77-40EB-BE13-2ABDB4013D6C}" type="datetimeFigureOut">
              <a:rPr lang="vi-VN" smtClean="0"/>
              <a:t>04/04/2024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2260947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085D24-DB77-40EB-BE13-2ABDB4013D6C}" type="datetimeFigureOut">
              <a:rPr lang="vi-VN" smtClean="0"/>
              <a:t>04/04/2024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554080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2085D24-DB77-40EB-BE13-2ABDB4013D6C}" type="datetimeFigureOut">
              <a:rPr lang="vi-VN" smtClean="0"/>
              <a:t>04/04/2024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1641446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2085D24-DB77-40EB-BE13-2ABDB4013D6C}" type="datetimeFigureOut">
              <a:rPr lang="vi-VN" smtClean="0"/>
              <a:t>04/04/2024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9828309-D46F-42C9-A8C3-F925E10EF1D2}" type="slidenum">
              <a:rPr lang="vi-VN" smtClean="0"/>
              <a:t>‹#›</a:t>
            </a:fld>
            <a:endParaRPr lang="vi-VN"/>
          </a:p>
        </p:txBody>
      </p:sp>
    </p:spTree>
    <p:extLst>
      <p:ext uri="{BB962C8B-B14F-4D97-AF65-F5344CB8AC3E}">
        <p14:creationId xmlns:p14="http://schemas.microsoft.com/office/powerpoint/2010/main" val="1381187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085D24-DB77-40EB-BE13-2ABDB4013D6C}" type="datetimeFigureOut">
              <a:rPr lang="vi-VN" smtClean="0"/>
              <a:t>04/04/2024</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28309-D46F-42C9-A8C3-F925E10EF1D2}" type="slidenum">
              <a:rPr lang="vi-VN" smtClean="0"/>
              <a:t>‹#›</a:t>
            </a:fld>
            <a:endParaRPr lang="vi-VN"/>
          </a:p>
        </p:txBody>
      </p:sp>
    </p:spTree>
    <p:extLst>
      <p:ext uri="{BB962C8B-B14F-4D97-AF65-F5344CB8AC3E}">
        <p14:creationId xmlns:p14="http://schemas.microsoft.com/office/powerpoint/2010/main" val="30445071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 y="166254"/>
            <a:ext cx="4654306" cy="6733309"/>
          </a:xfrm>
          <a:prstGeom prst="rect">
            <a:avLst/>
          </a:prstGeom>
        </p:spPr>
      </p:pic>
      <p:sp>
        <p:nvSpPr>
          <p:cNvPr id="3" name="Rectangle 2"/>
          <p:cNvSpPr/>
          <p:nvPr/>
        </p:nvSpPr>
        <p:spPr>
          <a:xfrm>
            <a:off x="5400170" y="1279138"/>
            <a:ext cx="5782930" cy="1077218"/>
          </a:xfrm>
          <a:prstGeom prst="rect">
            <a:avLst/>
          </a:prstGeom>
          <a:noFill/>
        </p:spPr>
        <p:txBody>
          <a:bodyPr wrap="none" lIns="91440" tIns="45720" rIns="91440" bIns="45720">
            <a:spAutoFit/>
          </a:bodyPr>
          <a:lstStyle/>
          <a:p>
            <a:pPr algn="ctr"/>
            <a:r>
              <a:rPr lang="en-US" sz="3200" b="1"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 </a:t>
            </a:r>
            <a:r>
              <a:rPr lang="en-US" sz="3200" b="1"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27. </a:t>
            </a:r>
            <a:endParaRPr lang="en-US" sz="32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ctr"/>
            <a:r>
              <a:rPr lang="en-US" sz="3200" b="1"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PHÒNG TRÁNH ĐUỐI NƯỚC</a:t>
            </a:r>
            <a:endParaRPr lang="en-US" sz="32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TextBox 5"/>
          <p:cNvSpPr txBox="1"/>
          <p:nvPr/>
        </p:nvSpPr>
        <p:spPr>
          <a:xfrm>
            <a:off x="4776595" y="201920"/>
            <a:ext cx="7030081" cy="1077218"/>
          </a:xfrm>
          <a:prstGeom prst="rect">
            <a:avLst/>
          </a:prstGeom>
          <a:noFill/>
        </p:spPr>
        <p:txBody>
          <a:bodyPr wrap="square" rtlCol="0">
            <a:spAutoFit/>
          </a:bodyPr>
          <a:lstStyle/>
          <a:p>
            <a:r>
              <a:rPr lang="en-US" sz="3200" b="1" dirty="0" err="1" smtClean="0">
                <a:latin typeface="Times New Roman" panose="02020603050405020304" pitchFamily="18" charset="0"/>
                <a:cs typeface="Times New Roman" panose="02020603050405020304" pitchFamily="18" charset="0"/>
              </a:rPr>
              <a:t>Thứ</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ngày</a:t>
            </a:r>
            <a:r>
              <a:rPr lang="en-US" sz="3200" b="1"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tháng</a:t>
            </a:r>
            <a:r>
              <a:rPr lang="en-US" sz="3200" b="1"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năm</a:t>
            </a:r>
            <a:r>
              <a:rPr lang="en-US" sz="3200" b="1"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2024</a:t>
            </a:r>
            <a:endParaRPr lang="en-US" sz="3200" b="1" dirty="0" smtClean="0">
              <a:latin typeface="Times New Roman" panose="02020603050405020304" pitchFamily="18" charset="0"/>
              <a:cs typeface="Times New Roman" panose="02020603050405020304" pitchFamily="18" charset="0"/>
            </a:endParaRPr>
          </a:p>
          <a:p>
            <a:pPr algn="ctr"/>
            <a:r>
              <a:rPr lang="en-US" sz="3200" b="1" dirty="0" smtClean="0">
                <a:latin typeface="Times New Roman" panose="02020603050405020304" pitchFamily="18" charset="0"/>
                <a:cs typeface="Times New Roman" panose="02020603050405020304" pitchFamily="18" charset="0"/>
              </a:rPr>
              <a:t>KHOA HỌC:</a:t>
            </a:r>
            <a:endParaRPr lang="vi-VN" sz="3200" b="1"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5623" y="2356356"/>
            <a:ext cx="2382715" cy="4501644"/>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28338" y="2356356"/>
            <a:ext cx="2599694" cy="4501644"/>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28032" y="2356356"/>
            <a:ext cx="2570183" cy="4501643"/>
          </a:xfrm>
          <a:prstGeom prst="rect">
            <a:avLst/>
          </a:prstGeom>
        </p:spPr>
      </p:pic>
    </p:spTree>
    <p:extLst>
      <p:ext uri="{BB962C8B-B14F-4D97-AF65-F5344CB8AC3E}">
        <p14:creationId xmlns:p14="http://schemas.microsoft.com/office/powerpoint/2010/main" val="25698483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514" y="51003"/>
            <a:ext cx="11743834" cy="584775"/>
          </a:xfrm>
          <a:prstGeom prst="rect">
            <a:avLst/>
          </a:prstGeom>
        </p:spPr>
        <p:txBody>
          <a:bodyPr wrap="square">
            <a:spAutoFit/>
          </a:bodyPr>
          <a:lstStyle/>
          <a:p>
            <a:r>
              <a:rPr lang="vi-VN" sz="3200" b="1" i="0" dirty="0" smtClean="0">
                <a:solidFill>
                  <a:srgbClr val="000000"/>
                </a:solidFill>
                <a:effectLst/>
                <a:latin typeface="+mj-lt"/>
              </a:rPr>
              <a:t>2. Kĩ năng phán đoán tình huống có nguy cơ dẫn đến đuối nước</a:t>
            </a:r>
            <a:endParaRPr lang="vi-VN" sz="3200" dirty="0">
              <a:latin typeface="+mj-lt"/>
            </a:endParaRPr>
          </a:p>
        </p:txBody>
      </p:sp>
      <p:sp>
        <p:nvSpPr>
          <p:cNvPr id="3" name="Rectangle 2"/>
          <p:cNvSpPr/>
          <p:nvPr/>
        </p:nvSpPr>
        <p:spPr>
          <a:xfrm>
            <a:off x="285514" y="721473"/>
            <a:ext cx="11743834" cy="1569660"/>
          </a:xfrm>
          <a:prstGeom prst="rect">
            <a:avLst/>
          </a:prstGeom>
        </p:spPr>
        <p:txBody>
          <a:bodyPr wrap="square">
            <a:spAutoFit/>
          </a:bodyPr>
          <a:lstStyle/>
          <a:p>
            <a:pPr algn="just"/>
            <a:r>
              <a:rPr lang="vi-VN" sz="3200" b="1" i="0" dirty="0" smtClean="0">
                <a:solidFill>
                  <a:srgbClr val="000000"/>
                </a:solidFill>
                <a:effectLst/>
                <a:latin typeface="+mj-lt"/>
              </a:rPr>
              <a:t>Hoạt động 1. </a:t>
            </a:r>
            <a:r>
              <a:rPr lang="vi-VN" sz="3200" b="0" i="0" dirty="0" smtClean="0">
                <a:solidFill>
                  <a:srgbClr val="000000"/>
                </a:solidFill>
                <a:effectLst/>
                <a:latin typeface="+mj-lt"/>
              </a:rPr>
              <a:t>Quan sát hình 3 và cho biết:</a:t>
            </a:r>
          </a:p>
          <a:p>
            <a:pPr algn="just"/>
            <a:r>
              <a:rPr lang="vi-VN" sz="3200" b="0" i="0" dirty="0" smtClean="0">
                <a:solidFill>
                  <a:srgbClr val="000000"/>
                </a:solidFill>
                <a:effectLst/>
                <a:latin typeface="+mj-lt"/>
              </a:rPr>
              <a:t>- Em nhỏ muốn điều gì?</a:t>
            </a:r>
          </a:p>
          <a:p>
            <a:pPr algn="just"/>
            <a:r>
              <a:rPr lang="vi-VN" sz="3200" b="0" i="0" dirty="0" smtClean="0">
                <a:solidFill>
                  <a:srgbClr val="000000"/>
                </a:solidFill>
                <a:effectLst/>
                <a:latin typeface="+mj-lt"/>
              </a:rPr>
              <a:t>- Người chị có suy nghĩ, việc làm như thế nào?</a:t>
            </a:r>
            <a:endParaRPr lang="vi-VN" sz="3200" b="0" i="0" dirty="0">
              <a:solidFill>
                <a:srgbClr val="000000"/>
              </a:solidFill>
              <a:effectLst/>
              <a:latin typeface="+mj-lt"/>
            </a:endParaRPr>
          </a:p>
        </p:txBody>
      </p:sp>
      <p:pic>
        <p:nvPicPr>
          <p:cNvPr id="4098" name="Picture 2" descr="Khoa học lớp 4 Kết nối tri thức Bài 27: Phòng tránh đuối nướ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514" y="2291132"/>
            <a:ext cx="4807694" cy="456686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093208" y="2291133"/>
            <a:ext cx="6853844" cy="4031873"/>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Em nhỏ muốn xuống bơi.</a:t>
            </a:r>
          </a:p>
          <a:p>
            <a:pPr algn="just"/>
            <a:r>
              <a:rPr lang="vi-VN" sz="3200" b="0" i="0" dirty="0" smtClean="0">
                <a:solidFill>
                  <a:srgbClr val="000000"/>
                </a:solidFill>
                <a:effectLst/>
                <a:latin typeface="+mj-lt"/>
              </a:rPr>
              <a:t>Người chị có suy nghĩ,việc làm là:</a:t>
            </a:r>
          </a:p>
          <a:p>
            <a:pPr algn="just"/>
            <a:r>
              <a:rPr lang="vi-VN" sz="3200" b="0" i="0" dirty="0" smtClean="0">
                <a:solidFill>
                  <a:srgbClr val="000000"/>
                </a:solidFill>
                <a:effectLst/>
                <a:latin typeface="+mj-lt"/>
              </a:rPr>
              <a:t>- Phân tích bối cảnh xung quanh và suy nghĩ.</a:t>
            </a:r>
          </a:p>
          <a:p>
            <a:pPr algn="just"/>
            <a:r>
              <a:rPr lang="vi-VN" sz="3200" b="0" i="0" dirty="0" smtClean="0">
                <a:solidFill>
                  <a:srgbClr val="000000"/>
                </a:solidFill>
                <a:effectLst/>
                <a:latin typeface="+mj-lt"/>
              </a:rPr>
              <a:t>- Dự đoán các sự việc có thể xảy ra.</a:t>
            </a:r>
          </a:p>
          <a:p>
            <a:pPr algn="just"/>
            <a:r>
              <a:rPr lang="vi-VN" sz="3200" b="0" i="0" dirty="0" smtClean="0">
                <a:solidFill>
                  <a:srgbClr val="000000"/>
                </a:solidFill>
                <a:effectLst/>
                <a:latin typeface="+mj-lt"/>
              </a:rPr>
              <a:t>- Thuyết phục em sau khi phân tích thông tin đã quan sát được.</a:t>
            </a:r>
            <a:endParaRPr lang="vi-VN" sz="3200" b="0" i="0" dirty="0">
              <a:solidFill>
                <a:srgbClr val="000000"/>
              </a:solidFill>
              <a:effectLst/>
              <a:latin typeface="+mj-lt"/>
            </a:endParaRPr>
          </a:p>
        </p:txBody>
      </p:sp>
    </p:spTree>
    <p:extLst>
      <p:ext uri="{BB962C8B-B14F-4D97-AF65-F5344CB8AC3E}">
        <p14:creationId xmlns:p14="http://schemas.microsoft.com/office/powerpoint/2010/main" val="367054906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5010" y="120053"/>
            <a:ext cx="11769503" cy="1077218"/>
          </a:xfrm>
          <a:prstGeom prst="rect">
            <a:avLst/>
          </a:prstGeom>
        </p:spPr>
        <p:txBody>
          <a:bodyPr wrap="square">
            <a:spAutoFit/>
          </a:bodyPr>
          <a:lstStyle/>
          <a:p>
            <a:r>
              <a:rPr lang="vi-VN" sz="3200" b="1" i="0" dirty="0" smtClean="0">
                <a:solidFill>
                  <a:srgbClr val="000000"/>
                </a:solidFill>
                <a:effectLst/>
                <a:latin typeface="+mj-lt"/>
              </a:rPr>
              <a:t>Câu hỏi 1. </a:t>
            </a:r>
            <a:r>
              <a:rPr lang="vi-VN" sz="3200" b="0" i="0" dirty="0" smtClean="0">
                <a:solidFill>
                  <a:srgbClr val="000000"/>
                </a:solidFill>
                <a:effectLst/>
                <a:latin typeface="+mj-lt"/>
              </a:rPr>
              <a:t>Quan sát hình 4 và thực hành kĩ năng phán đoán tình huống có nguy cơ dẫn đến đuối nước.</a:t>
            </a:r>
            <a:endParaRPr lang="vi-VN" sz="3200" dirty="0">
              <a:latin typeface="+mj-lt"/>
            </a:endParaRPr>
          </a:p>
        </p:txBody>
      </p:sp>
      <p:pic>
        <p:nvPicPr>
          <p:cNvPr id="5122" name="Picture 2" descr="Khoa học lớp 4 Kết nối tri thức Bài 27: Phòng tránh đuối nướ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010" y="1197271"/>
            <a:ext cx="11715317" cy="5469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7227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512" y="214413"/>
            <a:ext cx="11761066" cy="4031873"/>
          </a:xfrm>
          <a:prstGeom prst="rect">
            <a:avLst/>
          </a:prstGeom>
        </p:spPr>
        <p:txBody>
          <a:bodyPr wrap="square">
            <a:spAutoFit/>
          </a:bodyPr>
          <a:lstStyle/>
          <a:p>
            <a:pPr algn="just"/>
            <a:r>
              <a:rPr lang="vi-VN" sz="3200" b="1" i="0" dirty="0" smtClean="0">
                <a:solidFill>
                  <a:srgbClr val="000000"/>
                </a:solidFill>
                <a:effectLst/>
                <a:latin typeface="+mj-lt"/>
              </a:rPr>
              <a:t>Lời giải: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 Quan sát, phân tích thông tin: Nước suối dâng cao và chảy xiết; không có người lớn giám sát; không có phao cứu hộ.</a:t>
            </a:r>
          </a:p>
          <a:p>
            <a:pPr algn="just"/>
            <a:r>
              <a:rPr lang="vi-VN" sz="3200" b="0" i="0" dirty="0" smtClean="0">
                <a:solidFill>
                  <a:srgbClr val="000000"/>
                </a:solidFill>
                <a:effectLst/>
                <a:latin typeface="+mj-lt"/>
              </a:rPr>
              <a:t>- Dự đoán các sự việc có thể xảy ra: Các bạn có thể bị đuối nước, qua suối không an toàn.</a:t>
            </a:r>
          </a:p>
          <a:p>
            <a:pPr algn="just"/>
            <a:r>
              <a:rPr lang="vi-VN" sz="3200" b="0" i="0" dirty="0" smtClean="0">
                <a:solidFill>
                  <a:srgbClr val="000000"/>
                </a:solidFill>
                <a:effectLst/>
                <a:latin typeface="+mj-lt"/>
              </a:rPr>
              <a:t>- Thuyết phục các bạn: Mình thấy không nên lội qua vì nước suối dâng cao và chảy xiết; không có người lớn giám sát; không có phao cứu hộ nên không thể đảm bảo an toàn khi đi qua.</a:t>
            </a:r>
            <a:endParaRPr lang="vi-VN" sz="3200" b="0" i="0" dirty="0">
              <a:solidFill>
                <a:srgbClr val="000000"/>
              </a:solidFill>
              <a:effectLst/>
              <a:latin typeface="+mj-lt"/>
            </a:endParaRPr>
          </a:p>
        </p:txBody>
      </p:sp>
    </p:spTree>
    <p:extLst>
      <p:ext uri="{BB962C8B-B14F-4D97-AF65-F5344CB8AC3E}">
        <p14:creationId xmlns:p14="http://schemas.microsoft.com/office/powerpoint/2010/main" val="177133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5958" y="207926"/>
            <a:ext cx="11627744" cy="1077218"/>
          </a:xfrm>
          <a:prstGeom prst="rect">
            <a:avLst/>
          </a:prstGeom>
        </p:spPr>
        <p:txBody>
          <a:bodyPr wrap="square">
            <a:spAutoFit/>
          </a:bodyPr>
          <a:lstStyle/>
          <a:p>
            <a:r>
              <a:rPr lang="vi-VN" sz="3200" b="1" i="0" dirty="0" smtClean="0">
                <a:solidFill>
                  <a:srgbClr val="000000"/>
                </a:solidFill>
                <a:effectLst/>
                <a:latin typeface="+mj-lt"/>
              </a:rPr>
              <a:t>Câu hỏi 2. </a:t>
            </a:r>
            <a:r>
              <a:rPr lang="vi-VN" sz="3200" b="0" i="0" dirty="0" smtClean="0">
                <a:solidFill>
                  <a:srgbClr val="000000"/>
                </a:solidFill>
                <a:effectLst/>
                <a:latin typeface="+mj-lt"/>
              </a:rPr>
              <a:t>Đóng vai thể hiện tình huống và cách ứng xử của em trong tình huống đó.</a:t>
            </a:r>
            <a:endParaRPr lang="vi-VN" sz="3200" dirty="0">
              <a:latin typeface="+mj-lt"/>
            </a:endParaRPr>
          </a:p>
        </p:txBody>
      </p:sp>
      <p:sp>
        <p:nvSpPr>
          <p:cNvPr id="3" name="Rectangle 2"/>
          <p:cNvSpPr/>
          <p:nvPr/>
        </p:nvSpPr>
        <p:spPr>
          <a:xfrm>
            <a:off x="325958" y="1285144"/>
            <a:ext cx="11627744" cy="1569660"/>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Học sinh đóng vai với bạn để thể hiện tình huống và ứng xử của bản thân.</a:t>
            </a:r>
            <a:endParaRPr lang="vi-VN" sz="3200" b="0" i="0" dirty="0">
              <a:solidFill>
                <a:srgbClr val="000000"/>
              </a:solidFill>
              <a:effectLst/>
              <a:latin typeface="+mj-lt"/>
            </a:endParaRPr>
          </a:p>
        </p:txBody>
      </p:sp>
    </p:spTree>
    <p:extLst>
      <p:ext uri="{BB962C8B-B14F-4D97-AF65-F5344CB8AC3E}">
        <p14:creationId xmlns:p14="http://schemas.microsoft.com/office/powerpoint/2010/main" val="429401356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480" y="121620"/>
            <a:ext cx="11831058" cy="584775"/>
          </a:xfrm>
          <a:prstGeom prst="rect">
            <a:avLst/>
          </a:prstGeom>
        </p:spPr>
        <p:txBody>
          <a:bodyPr wrap="square">
            <a:spAutoFit/>
          </a:bodyPr>
          <a:lstStyle/>
          <a:p>
            <a:r>
              <a:rPr lang="vi-VN" sz="3200" b="1" i="0" dirty="0" smtClean="0">
                <a:solidFill>
                  <a:srgbClr val="000000"/>
                </a:solidFill>
                <a:effectLst/>
                <a:latin typeface="+mj-lt"/>
              </a:rPr>
              <a:t>3. Nguyên tắc an toàn khi bơi</a:t>
            </a:r>
            <a:endParaRPr lang="vi-VN" sz="3200" dirty="0">
              <a:latin typeface="+mj-lt"/>
            </a:endParaRPr>
          </a:p>
        </p:txBody>
      </p:sp>
      <p:sp>
        <p:nvSpPr>
          <p:cNvPr id="3" name="Rectangle 2"/>
          <p:cNvSpPr/>
          <p:nvPr/>
        </p:nvSpPr>
        <p:spPr>
          <a:xfrm>
            <a:off x="126480" y="706395"/>
            <a:ext cx="11760719" cy="2062103"/>
          </a:xfrm>
          <a:prstGeom prst="rect">
            <a:avLst/>
          </a:prstGeom>
        </p:spPr>
        <p:txBody>
          <a:bodyPr wrap="square">
            <a:spAutoFit/>
          </a:bodyPr>
          <a:lstStyle/>
          <a:p>
            <a:pPr algn="just"/>
            <a:r>
              <a:rPr lang="vi-VN" sz="3200" b="1" i="0" dirty="0" smtClean="0">
                <a:solidFill>
                  <a:srgbClr val="000000"/>
                </a:solidFill>
                <a:effectLst/>
                <a:latin typeface="+mj-lt"/>
              </a:rPr>
              <a:t>Hoạt động 1. </a:t>
            </a:r>
            <a:r>
              <a:rPr lang="vi-VN" sz="3200" b="0" i="0" dirty="0" smtClean="0">
                <a:solidFill>
                  <a:srgbClr val="000000"/>
                </a:solidFill>
                <a:effectLst/>
                <a:latin typeface="+mj-lt"/>
              </a:rPr>
              <a:t>Đọc thông tin và trả lời câu hỏi:</a:t>
            </a:r>
          </a:p>
          <a:p>
            <a:pPr algn="just"/>
            <a:r>
              <a:rPr lang="vi-VN" sz="3200" b="0" i="0" dirty="0" smtClean="0">
                <a:solidFill>
                  <a:srgbClr val="000000"/>
                </a:solidFill>
                <a:effectLst/>
                <a:latin typeface="+mj-lt"/>
              </a:rPr>
              <a:t>- Nên bơi khi nào?</a:t>
            </a:r>
          </a:p>
          <a:p>
            <a:pPr algn="just"/>
            <a:r>
              <a:rPr lang="vi-VN" sz="3200" b="0" i="0" dirty="0" smtClean="0">
                <a:solidFill>
                  <a:srgbClr val="000000"/>
                </a:solidFill>
                <a:effectLst/>
                <a:latin typeface="+mj-lt"/>
              </a:rPr>
              <a:t>- Cần làm việc gì trước khi xuống nước?</a:t>
            </a:r>
          </a:p>
          <a:p>
            <a:pPr algn="just"/>
            <a:r>
              <a:rPr lang="vi-VN" sz="3200" b="0" i="0" dirty="0" smtClean="0">
                <a:solidFill>
                  <a:srgbClr val="000000"/>
                </a:solidFill>
                <a:effectLst/>
                <a:latin typeface="+mj-lt"/>
              </a:rPr>
              <a:t>- Không nên làm việc gì trong khi bơi?</a:t>
            </a:r>
            <a:endParaRPr lang="vi-VN" sz="3200" b="0" i="0" dirty="0">
              <a:solidFill>
                <a:srgbClr val="000000"/>
              </a:solidFill>
              <a:effectLst/>
              <a:latin typeface="+mj-lt"/>
            </a:endParaRPr>
          </a:p>
        </p:txBody>
      </p:sp>
      <p:pic>
        <p:nvPicPr>
          <p:cNvPr id="6146" name="Picture 2" descr="Khoa học lớp 4 Kết nối tri thức Bài 27: Phòng tránh đuối nướ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480" y="2768498"/>
            <a:ext cx="11936566" cy="40895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43925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146"/>
                                        </p:tgtEl>
                                        <p:attrNameLst>
                                          <p:attrName>style.visibility</p:attrName>
                                        </p:attrNameLst>
                                      </p:cBhvr>
                                      <p:to>
                                        <p:strVal val="visible"/>
                                      </p:to>
                                    </p:set>
                                    <p:animEffect transition="in" filter="fade">
                                      <p:cBhvr>
                                        <p:cTn id="12" dur="1000"/>
                                        <p:tgtEl>
                                          <p:spTgt spid="6146"/>
                                        </p:tgtEl>
                                      </p:cBhvr>
                                    </p:animEffect>
                                    <p:anim calcmode="lin" valueType="num">
                                      <p:cBhvr>
                                        <p:cTn id="13" dur="1000" fill="hold"/>
                                        <p:tgtEl>
                                          <p:spTgt spid="6146"/>
                                        </p:tgtEl>
                                        <p:attrNameLst>
                                          <p:attrName>ppt_x</p:attrName>
                                        </p:attrNameLst>
                                      </p:cBhvr>
                                      <p:tavLst>
                                        <p:tav tm="0">
                                          <p:val>
                                            <p:strVal val="#ppt_x"/>
                                          </p:val>
                                        </p:tav>
                                        <p:tav tm="100000">
                                          <p:val>
                                            <p:strVal val="#ppt_x"/>
                                          </p:val>
                                        </p:tav>
                                      </p:tavLst>
                                    </p:anim>
                                    <p:anim calcmode="lin" valueType="num">
                                      <p:cBhvr>
                                        <p:cTn id="14"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899" y="159215"/>
            <a:ext cx="11511049" cy="5016758"/>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 Nên bơi ở những nơi an toàn, có phương tiện cứu hộ và người lớn giám sát.</a:t>
            </a:r>
          </a:p>
          <a:p>
            <a:pPr algn="just"/>
            <a:r>
              <a:rPr lang="vi-VN" sz="3200" b="0" i="0" dirty="0" smtClean="0">
                <a:solidFill>
                  <a:srgbClr val="000000"/>
                </a:solidFill>
                <a:effectLst/>
                <a:latin typeface="+mj-lt"/>
              </a:rPr>
              <a:t>- Cần tắm tráng, khởi động trước khi xuống nước, giữ gìn vệ sinh chung và vệ sinh cá nhân.</a:t>
            </a:r>
          </a:p>
          <a:p>
            <a:pPr algn="just"/>
            <a:r>
              <a:rPr lang="vi-VN" sz="3200" b="0" i="0" dirty="0" smtClean="0">
                <a:solidFill>
                  <a:srgbClr val="000000"/>
                </a:solidFill>
                <a:effectLst/>
                <a:latin typeface="+mj-lt"/>
              </a:rPr>
              <a:t>- Không nên làm trong khi bơi: </a:t>
            </a:r>
          </a:p>
          <a:p>
            <a:pPr algn="just"/>
            <a:r>
              <a:rPr lang="vi-VN" sz="3200" b="0" i="0" dirty="0" smtClean="0">
                <a:solidFill>
                  <a:srgbClr val="000000"/>
                </a:solidFill>
                <a:effectLst/>
                <a:latin typeface="+mj-lt"/>
              </a:rPr>
              <a:t>+ Xuống bể bơi một mình khi không có người bảo hộ, giám sát.</a:t>
            </a:r>
          </a:p>
          <a:p>
            <a:pPr algn="just"/>
            <a:r>
              <a:rPr lang="vi-VN" sz="3200" b="0" i="0" dirty="0" smtClean="0">
                <a:solidFill>
                  <a:srgbClr val="000000"/>
                </a:solidFill>
                <a:effectLst/>
                <a:latin typeface="+mj-lt"/>
              </a:rPr>
              <a:t>+ Nô đùa, nghịch trong khi bơi.</a:t>
            </a:r>
          </a:p>
          <a:p>
            <a:pPr algn="just"/>
            <a:r>
              <a:rPr lang="vi-VN" sz="3200" b="0" i="0" dirty="0" smtClean="0">
                <a:solidFill>
                  <a:srgbClr val="000000"/>
                </a:solidFill>
                <a:effectLst/>
                <a:latin typeface="+mj-lt"/>
              </a:rPr>
              <a:t>+ Nhảy cắm đầu.</a:t>
            </a:r>
          </a:p>
          <a:p>
            <a:pPr algn="just"/>
            <a:r>
              <a:rPr lang="vi-VN" sz="3200" b="0" i="0" dirty="0" smtClean="0">
                <a:solidFill>
                  <a:srgbClr val="000000"/>
                </a:solidFill>
                <a:effectLst/>
                <a:latin typeface="+mj-lt"/>
              </a:rPr>
              <a:t>+ Bơi khi trời mưa, sấm chớp, trời tối, giữa trưa.</a:t>
            </a:r>
            <a:endParaRPr lang="vi-VN" sz="3200" b="0" i="0" dirty="0">
              <a:solidFill>
                <a:srgbClr val="000000"/>
              </a:solidFill>
              <a:effectLst/>
              <a:latin typeface="+mj-lt"/>
            </a:endParaRPr>
          </a:p>
        </p:txBody>
      </p:sp>
    </p:spTree>
    <p:extLst>
      <p:ext uri="{BB962C8B-B14F-4D97-AF65-F5344CB8AC3E}">
        <p14:creationId xmlns:p14="http://schemas.microsoft.com/office/powerpoint/2010/main" val="363898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302" y="268788"/>
            <a:ext cx="11711275" cy="1077218"/>
          </a:xfrm>
          <a:prstGeom prst="rect">
            <a:avLst/>
          </a:prstGeom>
        </p:spPr>
        <p:txBody>
          <a:bodyPr wrap="square">
            <a:spAutoFit/>
          </a:bodyPr>
          <a:lstStyle/>
          <a:p>
            <a:r>
              <a:rPr lang="vi-VN" sz="3200" b="1" i="0" dirty="0" smtClean="0">
                <a:solidFill>
                  <a:srgbClr val="000000"/>
                </a:solidFill>
                <a:effectLst/>
                <a:latin typeface="+mj-lt"/>
              </a:rPr>
              <a:t>Câu hỏi 1. </a:t>
            </a:r>
            <a:r>
              <a:rPr lang="vi-VN" sz="3200" b="0" i="0" dirty="0" smtClean="0">
                <a:solidFill>
                  <a:srgbClr val="000000"/>
                </a:solidFill>
                <a:effectLst/>
                <a:latin typeface="+mj-lt"/>
              </a:rPr>
              <a:t>Tự nhận xét về việc thực hiện “Nguyên tắc an toàn khi bơi hoặc tập bơi” của em.</a:t>
            </a:r>
            <a:endParaRPr lang="vi-VN" sz="3200" dirty="0">
              <a:latin typeface="+mj-lt"/>
            </a:endParaRPr>
          </a:p>
        </p:txBody>
      </p:sp>
      <p:sp>
        <p:nvSpPr>
          <p:cNvPr id="3" name="Rectangle 2"/>
          <p:cNvSpPr/>
          <p:nvPr/>
        </p:nvSpPr>
        <p:spPr>
          <a:xfrm>
            <a:off x="292301" y="1346006"/>
            <a:ext cx="11711275" cy="2062103"/>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Học sinh tự nhận xét về việc thực hiện “Nguyên tắc an toàn khi bơi hoặc tập bơi” đã thực hiện đúng chưa, cần phát huy nếu thực hiện tốt và phải sửa đổi nếu không thực hiện đúng.</a:t>
            </a:r>
            <a:endParaRPr lang="vi-VN" sz="3200" b="0" i="0" dirty="0">
              <a:solidFill>
                <a:srgbClr val="000000"/>
              </a:solidFill>
              <a:effectLst/>
              <a:latin typeface="+mj-lt"/>
            </a:endParaRPr>
          </a:p>
        </p:txBody>
      </p:sp>
    </p:spTree>
    <p:extLst>
      <p:ext uri="{BB962C8B-B14F-4D97-AF65-F5344CB8AC3E}">
        <p14:creationId xmlns:p14="http://schemas.microsoft.com/office/powerpoint/2010/main" val="1108878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5746" y="258524"/>
            <a:ext cx="11561330" cy="584775"/>
          </a:xfrm>
          <a:prstGeom prst="rect">
            <a:avLst/>
          </a:prstGeom>
        </p:spPr>
        <p:txBody>
          <a:bodyPr wrap="square">
            <a:spAutoFit/>
          </a:bodyPr>
          <a:lstStyle/>
          <a:p>
            <a:r>
              <a:rPr lang="vi-VN" sz="3200" b="1" i="0" dirty="0" smtClean="0">
                <a:solidFill>
                  <a:srgbClr val="000000"/>
                </a:solidFill>
                <a:effectLst/>
                <a:latin typeface="+mj-lt"/>
              </a:rPr>
              <a:t>Câu hỏi 2. </a:t>
            </a:r>
            <a:r>
              <a:rPr lang="vi-VN" sz="3200" b="0" i="0" dirty="0" smtClean="0">
                <a:solidFill>
                  <a:srgbClr val="000000"/>
                </a:solidFill>
                <a:effectLst/>
                <a:latin typeface="+mj-lt"/>
              </a:rPr>
              <a:t>Viết “Cam kết" và thực hiện.</a:t>
            </a:r>
            <a:endParaRPr lang="vi-VN" sz="3200" dirty="0">
              <a:latin typeface="+mj-lt"/>
            </a:endParaRPr>
          </a:p>
        </p:txBody>
      </p:sp>
      <p:sp>
        <p:nvSpPr>
          <p:cNvPr id="3" name="Rectangle 2"/>
          <p:cNvSpPr/>
          <p:nvPr/>
        </p:nvSpPr>
        <p:spPr>
          <a:xfrm>
            <a:off x="375746" y="843299"/>
            <a:ext cx="11561330" cy="1077218"/>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1" i="0" dirty="0" smtClean="0">
                <a:solidFill>
                  <a:srgbClr val="000000"/>
                </a:solidFill>
                <a:effectLst/>
                <a:latin typeface="+mj-lt"/>
              </a:rPr>
              <a:t>CAM KẾT ĐỂ PHÒNG TRÁNH TAI NẠN ĐUỐI NƯỚC</a:t>
            </a:r>
            <a:endParaRPr lang="vi-VN" sz="3200" b="0" i="0" dirty="0">
              <a:solidFill>
                <a:srgbClr val="000000"/>
              </a:solidFill>
              <a:effectLst/>
              <a:latin typeface="+mj-lt"/>
            </a:endParaRPr>
          </a:p>
        </p:txBody>
      </p:sp>
      <p:pic>
        <p:nvPicPr>
          <p:cNvPr id="7170" name="Picture 2" descr="Khoa học lớp 4 Kết nối tri thức Bài 27: Phòng tránh đuối nướ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746" y="1920517"/>
            <a:ext cx="11740054" cy="3076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466184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38" y="74979"/>
            <a:ext cx="11746524" cy="505313"/>
          </a:xfrm>
        </p:spPr>
        <p:txBody>
          <a:bodyPr>
            <a:normAutofit fontScale="90000"/>
          </a:bodyPr>
          <a:lstStyle/>
          <a:p>
            <a:pPr algn="ctr"/>
            <a:r>
              <a:rPr lang="vi-VN" sz="3200" b="1" dirty="0" smtClean="0"/>
              <a:t>Vẽ sơ đồ tư duy: Để phòng tránh đuối nước ta nên làm gì? </a:t>
            </a:r>
            <a:endParaRPr lang="vi-VN" sz="3200" b="1" dirty="0"/>
          </a:p>
        </p:txBody>
      </p:sp>
      <p:graphicFrame>
        <p:nvGraphicFramePr>
          <p:cNvPr id="5" name="Diagram 4"/>
          <p:cNvGraphicFramePr/>
          <p:nvPr>
            <p:extLst>
              <p:ext uri="{D42A27DB-BD31-4B8C-83A1-F6EECF244321}">
                <p14:modId xmlns:p14="http://schemas.microsoft.com/office/powerpoint/2010/main" val="2642167648"/>
              </p:ext>
            </p:extLst>
          </p:nvPr>
        </p:nvGraphicFramePr>
        <p:xfrm>
          <a:off x="184638" y="719667"/>
          <a:ext cx="11808070" cy="54085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32997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840" y="202112"/>
            <a:ext cx="11660360" cy="1077218"/>
          </a:xfrm>
          <a:prstGeom prst="rect">
            <a:avLst/>
          </a:prstGeom>
        </p:spPr>
        <p:txBody>
          <a:bodyPr wrap="square">
            <a:spAutoFit/>
          </a:bodyPr>
          <a:lstStyle/>
          <a:p>
            <a:r>
              <a:rPr lang="vi-VN" sz="3200" b="1" i="0" dirty="0" smtClean="0">
                <a:solidFill>
                  <a:srgbClr val="000000"/>
                </a:solidFill>
                <a:effectLst/>
                <a:latin typeface="+mj-lt"/>
              </a:rPr>
              <a:t>Em có thể 1. </a:t>
            </a:r>
            <a:r>
              <a:rPr lang="vi-VN" sz="3200" b="0" i="0" dirty="0" smtClean="0">
                <a:solidFill>
                  <a:srgbClr val="000000"/>
                </a:solidFill>
                <a:effectLst/>
                <a:latin typeface="+mj-lt"/>
              </a:rPr>
              <a:t>Phán đoán những tình huống có nguy cơ có thể dẫn đến đuối nước và vận động mọi người tránh xa.</a:t>
            </a:r>
            <a:endParaRPr lang="vi-VN" sz="3200" dirty="0">
              <a:latin typeface="+mj-lt"/>
            </a:endParaRPr>
          </a:p>
        </p:txBody>
      </p:sp>
      <p:sp>
        <p:nvSpPr>
          <p:cNvPr id="3" name="Rectangle 2"/>
          <p:cNvSpPr/>
          <p:nvPr/>
        </p:nvSpPr>
        <p:spPr>
          <a:xfrm>
            <a:off x="226840" y="1279330"/>
            <a:ext cx="11660360" cy="2554545"/>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Tình huống có nguy cơ có thể dẫn đến đuối nước:</a:t>
            </a:r>
          </a:p>
          <a:p>
            <a:pPr algn="just"/>
            <a:r>
              <a:rPr lang="vi-VN" sz="3200" b="0" i="0" dirty="0" smtClean="0">
                <a:solidFill>
                  <a:srgbClr val="000000"/>
                </a:solidFill>
                <a:effectLst/>
                <a:latin typeface="+mj-lt"/>
              </a:rPr>
              <a:t>- Chơi đùa gần hồ, ao, sông, biển;</a:t>
            </a:r>
          </a:p>
          <a:p>
            <a:pPr algn="just"/>
            <a:r>
              <a:rPr lang="vi-VN" sz="3200" b="0" i="0" dirty="0" smtClean="0">
                <a:solidFill>
                  <a:srgbClr val="000000"/>
                </a:solidFill>
                <a:effectLst/>
                <a:latin typeface="+mj-lt"/>
              </a:rPr>
              <a:t>- Tập bơi khi không có người giám sát;</a:t>
            </a:r>
          </a:p>
          <a:p>
            <a:pPr algn="just"/>
            <a:r>
              <a:rPr lang="vi-VN" sz="3200" b="0" i="0" dirty="0" smtClean="0">
                <a:solidFill>
                  <a:srgbClr val="000000"/>
                </a:solidFill>
                <a:effectLst/>
                <a:latin typeface="+mj-lt"/>
              </a:rPr>
              <a:t>- Bơi khi trời mưa, sấm chớp, trời tối, giữa trưa; ...</a:t>
            </a:r>
            <a:endParaRPr lang="vi-VN" sz="3200" b="0" i="0" dirty="0">
              <a:solidFill>
                <a:srgbClr val="000000"/>
              </a:solidFill>
              <a:effectLst/>
              <a:latin typeface="+mj-lt"/>
            </a:endParaRPr>
          </a:p>
        </p:txBody>
      </p:sp>
    </p:spTree>
    <p:extLst>
      <p:ext uri="{BB962C8B-B14F-4D97-AF65-F5344CB8AC3E}">
        <p14:creationId xmlns:p14="http://schemas.microsoft.com/office/powerpoint/2010/main" val="12040916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627" y="186584"/>
            <a:ext cx="11677823" cy="1569660"/>
          </a:xfrm>
          <a:prstGeom prst="rect">
            <a:avLst/>
          </a:prstGeom>
        </p:spPr>
        <p:txBody>
          <a:bodyPr wrap="square">
            <a:spAutoFit/>
          </a:bodyPr>
          <a:lstStyle/>
          <a:p>
            <a:r>
              <a:rPr lang="vi-VN" sz="3200" b="1" i="0" dirty="0" smtClean="0">
                <a:solidFill>
                  <a:srgbClr val="000000"/>
                </a:solidFill>
                <a:effectLst/>
                <a:latin typeface="+mj-lt"/>
              </a:rPr>
              <a:t>Câu hỏi mở đầu:</a:t>
            </a:r>
          </a:p>
          <a:p>
            <a:r>
              <a:rPr lang="vi-VN" sz="3200" b="1" i="0" dirty="0" smtClean="0">
                <a:solidFill>
                  <a:srgbClr val="000000"/>
                </a:solidFill>
                <a:effectLst/>
                <a:latin typeface="+mj-lt"/>
              </a:rPr>
              <a:t> </a:t>
            </a:r>
            <a:r>
              <a:rPr lang="vi-VN" sz="3200" b="0" i="0" dirty="0" smtClean="0">
                <a:solidFill>
                  <a:srgbClr val="000000"/>
                </a:solidFill>
                <a:effectLst/>
                <a:latin typeface="+mj-lt"/>
              </a:rPr>
              <a:t>Em đã bao giờ nghe thông tin hoặc biết về trường hợp có người bị đuối nước chưa? Vì sao người đó bị đuối nước?</a:t>
            </a:r>
            <a:endParaRPr lang="vi-VN" sz="3200" dirty="0">
              <a:latin typeface="+mj-lt"/>
            </a:endParaRPr>
          </a:p>
        </p:txBody>
      </p:sp>
      <p:sp>
        <p:nvSpPr>
          <p:cNvPr id="5" name="Rectangle 4"/>
          <p:cNvSpPr/>
          <p:nvPr/>
        </p:nvSpPr>
        <p:spPr>
          <a:xfrm>
            <a:off x="242626" y="1756244"/>
            <a:ext cx="11677823" cy="1569660"/>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Em đã nghe thông tin về trường hợp đuối nước, người đó bị đuối nước vì đi bơi mà không có người giám sát.</a:t>
            </a:r>
            <a:endParaRPr lang="vi-VN" sz="3200" b="0" i="0" dirty="0">
              <a:solidFill>
                <a:srgbClr val="000000"/>
              </a:solidFill>
              <a:effectLst/>
              <a:latin typeface="+mj-lt"/>
            </a:endParaRPr>
          </a:p>
        </p:txBody>
      </p:sp>
    </p:spTree>
    <p:extLst>
      <p:ext uri="{BB962C8B-B14F-4D97-AF65-F5344CB8AC3E}">
        <p14:creationId xmlns:p14="http://schemas.microsoft.com/office/powerpoint/2010/main" val="7651361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629" y="303106"/>
            <a:ext cx="11544444" cy="1077218"/>
          </a:xfrm>
          <a:prstGeom prst="rect">
            <a:avLst/>
          </a:prstGeom>
        </p:spPr>
        <p:txBody>
          <a:bodyPr wrap="square">
            <a:spAutoFit/>
          </a:bodyPr>
          <a:lstStyle/>
          <a:p>
            <a:r>
              <a:rPr lang="vi-VN" sz="3200" b="1" i="0" dirty="0" smtClean="0">
                <a:solidFill>
                  <a:srgbClr val="000000"/>
                </a:solidFill>
                <a:effectLst/>
                <a:latin typeface="+mj-lt"/>
              </a:rPr>
              <a:t>Em có thể 2. </a:t>
            </a:r>
            <a:r>
              <a:rPr lang="vi-VN" sz="3200" b="0" i="0" dirty="0" smtClean="0">
                <a:solidFill>
                  <a:srgbClr val="000000"/>
                </a:solidFill>
                <a:effectLst/>
                <a:latin typeface="+mj-lt"/>
              </a:rPr>
              <a:t>Thực hiện các nguyên tắc an toàn khi đi bơi, tập bơi và tham gia giao thông đường thuỷ.</a:t>
            </a:r>
            <a:endParaRPr lang="vi-VN" sz="3200" dirty="0">
              <a:latin typeface="+mj-lt"/>
            </a:endParaRPr>
          </a:p>
        </p:txBody>
      </p:sp>
      <p:sp>
        <p:nvSpPr>
          <p:cNvPr id="3" name="Rectangle 2"/>
          <p:cNvSpPr/>
          <p:nvPr/>
        </p:nvSpPr>
        <p:spPr>
          <a:xfrm>
            <a:off x="259629" y="1380324"/>
            <a:ext cx="11544444" cy="4031873"/>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Để phòng tránh đuối nước:</a:t>
            </a:r>
          </a:p>
          <a:p>
            <a:pPr algn="just"/>
            <a:r>
              <a:rPr lang="vi-VN" sz="3200" b="0" i="0" dirty="0" smtClean="0">
                <a:solidFill>
                  <a:srgbClr val="000000"/>
                </a:solidFill>
                <a:effectLst/>
                <a:latin typeface="+mj-lt"/>
              </a:rPr>
              <a:t>+ Nên làm: học bơi và bơi ở những nơi an toàn, có phương tiện cứu hộ và người lớn giám sát; thực hiện đúng các quy định về an toàn khi tham gia giao thông đường thuỷ; che chắn bể chứa nước, rào kín ao, khu vực ngập nước.</a:t>
            </a:r>
          </a:p>
          <a:p>
            <a:pPr algn="just"/>
            <a:r>
              <a:rPr lang="vi-VN" sz="3200" b="0" i="0" dirty="0" smtClean="0">
                <a:solidFill>
                  <a:srgbClr val="000000"/>
                </a:solidFill>
                <a:effectLst/>
                <a:latin typeface="+mj-lt"/>
              </a:rPr>
              <a:t>+ Không nên làm: chơi đùa gần, đi bơi ở hồ ao, sông, suối, biển; đi qua, lại gần nơi có dòng nước lớn, các nơi ngập nước.</a:t>
            </a:r>
            <a:endParaRPr lang="vi-VN" sz="3200" b="0" i="0" dirty="0">
              <a:solidFill>
                <a:srgbClr val="000000"/>
              </a:solidFill>
              <a:effectLst/>
              <a:latin typeface="+mj-lt"/>
            </a:endParaRPr>
          </a:p>
        </p:txBody>
      </p:sp>
    </p:spTree>
    <p:extLst>
      <p:ext uri="{BB962C8B-B14F-4D97-AF65-F5344CB8AC3E}">
        <p14:creationId xmlns:p14="http://schemas.microsoft.com/office/powerpoint/2010/main" val="403646931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876" y="124181"/>
            <a:ext cx="11776450" cy="1569660"/>
          </a:xfrm>
          <a:prstGeom prst="rect">
            <a:avLst/>
          </a:prstGeom>
        </p:spPr>
        <p:txBody>
          <a:bodyPr wrap="square">
            <a:spAutoFit/>
          </a:bodyPr>
          <a:lstStyle/>
          <a:p>
            <a:pPr algn="just"/>
            <a:r>
              <a:rPr lang="vi-VN" sz="3200" b="1" i="0" dirty="0" smtClean="0">
                <a:solidFill>
                  <a:srgbClr val="000000"/>
                </a:solidFill>
                <a:effectLst/>
                <a:latin typeface="+mj-lt"/>
              </a:rPr>
              <a:t>1. Một số việc làm để phòng tránh đuối nước</a:t>
            </a:r>
            <a:endParaRPr lang="vi-VN" sz="3200" b="0" i="0" dirty="0" smtClean="0">
              <a:solidFill>
                <a:srgbClr val="000000"/>
              </a:solidFill>
              <a:effectLst/>
              <a:latin typeface="+mj-lt"/>
            </a:endParaRPr>
          </a:p>
          <a:p>
            <a:pPr algn="just"/>
            <a:r>
              <a:rPr lang="vi-VN" sz="3200" b="1" i="0" dirty="0" smtClean="0">
                <a:solidFill>
                  <a:srgbClr val="000000"/>
                </a:solidFill>
                <a:effectLst/>
                <a:latin typeface="+mj-lt"/>
              </a:rPr>
              <a:t>Hoạt động 1. </a:t>
            </a:r>
            <a:r>
              <a:rPr lang="vi-VN" sz="3200" b="0" i="0" dirty="0" smtClean="0">
                <a:solidFill>
                  <a:srgbClr val="000000"/>
                </a:solidFill>
                <a:effectLst/>
                <a:latin typeface="+mj-lt"/>
              </a:rPr>
              <a:t>Quan sát hình 1 và cho biết việc làm nào có thể dẫn đến nguy cơ đuối nước. Giải thích vì sao?</a:t>
            </a:r>
            <a:endParaRPr lang="vi-VN" sz="3200" b="0" i="0" dirty="0">
              <a:solidFill>
                <a:srgbClr val="000000"/>
              </a:solidFill>
              <a:effectLst/>
              <a:latin typeface="+mj-lt"/>
            </a:endParaRPr>
          </a:p>
        </p:txBody>
      </p:sp>
      <p:pic>
        <p:nvPicPr>
          <p:cNvPr id="1026" name="Picture 2" descr="Khoa học lớp 4 Kết nối tri thức Bài 27: Phòng tránh đuối nướ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878" y="1693841"/>
            <a:ext cx="5037546" cy="519394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231423" y="1846723"/>
            <a:ext cx="6738903" cy="3539430"/>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a - Đi bơi ở nơi không an toàn (thác nước chảy xiết).</a:t>
            </a:r>
          </a:p>
          <a:p>
            <a:pPr algn="just"/>
            <a:r>
              <a:rPr lang="vi-VN" sz="3200" b="0" i="0" dirty="0" smtClean="0">
                <a:solidFill>
                  <a:srgbClr val="000000"/>
                </a:solidFill>
                <a:effectLst/>
                <a:latin typeface="+mj-lt"/>
              </a:rPr>
              <a:t>b - Đi lại gần nơi có dòng nước lớn.</a:t>
            </a:r>
          </a:p>
          <a:p>
            <a:pPr algn="just"/>
            <a:r>
              <a:rPr lang="vi-VN" sz="3200" b="0" i="0" dirty="0" smtClean="0">
                <a:solidFill>
                  <a:srgbClr val="000000"/>
                </a:solidFill>
                <a:effectLst/>
                <a:latin typeface="+mj-lt"/>
              </a:rPr>
              <a:t>c - Đùa nghịch khi đi thuyền trên sông, hồ.</a:t>
            </a:r>
          </a:p>
          <a:p>
            <a:pPr algn="just"/>
            <a:r>
              <a:rPr lang="vi-VN" sz="3200" b="0" i="0" dirty="0" smtClean="0">
                <a:solidFill>
                  <a:srgbClr val="000000"/>
                </a:solidFill>
                <a:effectLst/>
                <a:latin typeface="+mj-lt"/>
              </a:rPr>
              <a:t>d - Đi qua nơi ngập nước.</a:t>
            </a:r>
            <a:endParaRPr lang="vi-VN" sz="3200" b="0" i="0" dirty="0">
              <a:solidFill>
                <a:srgbClr val="000000"/>
              </a:solidFill>
              <a:effectLst/>
              <a:latin typeface="+mj-lt"/>
            </a:endParaRPr>
          </a:p>
        </p:txBody>
      </p:sp>
      <p:sp>
        <p:nvSpPr>
          <p:cNvPr id="4" name="Rectangle 3"/>
          <p:cNvSpPr/>
          <p:nvPr/>
        </p:nvSpPr>
        <p:spPr>
          <a:xfrm>
            <a:off x="5231422" y="5386153"/>
            <a:ext cx="6738904" cy="1077218"/>
          </a:xfrm>
          <a:prstGeom prst="rect">
            <a:avLst/>
          </a:prstGeom>
        </p:spPr>
        <p:txBody>
          <a:bodyPr wrap="square">
            <a:spAutoFit/>
          </a:bodyPr>
          <a:lstStyle/>
          <a:p>
            <a:r>
              <a:rPr lang="vi-VN" sz="3200" b="0" i="0" dirty="0" smtClean="0">
                <a:solidFill>
                  <a:srgbClr val="000000"/>
                </a:solidFill>
                <a:effectLst/>
                <a:latin typeface="+mj-lt"/>
              </a:rPr>
              <a:t>Những việc làm trên đều không an toàn, có nguy cơ bị đuối nước.</a:t>
            </a:r>
            <a:endParaRPr lang="vi-VN" sz="3200" dirty="0">
              <a:latin typeface="+mj-lt"/>
            </a:endParaRPr>
          </a:p>
        </p:txBody>
      </p:sp>
    </p:spTree>
    <p:extLst>
      <p:ext uri="{BB962C8B-B14F-4D97-AF65-F5344CB8AC3E}">
        <p14:creationId xmlns:p14="http://schemas.microsoft.com/office/powerpoint/2010/main" val="417894407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9937" y="357527"/>
            <a:ext cx="11726891" cy="1077218"/>
          </a:xfrm>
          <a:prstGeom prst="rect">
            <a:avLst/>
          </a:prstGeom>
        </p:spPr>
        <p:txBody>
          <a:bodyPr wrap="square">
            <a:spAutoFit/>
          </a:bodyPr>
          <a:lstStyle/>
          <a:p>
            <a:r>
              <a:rPr lang="vi-VN" sz="3200" b="1" i="0" dirty="0" smtClean="0">
                <a:solidFill>
                  <a:srgbClr val="000000"/>
                </a:solidFill>
                <a:effectLst/>
                <a:latin typeface="+mj-lt"/>
              </a:rPr>
              <a:t>Hoạt động 2. </a:t>
            </a:r>
            <a:r>
              <a:rPr lang="vi-VN" sz="3200" b="0" i="0" dirty="0" smtClean="0">
                <a:solidFill>
                  <a:srgbClr val="000000"/>
                </a:solidFill>
                <a:effectLst/>
                <a:latin typeface="+mj-lt"/>
              </a:rPr>
              <a:t>Kể những tình huống khác có nguy cơ đuối nước mà em biết.</a:t>
            </a:r>
            <a:endParaRPr lang="vi-VN" sz="3200" dirty="0">
              <a:latin typeface="+mj-lt"/>
            </a:endParaRPr>
          </a:p>
        </p:txBody>
      </p:sp>
      <p:sp>
        <p:nvSpPr>
          <p:cNvPr id="3" name="Rectangle 2"/>
          <p:cNvSpPr/>
          <p:nvPr/>
        </p:nvSpPr>
        <p:spPr>
          <a:xfrm>
            <a:off x="309937" y="1434745"/>
            <a:ext cx="11726891" cy="2554545"/>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Một số tình huống có nguy cơ đuối nước:</a:t>
            </a:r>
          </a:p>
          <a:p>
            <a:pPr algn="just"/>
            <a:r>
              <a:rPr lang="vi-VN" sz="3200" b="0" i="0" dirty="0" smtClean="0">
                <a:solidFill>
                  <a:srgbClr val="000000"/>
                </a:solidFill>
                <a:effectLst/>
                <a:latin typeface="+mj-lt"/>
              </a:rPr>
              <a:t>- Chơi đùa gần hồ, ao, sông, biển;</a:t>
            </a:r>
          </a:p>
          <a:p>
            <a:pPr algn="just"/>
            <a:r>
              <a:rPr lang="vi-VN" sz="3200" b="0" i="0" dirty="0" smtClean="0">
                <a:solidFill>
                  <a:srgbClr val="000000"/>
                </a:solidFill>
                <a:effectLst/>
                <a:latin typeface="+mj-lt"/>
              </a:rPr>
              <a:t>- Tập bơi khi không có người giám sát;</a:t>
            </a:r>
          </a:p>
          <a:p>
            <a:pPr algn="just"/>
            <a:r>
              <a:rPr lang="vi-VN" sz="3200" b="0" i="0" dirty="0" smtClean="0">
                <a:solidFill>
                  <a:srgbClr val="000000"/>
                </a:solidFill>
                <a:effectLst/>
                <a:latin typeface="+mj-lt"/>
              </a:rPr>
              <a:t>- Bơi khi trời mưa, sấm chớp, trời tối, giữa trưa; ...</a:t>
            </a:r>
            <a:endParaRPr lang="vi-VN" sz="3200" b="0" i="0" dirty="0">
              <a:solidFill>
                <a:srgbClr val="000000"/>
              </a:solidFill>
              <a:effectLst/>
              <a:latin typeface="+mj-lt"/>
            </a:endParaRPr>
          </a:p>
        </p:txBody>
      </p:sp>
    </p:spTree>
    <p:extLst>
      <p:ext uri="{BB962C8B-B14F-4D97-AF65-F5344CB8AC3E}">
        <p14:creationId xmlns:p14="http://schemas.microsoft.com/office/powerpoint/2010/main" val="188302957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232" y="180078"/>
            <a:ext cx="11860847" cy="1077218"/>
          </a:xfrm>
          <a:prstGeom prst="rect">
            <a:avLst/>
          </a:prstGeom>
        </p:spPr>
        <p:txBody>
          <a:bodyPr wrap="square">
            <a:spAutoFit/>
          </a:bodyPr>
          <a:lstStyle/>
          <a:p>
            <a:pPr algn="just"/>
            <a:r>
              <a:rPr lang="vi-VN" sz="3200" b="1" i="0" dirty="0" smtClean="0">
                <a:solidFill>
                  <a:srgbClr val="000000"/>
                </a:solidFill>
                <a:effectLst/>
                <a:latin typeface="+mj-lt"/>
              </a:rPr>
              <a:t>Hoạt động 3. </a:t>
            </a:r>
            <a:r>
              <a:rPr lang="vi-VN" sz="3200" b="0" i="0" dirty="0" smtClean="0">
                <a:solidFill>
                  <a:srgbClr val="000000"/>
                </a:solidFill>
                <a:effectLst/>
                <a:latin typeface="+mj-lt"/>
              </a:rPr>
              <a:t>Việc làm của những người trong hình 2 có ích lợi gì? Vì sao?</a:t>
            </a:r>
          </a:p>
        </p:txBody>
      </p:sp>
      <p:pic>
        <p:nvPicPr>
          <p:cNvPr id="2050" name="Picture 2" descr="Khoa học lớp 4 Kết nối tri thức Bài 27: Phòng tránh đuối nướ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232" y="1257296"/>
            <a:ext cx="11757099" cy="5369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504370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37744" y="248451"/>
            <a:ext cx="11576304"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1" i="0" u="none" strike="noStrike" cap="none" normalizeH="0" baseline="0" dirty="0" smtClean="0">
                <a:ln>
                  <a:noFill/>
                </a:ln>
                <a:solidFill>
                  <a:srgbClr val="000000"/>
                </a:solidFill>
                <a:effectLst/>
                <a:latin typeface="+mj-lt"/>
              </a:rPr>
              <a:t>Trả lời:</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Các ích lợi của các việc làm:</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a - Khởi động trước khi bơi giúp trơn tru khớp, chống chuột rút, bong gân, không bị đau sau bơi.</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b - Làm hàng rào quanh ao, nơi ngập nước chống đuối nước.</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c - Gắn biển báo nơi nước sâu nguy hiểm để cảnh báo cho mọi người.</a:t>
            </a:r>
            <a:endParaRPr kumimoji="0" lang="vi-VN" altLang="vi-VN" sz="3200" b="0" i="0" u="none" strike="noStrike" cap="none" normalizeH="0" baseline="0" dirty="0" smtClean="0">
              <a:ln>
                <a:noFill/>
              </a:ln>
              <a:solidFill>
                <a:schemeClr val="tx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smtClean="0">
                <a:ln>
                  <a:noFill/>
                </a:ln>
                <a:solidFill>
                  <a:srgbClr val="000000"/>
                </a:solidFill>
                <a:effectLst/>
                <a:latin typeface="+mj-lt"/>
              </a:rPr>
              <a:t>d - Sử dụng áo phao cứu hộ khi tham gia giao thông đường thủy để đảm bảo an toàn.</a:t>
            </a:r>
            <a:endParaRPr kumimoji="0" lang="vi-VN" altLang="vi-VN" sz="32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142379000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751" y="192022"/>
            <a:ext cx="11844078" cy="584775"/>
          </a:xfrm>
          <a:prstGeom prst="rect">
            <a:avLst/>
          </a:prstGeom>
        </p:spPr>
        <p:txBody>
          <a:bodyPr wrap="square">
            <a:spAutoFit/>
          </a:bodyPr>
          <a:lstStyle/>
          <a:p>
            <a:r>
              <a:rPr lang="vi-VN" sz="3200" b="1" i="0" dirty="0" smtClean="0">
                <a:solidFill>
                  <a:srgbClr val="000000"/>
                </a:solidFill>
                <a:effectLst/>
                <a:latin typeface="+mj-lt"/>
              </a:rPr>
              <a:t>Họat động 4. </a:t>
            </a:r>
            <a:r>
              <a:rPr lang="vi-VN" sz="3200" b="0" i="0" dirty="0" smtClean="0">
                <a:solidFill>
                  <a:srgbClr val="000000"/>
                </a:solidFill>
                <a:effectLst/>
                <a:latin typeface="+mj-lt"/>
              </a:rPr>
              <a:t>Kể tên những việc làm khác để phòng tránh đuối nước.</a:t>
            </a:r>
            <a:endParaRPr lang="vi-VN" sz="3200" dirty="0">
              <a:latin typeface="+mj-lt"/>
            </a:endParaRPr>
          </a:p>
        </p:txBody>
      </p:sp>
      <p:sp>
        <p:nvSpPr>
          <p:cNvPr id="3" name="Rectangle 2"/>
          <p:cNvSpPr/>
          <p:nvPr/>
        </p:nvSpPr>
        <p:spPr>
          <a:xfrm>
            <a:off x="192751" y="776797"/>
            <a:ext cx="11727700" cy="4524315"/>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Để phòng tránh đuối nước:</a:t>
            </a:r>
          </a:p>
          <a:p>
            <a:pPr algn="just"/>
            <a:r>
              <a:rPr lang="vi-VN" sz="3200" b="0" i="0" dirty="0" smtClean="0">
                <a:solidFill>
                  <a:srgbClr val="000000"/>
                </a:solidFill>
                <a:effectLst/>
                <a:latin typeface="+mj-lt"/>
              </a:rPr>
              <a:t>- Học bơi và bơi ở những nơi an toàn, có phương tiện cứu hộ và người lớn giám sát.</a:t>
            </a:r>
          </a:p>
          <a:p>
            <a:pPr algn="just"/>
            <a:r>
              <a:rPr lang="vi-VN" sz="3200" b="0" i="0" dirty="0" smtClean="0">
                <a:solidFill>
                  <a:srgbClr val="000000"/>
                </a:solidFill>
                <a:effectLst/>
                <a:latin typeface="+mj-lt"/>
              </a:rPr>
              <a:t>- Thực hiện đúng các quy định về an toàn khi tham gia giao thông đường thuỷ.</a:t>
            </a:r>
          </a:p>
          <a:p>
            <a:pPr algn="just"/>
            <a:r>
              <a:rPr lang="vi-VN" sz="3200" b="0" i="0" dirty="0" smtClean="0">
                <a:solidFill>
                  <a:srgbClr val="000000"/>
                </a:solidFill>
                <a:effectLst/>
                <a:latin typeface="+mj-lt"/>
              </a:rPr>
              <a:t>- Che chắn bể chứa nước, rào kín ao, khu vực ngập nước.</a:t>
            </a:r>
          </a:p>
          <a:p>
            <a:pPr algn="just"/>
            <a:r>
              <a:rPr lang="vi-VN" sz="3200" b="0" i="0" dirty="0" smtClean="0">
                <a:solidFill>
                  <a:srgbClr val="000000"/>
                </a:solidFill>
                <a:effectLst/>
                <a:latin typeface="+mj-lt"/>
              </a:rPr>
              <a:t>- Không nên chơi đùa gần, đi bơi ở hồ ao, sông, suối, biển.</a:t>
            </a:r>
          </a:p>
          <a:p>
            <a:pPr algn="just"/>
            <a:r>
              <a:rPr lang="vi-VN" sz="3200" b="0" i="0" dirty="0" smtClean="0">
                <a:solidFill>
                  <a:srgbClr val="000000"/>
                </a:solidFill>
                <a:effectLst/>
                <a:latin typeface="+mj-lt"/>
              </a:rPr>
              <a:t>- Không đi qua, lại gần nơi có dòng nước lớn, các nơi ngập nước.</a:t>
            </a:r>
            <a:endParaRPr lang="vi-VN" sz="3200" b="0" i="0" dirty="0">
              <a:solidFill>
                <a:srgbClr val="000000"/>
              </a:solidFill>
              <a:effectLst/>
              <a:latin typeface="+mj-lt"/>
            </a:endParaRPr>
          </a:p>
        </p:txBody>
      </p:sp>
    </p:spTree>
    <p:extLst>
      <p:ext uri="{BB962C8B-B14F-4D97-AF65-F5344CB8AC3E}">
        <p14:creationId xmlns:p14="http://schemas.microsoft.com/office/powerpoint/2010/main" val="6083178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3365" y="0"/>
            <a:ext cx="11810335" cy="1077218"/>
          </a:xfrm>
          <a:prstGeom prst="rect">
            <a:avLst/>
          </a:prstGeom>
        </p:spPr>
        <p:txBody>
          <a:bodyPr wrap="square">
            <a:spAutoFit/>
          </a:bodyPr>
          <a:lstStyle/>
          <a:p>
            <a:r>
              <a:rPr lang="vi-VN" sz="3200" b="1" i="0" dirty="0" smtClean="0">
                <a:solidFill>
                  <a:srgbClr val="000000"/>
                </a:solidFill>
                <a:effectLst/>
                <a:latin typeface="+mj-lt"/>
              </a:rPr>
              <a:t>Câu hỏi: </a:t>
            </a:r>
            <a:r>
              <a:rPr lang="vi-VN" sz="3200" b="0" i="0" dirty="0" smtClean="0">
                <a:solidFill>
                  <a:srgbClr val="000000"/>
                </a:solidFill>
                <a:effectLst/>
                <a:latin typeface="+mj-lt"/>
              </a:rPr>
              <a:t>Những việc nào nên làm, việc nào không nên làm để phòng tránh đuối nước?</a:t>
            </a:r>
            <a:endParaRPr lang="vi-VN" sz="3200" dirty="0">
              <a:latin typeface="+mj-lt"/>
            </a:endParaRPr>
          </a:p>
        </p:txBody>
      </p:sp>
      <p:sp>
        <p:nvSpPr>
          <p:cNvPr id="3" name="Rectangle 2"/>
          <p:cNvSpPr/>
          <p:nvPr/>
        </p:nvSpPr>
        <p:spPr>
          <a:xfrm>
            <a:off x="143365" y="1077218"/>
            <a:ext cx="11810334" cy="3046988"/>
          </a:xfrm>
          <a:prstGeom prst="rect">
            <a:avLst/>
          </a:prstGeom>
        </p:spPr>
        <p:txBody>
          <a:bodyPr wrap="square">
            <a:spAutoFit/>
          </a:bodyPr>
          <a:lstStyle/>
          <a:p>
            <a:pPr algn="just"/>
            <a:r>
              <a:rPr lang="vi-VN" sz="3200" b="1" i="0" dirty="0" smtClean="0">
                <a:solidFill>
                  <a:srgbClr val="000000"/>
                </a:solidFill>
                <a:effectLst/>
                <a:latin typeface="+mj-lt"/>
              </a:rPr>
              <a:t>Trả lời:</a:t>
            </a:r>
            <a:endParaRPr lang="vi-VN" sz="3200" b="0" i="0" dirty="0" smtClean="0">
              <a:solidFill>
                <a:srgbClr val="000000"/>
              </a:solidFill>
              <a:effectLst/>
              <a:latin typeface="+mj-lt"/>
            </a:endParaRPr>
          </a:p>
          <a:p>
            <a:pPr algn="just"/>
            <a:r>
              <a:rPr lang="vi-VN" sz="3200" b="0" i="0" dirty="0" smtClean="0">
                <a:solidFill>
                  <a:srgbClr val="000000"/>
                </a:solidFill>
                <a:effectLst/>
                <a:latin typeface="+mj-lt"/>
              </a:rPr>
              <a:t>- Những việc nên làm:</a:t>
            </a:r>
          </a:p>
          <a:p>
            <a:pPr algn="just"/>
            <a:r>
              <a:rPr lang="vi-VN" sz="3200" b="0" i="0" dirty="0" smtClean="0">
                <a:solidFill>
                  <a:srgbClr val="000000"/>
                </a:solidFill>
                <a:effectLst/>
                <a:latin typeface="+mj-lt"/>
              </a:rPr>
              <a:t>+ Đậy nắp các chum, giếng cẩn thận.</a:t>
            </a:r>
          </a:p>
          <a:p>
            <a:pPr algn="just"/>
            <a:r>
              <a:rPr lang="vi-VN" sz="3200" b="0" i="0" dirty="0" smtClean="0">
                <a:solidFill>
                  <a:srgbClr val="000000"/>
                </a:solidFill>
                <a:effectLst/>
                <a:latin typeface="+mj-lt"/>
              </a:rPr>
              <a:t>+ Học bơi khi có người lớn bên cạnh.</a:t>
            </a:r>
          </a:p>
          <a:p>
            <a:pPr algn="just"/>
            <a:r>
              <a:rPr lang="vi-VN" sz="3200" b="0" i="0" dirty="0" smtClean="0">
                <a:solidFill>
                  <a:srgbClr val="000000"/>
                </a:solidFill>
                <a:effectLst/>
                <a:latin typeface="+mj-lt"/>
              </a:rPr>
              <a:t>+ Mặc đồ bảo hộ, áo phao khi xuống nước.</a:t>
            </a:r>
          </a:p>
          <a:p>
            <a:pPr algn="just"/>
            <a:r>
              <a:rPr lang="vi-VN" sz="3200" b="0" i="0" dirty="0" smtClean="0">
                <a:solidFill>
                  <a:srgbClr val="000000"/>
                </a:solidFill>
                <a:effectLst/>
                <a:latin typeface="+mj-lt"/>
              </a:rPr>
              <a:t>+ Kêu cứu khi thấy có người bị đuối nước…</a:t>
            </a:r>
            <a:endParaRPr lang="vi-VN" sz="3200" b="0" i="0" dirty="0">
              <a:solidFill>
                <a:srgbClr val="000000"/>
              </a:solidFill>
              <a:effectLst/>
              <a:latin typeface="+mj-lt"/>
            </a:endParaRPr>
          </a:p>
        </p:txBody>
      </p:sp>
      <p:sp>
        <p:nvSpPr>
          <p:cNvPr id="4" name="Rectangle 3"/>
          <p:cNvSpPr/>
          <p:nvPr/>
        </p:nvSpPr>
        <p:spPr>
          <a:xfrm>
            <a:off x="143365" y="4124206"/>
            <a:ext cx="11810335" cy="2554545"/>
          </a:xfrm>
          <a:prstGeom prst="rect">
            <a:avLst/>
          </a:prstGeom>
        </p:spPr>
        <p:txBody>
          <a:bodyPr wrap="square">
            <a:spAutoFit/>
          </a:bodyPr>
          <a:lstStyle/>
          <a:p>
            <a:pPr algn="just"/>
            <a:r>
              <a:rPr lang="vi-VN" sz="3200" b="0" i="0" dirty="0" smtClean="0">
                <a:solidFill>
                  <a:srgbClr val="000000"/>
                </a:solidFill>
                <a:effectLst/>
                <a:latin typeface="+mj-lt"/>
              </a:rPr>
              <a:t>- Những việc không nên làm:</a:t>
            </a:r>
          </a:p>
          <a:p>
            <a:pPr algn="just"/>
            <a:r>
              <a:rPr lang="vi-VN" sz="3200" b="0" i="0" dirty="0" smtClean="0">
                <a:solidFill>
                  <a:srgbClr val="000000"/>
                </a:solidFill>
                <a:effectLst/>
                <a:latin typeface="+mj-lt"/>
              </a:rPr>
              <a:t>+ Chơi nô đùa gần bờ ao, bờ hồ, bờ sông.</a:t>
            </a:r>
          </a:p>
          <a:p>
            <a:pPr algn="just"/>
            <a:r>
              <a:rPr lang="vi-VN" sz="3200" b="0" i="0" dirty="0" smtClean="0">
                <a:solidFill>
                  <a:srgbClr val="000000"/>
                </a:solidFill>
                <a:effectLst/>
                <a:latin typeface="+mj-lt"/>
              </a:rPr>
              <a:t>+ Tự học bơi khi không có người lớn giám sát.</a:t>
            </a:r>
          </a:p>
          <a:p>
            <a:pPr algn="just"/>
            <a:r>
              <a:rPr lang="vi-VN" sz="3200" b="0" i="0" dirty="0" smtClean="0">
                <a:solidFill>
                  <a:srgbClr val="000000"/>
                </a:solidFill>
                <a:effectLst/>
                <a:latin typeface="+mj-lt"/>
              </a:rPr>
              <a:t>+ Đứng gần giếng sâu.</a:t>
            </a:r>
          </a:p>
          <a:p>
            <a:pPr algn="just"/>
            <a:r>
              <a:rPr lang="vi-VN" sz="3200" b="0" i="0" dirty="0" smtClean="0">
                <a:solidFill>
                  <a:srgbClr val="000000"/>
                </a:solidFill>
                <a:effectLst/>
                <a:latin typeface="+mj-lt"/>
              </a:rPr>
              <a:t>+ Nô đùa khi đi thuyền, không mặc áo phao khi đi tàu, thuyển...</a:t>
            </a:r>
            <a:endParaRPr lang="vi-VN" sz="3200" b="0" i="0" dirty="0">
              <a:solidFill>
                <a:srgbClr val="000000"/>
              </a:solidFill>
              <a:effectLst/>
              <a:latin typeface="+mj-lt"/>
            </a:endParaRPr>
          </a:p>
        </p:txBody>
      </p:sp>
    </p:spTree>
    <p:extLst>
      <p:ext uri="{BB962C8B-B14F-4D97-AF65-F5344CB8AC3E}">
        <p14:creationId xmlns:p14="http://schemas.microsoft.com/office/powerpoint/2010/main" val="29044443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638" y="74979"/>
            <a:ext cx="11746524" cy="505313"/>
          </a:xfrm>
        </p:spPr>
        <p:txBody>
          <a:bodyPr>
            <a:normAutofit fontScale="90000"/>
          </a:bodyPr>
          <a:lstStyle/>
          <a:p>
            <a:pPr algn="ctr"/>
            <a:r>
              <a:rPr lang="vi-VN" sz="3200" b="1" dirty="0" smtClean="0"/>
              <a:t>Vẽ sơ đồ tư duy: Một số tình huống có nguy cơ đuối nước? </a:t>
            </a:r>
            <a:endParaRPr lang="vi-VN"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030781"/>
              </p:ext>
            </p:extLst>
          </p:nvPr>
        </p:nvGraphicFramePr>
        <p:xfrm>
          <a:off x="184638" y="580292"/>
          <a:ext cx="11746524" cy="615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4980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1231</Words>
  <Application>Microsoft Office PowerPoint</Application>
  <PresentationFormat>Widescreen</PresentationFormat>
  <Paragraphs>108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Vẽ sơ đồ tư duy: Một số tình huống có nguy cơ đuối nước?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Vẽ sơ đồ tư duy: Để phòng tránh đuối nước ta nên làm gì?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15</cp:revision>
  <dcterms:created xsi:type="dcterms:W3CDTF">2024-04-04T00:07:14Z</dcterms:created>
  <dcterms:modified xsi:type="dcterms:W3CDTF">2024-04-04T01:26:21Z</dcterms:modified>
</cp:coreProperties>
</file>