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308" r:id="rId7"/>
    <p:sldId id="266" r:id="rId8"/>
    <p:sldId id="302" r:id="rId9"/>
    <p:sldId id="309" r:id="rId10"/>
    <p:sldId id="312" r:id="rId11"/>
    <p:sldId id="313" r:id="rId12"/>
    <p:sldId id="267" r:id="rId13"/>
    <p:sldId id="291" r:id="rId14"/>
    <p:sldId id="268" r:id="rId15"/>
    <p:sldId id="292" r:id="rId16"/>
    <p:sldId id="293" r:id="rId17"/>
    <p:sldId id="269" r:id="rId18"/>
    <p:sldId id="295" r:id="rId19"/>
    <p:sldId id="305" r:id="rId20"/>
    <p:sldId id="270" r:id="rId21"/>
    <p:sldId id="314" r:id="rId22"/>
    <p:sldId id="30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FPOP1-W9" panose="020B0604020202020204" charset="-128"/>
      <p:regular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SimSun" panose="02010600030101010101" pitchFamily="2" charset="-122"/>
      <p:regular r:id="rId34"/>
    </p:embeddedFont>
    <p:embeddedFont>
      <p:font typeface="Arial-Rounded" panose="020B0500000000000000" charset="0"/>
      <p:regular r:id="rId35"/>
    </p:embeddedFont>
    <p:embeddedFont>
      <p:font typeface="Arial-SGK-TV" pitchFamily="2" charset="0"/>
      <p:regular r:id="rId36"/>
      <p:bold r:id="rId37"/>
      <p:italic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308"/>
            <p14:sldId id="266"/>
            <p14:sldId id="302"/>
            <p14:sldId id="309"/>
            <p14:sldId id="312"/>
            <p14:sldId id="313"/>
            <p14:sldId id="267"/>
            <p14:sldId id="291"/>
          </p14:sldIdLst>
        </p14:section>
        <p14:section name="Tiết 2" id="{47239A1A-9B72-4DA5-96A7-F8786F163078}">
          <p14:sldIdLst>
            <p14:sldId id="268"/>
            <p14:sldId id="292"/>
            <p14:sldId id="293"/>
            <p14:sldId id="269"/>
            <p14:sldId id="295"/>
            <p14:sldId id="305"/>
            <p14:sldId id="270"/>
            <p14:sldId id="31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4CA420"/>
    <a:srgbClr val="F14420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90" d="100"/>
          <a:sy n="90" d="100"/>
        </p:scale>
        <p:origin x="1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79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03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6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08" y="228480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2317" y="1121691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28698" y="2678294"/>
            <a:ext cx="4907681" cy="688963"/>
            <a:chOff x="2238700" y="2667042"/>
            <a:chExt cx="4907681" cy="688963"/>
          </a:xfrm>
        </p:grpSpPr>
        <p:sp>
          <p:nvSpPr>
            <p:cNvPr id="93" name="文本框 92"/>
            <p:cNvSpPr txBox="1"/>
            <p:nvPr/>
          </p:nvSpPr>
          <p:spPr>
            <a:xfrm>
              <a:off x="2273580" y="266866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Trong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giấc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mơ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buổi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sáng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38700" y="26670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Trong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giấc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mơ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buổi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sáng</a:t>
              </a:r>
              <a:endParaRPr lang="zh-CN" altLang="en-US" sz="3600" dirty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5230" y="1535815"/>
            <a:ext cx="1800520" cy="928769"/>
            <a:chOff x="3295926" y="1810913"/>
            <a:chExt cx="1800520" cy="92876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02859" y="181635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8777" y="1810913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: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15972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grpSp>
        <p:nvGrpSpPr>
          <p:cNvPr id="28" name="组合 98"/>
          <p:cNvGrpSpPr/>
          <p:nvPr/>
        </p:nvGrpSpPr>
        <p:grpSpPr>
          <a:xfrm>
            <a:off x="561780" y="609890"/>
            <a:ext cx="8130752" cy="937096"/>
            <a:chOff x="-11385" y="-240615"/>
            <a:chExt cx="8130752" cy="937096"/>
          </a:xfrm>
        </p:grpSpPr>
        <p:sp>
          <p:nvSpPr>
            <p:cNvPr id="29" name="矩形 93"/>
            <p:cNvSpPr/>
            <p:nvPr/>
          </p:nvSpPr>
          <p:spPr>
            <a:xfrm>
              <a:off x="3971" y="-240615"/>
              <a:ext cx="7964040" cy="923330"/>
            </a:xfrm>
            <a:prstGeom prst="rect">
              <a:avLst/>
            </a:prstGeom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Chủ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đề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7: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Thế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giới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trong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mắt</a:t>
              </a:r>
              <a:r>
                <a:rPr lang="en-US" altLang="zh-CN" sz="48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4800" b="1" dirty="0" err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em</a:t>
              </a:r>
              <a:endParaRPr lang="zh-CN" altLang="en-US" sz="4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  <p:sp>
          <p:nvSpPr>
            <p:cNvPr id="31" name="矩形 97"/>
            <p:cNvSpPr/>
            <p:nvPr/>
          </p:nvSpPr>
          <p:spPr>
            <a:xfrm>
              <a:off x="-11385" y="-226849"/>
              <a:ext cx="8130752" cy="923330"/>
            </a:xfrm>
            <a:prstGeom prst="rect">
              <a:avLst/>
            </a:prstGeom>
          </p:spPr>
          <p:txBody>
            <a:bodyPr wrap="none">
              <a:prstTxWarp prst="textDeflateBottom">
                <a:avLst/>
              </a:prstTxWarp>
              <a:spAutoFit/>
            </a:bodyPr>
            <a:lstStyle/>
            <a:p>
              <a:pPr algn="l"/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Chủ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đề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7: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Thế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giới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trong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mắt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em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SGK-TV" pitchFamily="2" charset="0"/>
                  <a:ea typeface="Arial-Rounded" panose="020B0500000000000000" pitchFamily="34" charset="-93"/>
                  <a:cs typeface="Arial-SGK-TV" pitchFamily="2" charset="0"/>
                  <a:sym typeface="+mn-lt"/>
                </a:rPr>
                <a:t> </a:t>
              </a:r>
              <a:endParaRPr lang="zh-CN" altLang="en-US" sz="4800" b="1" dirty="0">
                <a:solidFill>
                  <a:srgbClr val="FF66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572" y="280988"/>
            <a:ext cx="86951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GB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12406" y="2586038"/>
            <a:ext cx="123348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-Point Star 9"/>
          <p:cNvSpPr/>
          <p:nvPr/>
        </p:nvSpPr>
        <p:spPr>
          <a:xfrm>
            <a:off x="1640540" y="1626229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5109371" y="1567346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1622819" y="161913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5102281" y="1549624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7039395" y="1553172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1626367" y="1622670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5137725" y="1574428"/>
            <a:ext cx="1933575" cy="196096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53579" y="1177528"/>
            <a:ext cx="864494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0" y="1766771"/>
            <a:ext cx="845737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0" y="2356014"/>
            <a:ext cx="830497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677681" y="222735"/>
            <a:ext cx="64964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123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túi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75" dirty="0" smtClean="0">
                <a:solidFill>
                  <a:srgbClr val="FF3B3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75" dirty="0">
              <a:solidFill>
                <a:srgbClr val="FF3B3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681225" y="2454157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874290" y="3683284"/>
            <a:ext cx="696954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75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842209" y="4203414"/>
            <a:ext cx="6969542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75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622613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 2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khổ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452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5802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07081"/>
            <a:ext cx="5094515" cy="415499"/>
            <a:chOff x="0" y="142774"/>
            <a:chExt cx="6792686" cy="553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9075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1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1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LÒNG</a:t>
              </a:r>
              <a:endParaRPr lang="zh-CN" altLang="en-US" sz="21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193390" y="951069"/>
            <a:ext cx="435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5194881" y="835536"/>
            <a:ext cx="414281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  <a:p>
            <a:endParaRPr lang="en-US" sz="3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2595254" y="1019194"/>
            <a:ext cx="25018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2713413" y="1424536"/>
            <a:ext cx="2363309" cy="3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2426271" y="1858932"/>
            <a:ext cx="2298758" cy="43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2625707" y="2366689"/>
            <a:ext cx="2315696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6537758" y="891819"/>
            <a:ext cx="207074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7307455" y="1361098"/>
            <a:ext cx="2415377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7344319" y="1767811"/>
            <a:ext cx="18275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6656686" y="2163111"/>
            <a:ext cx="2154751" cy="48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0996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07081"/>
            <a:ext cx="5094515" cy="415499"/>
            <a:chOff x="0" y="142774"/>
            <a:chExt cx="6792686" cy="5539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2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3990750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1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100" b="1" dirty="0">
                  <a:solidFill>
                    <a:srgbClr val="92D05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HỌC THUỘC LÒNG</a:t>
              </a:r>
              <a:endParaRPr lang="zh-CN" altLang="en-US" sz="2100" b="1" dirty="0">
                <a:solidFill>
                  <a:srgbClr val="92D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1193390" y="951069"/>
            <a:ext cx="435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Tối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giờ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Sực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nhớ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endParaRPr lang="en-US" sz="2800" dirty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Tìm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tia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nhỏ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rồi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Lặng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im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5194881" y="835536"/>
            <a:ext cx="414281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nằm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ngẫm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nghĩ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đâu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ngủ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  <a:p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Mai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.  </a:t>
            </a:r>
          </a:p>
          <a:p>
            <a:endParaRPr lang="en-US" sz="3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1851678" y="1019194"/>
            <a:ext cx="2501880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1969837" y="1424536"/>
            <a:ext cx="2363309" cy="367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2024338" y="1858932"/>
            <a:ext cx="2298758" cy="43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2042908" y="2326497"/>
            <a:ext cx="2315696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5854473" y="891819"/>
            <a:ext cx="2634141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6624171" y="1361098"/>
            <a:ext cx="2415377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6661034" y="1767811"/>
            <a:ext cx="2378513" cy="412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5973402" y="2163111"/>
            <a:ext cx="2154751" cy="48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89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834"/>
            <a:ext cx="8857059" cy="45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0"/>
            <a:ext cx="4675584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Củng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cố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2433638" cy="636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32" y="0"/>
            <a:ext cx="6638768" cy="30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1305" y="3446493"/>
            <a:ext cx="8651631" cy="1275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buFontTx/>
              <a:buAutoNum type="alphaLcPeriod"/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7175" indent="-257175">
              <a:buFontTx/>
              <a:buAutoNum type="alphaLcPeriod"/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1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mơ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sáng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918" y="751165"/>
            <a:ext cx="481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E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ông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trời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túi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đầy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Rải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vàng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khắp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nơi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462" y="2707707"/>
            <a:ext cx="497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thảo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nguyên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xanh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rất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nhiều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lạ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lớp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mình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77" y="783614"/>
            <a:ext cx="428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sông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Chảy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tràn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sữa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ban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hồng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nghe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tai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Lời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chú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gà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trống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-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ậy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883" y="1056805"/>
            <a:ext cx="1371600" cy="571500"/>
          </a:xfrm>
        </p:spPr>
        <p:txBody>
          <a:bodyPr/>
          <a:lstStyle/>
          <a:p>
            <a:pPr eaLnBrk="1" hangingPunct="1"/>
            <a:r>
              <a:rPr lang="en-US" altLang="en-US" sz="27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n¾ng</a:t>
            </a:r>
            <a:endParaRPr lang="en-US" altLang="en-US" sz="2700" dirty="0"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2588419" y="2787254"/>
            <a:ext cx="5208985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700" dirty="0" err="1">
                <a:latin typeface=".VnAvant" panose="020B7200000000000000" pitchFamily="34" charset="0"/>
              </a:rPr>
              <a:t>Trong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giÊc</a:t>
            </a:r>
            <a:r>
              <a:rPr lang="en-US" altLang="en-US" sz="2700" dirty="0">
                <a:latin typeface=".VnAvant" panose="020B7200000000000000" pitchFamily="34" charset="0"/>
              </a:rPr>
              <a:t> m¬   </a:t>
            </a:r>
            <a:r>
              <a:rPr lang="en-US" altLang="en-US" sz="2700" dirty="0" err="1">
                <a:latin typeface=".VnAvant" panose="020B7200000000000000" pitchFamily="34" charset="0"/>
              </a:rPr>
              <a:t>buæi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s¸ng</a:t>
            </a:r>
            <a:endParaRPr lang="en-US" altLang="en-US" sz="27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700" dirty="0" err="1">
                <a:latin typeface=".VnAvant" panose="020B7200000000000000" pitchFamily="34" charset="0"/>
              </a:rPr>
              <a:t>Em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gÆp</a:t>
            </a:r>
            <a:r>
              <a:rPr lang="en-US" altLang="en-US" sz="2700" dirty="0">
                <a:latin typeface=".VnAvant" panose="020B7200000000000000" pitchFamily="34" charset="0"/>
              </a:rPr>
              <a:t> «ng   </a:t>
            </a:r>
            <a:r>
              <a:rPr lang="en-US" altLang="en-US" sz="2700" dirty="0" err="1">
                <a:latin typeface=".VnAvant" panose="020B7200000000000000" pitchFamily="34" charset="0"/>
              </a:rPr>
              <a:t>mÆt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trêi</a:t>
            </a:r>
            <a:endParaRPr lang="en-US" altLang="en-US" sz="27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700" dirty="0" err="1">
                <a:latin typeface=".VnAvant" panose="020B7200000000000000" pitchFamily="34" charset="0"/>
              </a:rPr>
              <a:t>Mang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tói</a:t>
            </a:r>
            <a:r>
              <a:rPr lang="en-US" altLang="en-US" sz="2700" dirty="0">
                <a:latin typeface=".VnAvant" panose="020B7200000000000000" pitchFamily="34" charset="0"/>
              </a:rPr>
              <a:t> ®</a:t>
            </a:r>
            <a:r>
              <a:rPr lang="en-US" altLang="en-US" sz="2700" dirty="0" err="1">
                <a:latin typeface=".VnAvant" panose="020B7200000000000000" pitchFamily="34" charset="0"/>
              </a:rPr>
              <a:t>Çy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hoa</a:t>
            </a:r>
            <a:r>
              <a:rPr lang="en-US" altLang="en-US" sz="2700" dirty="0">
                <a:latin typeface=".VnAvant" panose="020B7200000000000000" pitchFamily="34" charset="0"/>
              </a:rPr>
              <a:t> n¾ng</a:t>
            </a:r>
            <a:endParaRPr lang="en-US" altLang="en-US" sz="27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700" dirty="0" err="1">
                <a:latin typeface=".VnAvant" panose="020B7200000000000000" pitchFamily="34" charset="0"/>
              </a:rPr>
              <a:t>R¶i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hoa</a:t>
            </a:r>
            <a:r>
              <a:rPr lang="en-US" altLang="en-US" sz="2700" dirty="0">
                <a:latin typeface=".VnAvant" panose="020B7200000000000000" pitchFamily="34" charset="0"/>
              </a:rPr>
              <a:t> </a:t>
            </a:r>
            <a:r>
              <a:rPr lang="en-US" altLang="en-US" sz="2700" dirty="0" err="1">
                <a:latin typeface=".VnAvant" panose="020B7200000000000000" pitchFamily="34" charset="0"/>
              </a:rPr>
              <a:t>vµng</a:t>
            </a:r>
            <a:r>
              <a:rPr lang="en-US" altLang="en-US" sz="27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2700" dirty="0">
                <a:latin typeface=".VnAvant" panose="020B7200000000000000" pitchFamily="34" charset="0"/>
              </a:rPr>
              <a:t> kh¾p </a:t>
            </a:r>
            <a:r>
              <a:rPr lang="en-US" altLang="en-US" sz="2700" dirty="0" err="1">
                <a:latin typeface=".VnAvant" panose="020B7200000000000000" pitchFamily="34" charset="0"/>
              </a:rPr>
              <a:t>n¬i</a:t>
            </a:r>
            <a:r>
              <a:rPr lang="en-US" altLang="en-US" sz="2700" dirty="0">
                <a:latin typeface=".VnAvant" panose="020B7200000000000000" pitchFamily="34" charset="0"/>
              </a:rPr>
              <a:t>.</a:t>
            </a:r>
            <a:endParaRPr lang="en-US" altLang="en-US" sz="27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3182541" y="1057995"/>
            <a:ext cx="1758553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n¬i</a:t>
            </a:r>
            <a:endParaRPr lang="en-US" altLang="en-US" sz="2700">
              <a:latin typeface=".VnAvant" panose="020B7200000000000000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5830491" y="1056805"/>
            <a:ext cx="2452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</a:t>
            </a:r>
            <a:endParaRPr lang="en-US" altLang="en-US" sz="2700"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1448991" cy="636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070872" y="2787254"/>
            <a:ext cx="128588" cy="33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92541" y="2787254"/>
            <a:ext cx="128588" cy="33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00888" y="2787254"/>
            <a:ext cx="127397" cy="33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33938" y="3252788"/>
            <a:ext cx="127397" cy="33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315076" y="3234929"/>
            <a:ext cx="127397" cy="33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98419" y="3244454"/>
            <a:ext cx="127397" cy="33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76800" y="3763567"/>
            <a:ext cx="128588" cy="33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62751" y="3711179"/>
            <a:ext cx="127397" cy="33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865144" y="3692129"/>
            <a:ext cx="127397" cy="334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43476" y="4188619"/>
            <a:ext cx="127397" cy="33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97266" y="4167188"/>
            <a:ext cx="127397" cy="334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802041" y="4148138"/>
            <a:ext cx="127397" cy="3345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mơ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sáng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918" y="751165"/>
            <a:ext cx="481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E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ông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trời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túi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đầy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Rải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vàng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khắp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nơi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462" y="2707707"/>
            <a:ext cx="497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thảo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nguyên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xanh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rất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nhiều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lạ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lớp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mình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77" y="783614"/>
            <a:ext cx="428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sông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Chảy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tràn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sữa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ban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hồng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nghe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tai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Lời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chú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gà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trống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-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ậy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</p:txBody>
      </p:sp>
      <p:sp>
        <p:nvSpPr>
          <p:cNvPr id="8" name="Lưu đồ: Đường kết nối 8"/>
          <p:cNvSpPr/>
          <p:nvPr/>
        </p:nvSpPr>
        <p:spPr>
          <a:xfrm>
            <a:off x="10164" y="57329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0" y="2499821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/>
          <p:cNvSpPr/>
          <p:nvPr/>
        </p:nvSpPr>
        <p:spPr>
          <a:xfrm>
            <a:off x="5046337" y="4999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/>
          <p:cNvSpPr/>
          <p:nvPr/>
        </p:nvSpPr>
        <p:spPr>
          <a:xfrm>
            <a:off x="4519802" y="27749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347556" y="-36481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giấc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mơ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sáng</a:t>
            </a:r>
            <a:endParaRPr lang="zh-CN" altLang="en-US" sz="32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918" y="751165"/>
            <a:ext cx="4813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E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gặp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ông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trời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túi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đầy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Rải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vàng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khắp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nơi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462" y="2707707"/>
            <a:ext cx="497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thảo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nguyên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xanh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rất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nhiều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lạ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lớp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mình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77" y="783614"/>
            <a:ext cx="428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thấy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sông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Chảy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tràn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dòng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sữa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trắng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qua ban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hồng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6462" y="2740156"/>
            <a:ext cx="4337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Trong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giấc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mơ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buổi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sáng</a:t>
            </a:r>
            <a:endParaRPr lang="en-US" sz="2800" dirty="0" smtClean="0">
              <a:latin typeface="Arial-SGK-TV" pitchFamily="2" charset="0"/>
              <a:ea typeface="Arial-Rounded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nghe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bên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tai</a:t>
            </a:r>
          </a:p>
          <a:p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Lời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chú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gà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trống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: </a:t>
            </a:r>
          </a:p>
          <a:p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- </a:t>
            </a:r>
            <a:r>
              <a:rPr lang="en-US" sz="2800" dirty="0" err="1">
                <a:latin typeface="Arial-SGK-TV" pitchFamily="2" charset="0"/>
                <a:ea typeface="Arial-Rounded" charset="0"/>
                <a:cs typeface="Arial-SGK-TV" pitchFamily="2" charset="0"/>
              </a:rPr>
              <a:t>D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ậy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mau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Học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charset="0"/>
                <a:cs typeface="Arial-SGK-TV" pitchFamily="2" charset="0"/>
              </a:rPr>
              <a:t>bài</a:t>
            </a:r>
            <a:r>
              <a:rPr lang="en-US" sz="2800" dirty="0" smtClean="0">
                <a:latin typeface="Arial-SGK-TV" pitchFamily="2" charset="0"/>
                <a:ea typeface="Arial-Rounded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6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659</Words>
  <Application>Microsoft Office PowerPoint</Application>
  <PresentationFormat>On-screen Show (16:9)</PresentationFormat>
  <Paragraphs>140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Times New Roman</vt:lpstr>
      <vt:lpstr>Calibri</vt:lpstr>
      <vt:lpstr>DFPOP1-W9</vt:lpstr>
      <vt:lpstr>.VnAvant</vt:lpstr>
      <vt:lpstr>Arial</vt:lpstr>
      <vt:lpstr>SimSun</vt:lpstr>
      <vt:lpstr>华康少女文字W5</vt:lpstr>
      <vt:lpstr>Arial-Rounded</vt:lpstr>
      <vt:lpstr>Arial-SGK-TV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63</cp:revision>
  <dcterms:created xsi:type="dcterms:W3CDTF">2020-08-13T09:19:08Z</dcterms:created>
  <dcterms:modified xsi:type="dcterms:W3CDTF">2021-02-13T03:21:32Z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