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75" r:id="rId4"/>
    <p:sldId id="266" r:id="rId5"/>
    <p:sldId id="312" r:id="rId6"/>
    <p:sldId id="326" r:id="rId7"/>
    <p:sldId id="327" r:id="rId8"/>
    <p:sldId id="318" r:id="rId9"/>
    <p:sldId id="313" r:id="rId10"/>
    <p:sldId id="328" r:id="rId11"/>
    <p:sldId id="267" r:id="rId12"/>
    <p:sldId id="319" r:id="rId13"/>
    <p:sldId id="296" r:id="rId14"/>
    <p:sldId id="268" r:id="rId15"/>
    <p:sldId id="280" r:id="rId16"/>
    <p:sldId id="281" r:id="rId17"/>
    <p:sldId id="269" r:id="rId18"/>
    <p:sldId id="282" r:id="rId19"/>
    <p:sldId id="270" r:id="rId20"/>
    <p:sldId id="322" r:id="rId21"/>
    <p:sldId id="271" r:id="rId22"/>
    <p:sldId id="323" r:id="rId23"/>
    <p:sldId id="285" r:id="rId24"/>
    <p:sldId id="272" r:id="rId25"/>
    <p:sldId id="324" r:id="rId26"/>
    <p:sldId id="273" r:id="rId27"/>
    <p:sldId id="325" r:id="rId28"/>
    <p:sldId id="274" r:id="rId29"/>
  </p:sldIdLst>
  <p:sldSz cx="9144000" cy="5143500" type="screen16x9"/>
  <p:notesSz cx="6858000" cy="9144000"/>
  <p:embeddedFontLst>
    <p:embeddedFont>
      <p:font typeface="Arial-SGK-TV" pitchFamily="2" charset="0"/>
      <p:regular r:id="rId31"/>
      <p:bold r:id="rId32"/>
      <p:italic r:id="rId33"/>
    </p:embeddedFont>
    <p:embeddedFont>
      <p:font typeface=".VnAvant" panose="020B7200000000000000" pitchFamily="34" charset="0"/>
      <p:regular r:id="rId34"/>
      <p:bold r:id="rId35"/>
      <p:italic r:id="rId36"/>
      <p:boldItalic r:id="rId37"/>
    </p:embeddedFont>
    <p:embeddedFont>
      <p:font typeface="HL Hoctro" panose="020B0604020202020204" charset="0"/>
      <p:regular r:id="rId38"/>
    </p:embeddedFont>
    <p:embeddedFont>
      <p:font typeface="Microsoft YaHei" panose="020B0503020204020204" pitchFamily="34" charset="-122"/>
      <p:regular r:id="rId39"/>
      <p:bold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SimSun" panose="02010600030101010101" pitchFamily="2" charset="-122"/>
      <p:regular r:id="rId43"/>
    </p:embeddedFont>
    <p:embeddedFont>
      <p:font typeface="SimSun" panose="02010600030101010101" pitchFamily="2" charset="-122"/>
      <p:regular r:id="rId43"/>
    </p:embeddedFont>
    <p:embeddedFont>
      <p:font typeface="Arial-Rounded" panose="020B0500000000000000" charset="0"/>
      <p:regular r:id="rId44"/>
    </p:embeddedFont>
    <p:embeddedFont>
      <p:font typeface="DFPOP1-W9" panose="020B0604020202020204" charset="-128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2"/>
            <p14:sldId id="326"/>
            <p14:sldId id="327"/>
            <p14:sldId id="318"/>
            <p14:sldId id="313"/>
            <p14:sldId id="328"/>
            <p14:sldId id="267"/>
            <p14:sldId id="319"/>
            <p14:sldId id="296"/>
            <p14:sldId id="268"/>
            <p14:sldId id="280"/>
            <p14:sldId id="281"/>
            <p14:sldId id="269"/>
            <p14:sldId id="282"/>
            <p14:sldId id="270"/>
            <p14:sldId id="322"/>
            <p14:sldId id="271"/>
            <p14:sldId id="323"/>
            <p14:sldId id="285"/>
            <p14:sldId id="272"/>
            <p14:sldId id="324"/>
            <p14:sldId id="273"/>
            <p14:sldId id="325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5" d="100"/>
          <a:sy n="95" d="100"/>
        </p:scale>
        <p:origin x="90" y="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512194" y="2147882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8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821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LÝ THỊ BÍCH LIÊN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3214" y="1855194"/>
            <a:ext cx="64915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6:</a:t>
            </a:r>
          </a:p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MÁI TRƯỜNG MẾN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text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033" r="9180" b="56000"/>
          <a:stretch>
            <a:fillRect/>
          </a:stretch>
        </p:blipFill>
        <p:spPr bwMode="auto">
          <a:xfrm>
            <a:off x="0" y="-1"/>
            <a:ext cx="912567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2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89891"/>
            <a:ext cx="3680222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3.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¶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lêi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c©u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hái</a:t>
            </a:r>
            <a:endParaRPr lang="en-US" sz="27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125016" y="2143125"/>
            <a:ext cx="5103019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150019" y="3011091"/>
            <a:ext cx="52911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194073" y="3643313"/>
            <a:ext cx="5283994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5" name="Picture 2" descr="Sác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9" t="64500" b="8501"/>
          <a:stretch>
            <a:fillRect/>
          </a:stretch>
        </p:blipFill>
        <p:spPr bwMode="auto">
          <a:xfrm>
            <a:off x="5418535" y="1276350"/>
            <a:ext cx="3530203" cy="362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8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813" y="0"/>
            <a:ext cx="3680222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rả</a:t>
            </a:r>
            <a:r>
              <a:rPr lang="en-US" altLang="zh-CN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zh-CN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zh-CN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endParaRPr lang="en-US" altLang="zh-CN" sz="27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Placeholder 4"/>
          <p:cNvSpPr txBox="1">
            <a:spLocks noChangeArrowheads="1"/>
          </p:cNvSpPr>
          <p:nvPr/>
        </p:nvSpPr>
        <p:spPr bwMode="auto">
          <a:xfrm>
            <a:off x="0" y="901303"/>
            <a:ext cx="5222631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 smtClean="0">
                <a:latin typeface="Times New Roman" panose="02020603050405020304" pitchFamily="18" charset="0"/>
              </a:rPr>
              <a:t>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 noChangeArrowheads="1"/>
          </p:cNvSpPr>
          <p:nvPr/>
        </p:nvSpPr>
        <p:spPr bwMode="auto">
          <a:xfrm>
            <a:off x="23813" y="1835944"/>
            <a:ext cx="5291671" cy="4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 noChangeArrowheads="1"/>
          </p:cNvSpPr>
          <p:nvPr/>
        </p:nvSpPr>
        <p:spPr bwMode="auto">
          <a:xfrm>
            <a:off x="125016" y="2865837"/>
            <a:ext cx="5411391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vi-VN" altLang="en-US" sz="2400" dirty="0">
                <a:latin typeface="Times New Roman" panose="02020603050405020304" pitchFamily="18" charset="0"/>
              </a:rPr>
              <a:t>c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>
            <a:spLocks noChangeArrowheads="1"/>
          </p:cNvSpPr>
          <p:nvPr/>
        </p:nvSpPr>
        <p:spPr bwMode="auto">
          <a:xfrm>
            <a:off x="-152033" y="860821"/>
            <a:ext cx="4669631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4"/>
          <p:cNvSpPr txBox="1">
            <a:spLocks noChangeArrowheads="1"/>
          </p:cNvSpPr>
          <p:nvPr/>
        </p:nvSpPr>
        <p:spPr bwMode="auto">
          <a:xfrm>
            <a:off x="42221" y="1828522"/>
            <a:ext cx="5180410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ts val="750"/>
              </a:spcBef>
            </a:pP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bỡ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ngỡ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nép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4"/>
          <p:cNvSpPr txBox="1">
            <a:spLocks noChangeArrowheads="1"/>
          </p:cNvSpPr>
          <p:nvPr/>
        </p:nvSpPr>
        <p:spPr bwMode="auto">
          <a:xfrm>
            <a:off x="125016" y="2755741"/>
            <a:ext cx="591621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ngồi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chút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Sác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9" t="64500" b="8501"/>
          <a:stretch>
            <a:fillRect/>
          </a:stretch>
        </p:blipFill>
        <p:spPr bwMode="auto">
          <a:xfrm>
            <a:off x="5536407" y="23217"/>
            <a:ext cx="3530203" cy="362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7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8528" y="43966"/>
            <a:ext cx="5421702" cy="4985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1070" y="1787487"/>
            <a:ext cx="8972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7113966" y="1787487"/>
            <a:ext cx="33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7194353" y="1768920"/>
            <a:ext cx="1403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(….) 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981"/>
            <a:ext cx="9144000" cy="1803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1423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949269" y="1087237"/>
            <a:ext cx="1822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</a:t>
            </a:r>
            <a:r>
              <a:rPr lang="en-US" altLang="zh-CN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uổi</a:t>
            </a:r>
            <a:r>
              <a:rPr lang="en-US" altLang="zh-CN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474785" y="2373079"/>
            <a:ext cx="8083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sân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74122" y="1067032"/>
            <a:ext cx="1547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408464" y="237307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5866088" y="1067031"/>
            <a:ext cx="1185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</a:t>
            </a:r>
            <a:r>
              <a:rPr lang="en-US" altLang="zh-CN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</a:t>
            </a:r>
            <a:r>
              <a:rPr lang="en-US" altLang="zh-CN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24"/>
            <a:ext cx="9144000" cy="1818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6 L -0.14983 0.255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9032" y="79261"/>
            <a:ext cx="5929979" cy="58936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Quan sát tranh và để nói theo tranh</a:t>
            </a: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41499" r="10175" b="8501"/>
          <a:stretch>
            <a:fillRect/>
          </a:stretch>
        </p:blipFill>
        <p:spPr bwMode="auto">
          <a:xfrm>
            <a:off x="99032" y="1466547"/>
            <a:ext cx="9044967" cy="367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istrator.EPR5HADQQSBOGQY\Downloads\cd3 bai 1.3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 t="36494" r="28316" b="59344"/>
          <a:stretch>
            <a:fillRect/>
          </a:stretch>
        </p:blipFill>
        <p:spPr bwMode="auto">
          <a:xfrm>
            <a:off x="99032" y="668621"/>
            <a:ext cx="9044967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13000" r="11578" b="55499"/>
          <a:stretch>
            <a:fillRect/>
          </a:stretch>
        </p:blipFill>
        <p:spPr bwMode="auto">
          <a:xfrm>
            <a:off x="0" y="0"/>
            <a:ext cx="90331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1"/>
            <a:ext cx="9144000" cy="17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0772" y="1254919"/>
            <a:ext cx="7543800" cy="11953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Tìm trong và ngoài bài đọc </a:t>
            </a:r>
            <a:r>
              <a:rPr lang="en-US" sz="27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Tôi đi học </a:t>
            </a:r>
            <a:r>
              <a:rPr lang="en-US" sz="2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 ngữ có tiếng chứa vần </a:t>
            </a:r>
            <a:r>
              <a:rPr lang="en-US" sz="27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ương, ươn, ươi, ươu.</a:t>
            </a: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9431" y="-87965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57001" r="10175" b="8501"/>
          <a:stretch>
            <a:fillRect/>
          </a:stretch>
        </p:blipFill>
        <p:spPr bwMode="auto">
          <a:xfrm>
            <a:off x="1000126" y="1596628"/>
            <a:ext cx="6756797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0773" y="1120379"/>
            <a:ext cx="5688806" cy="58816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 Hát một bài hát về ngày đầu đi học</a:t>
            </a: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9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319177" y="329765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24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Quan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sát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ảnh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ngày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đầu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đi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học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ác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4" b="16000"/>
          <a:stretch>
            <a:fillRect/>
          </a:stretch>
        </p:blipFill>
        <p:spPr bwMode="auto">
          <a:xfrm>
            <a:off x="3202843" y="791430"/>
            <a:ext cx="569912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/>
          <p:cNvSpPr/>
          <p:nvPr/>
        </p:nvSpPr>
        <p:spPr>
          <a:xfrm>
            <a:off x="68077" y="2526567"/>
            <a:ext cx="3194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Ngày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đầu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đi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em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gì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đáng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? </a:t>
            </a: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228324" y="1109307"/>
            <a:ext cx="3194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24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ảnh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nào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giống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em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ngày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đầu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đi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? </a:t>
            </a: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033" r="9180" b="56000"/>
          <a:stretch>
            <a:fillRect/>
          </a:stretch>
        </p:blipFill>
        <p:spPr bwMode="auto">
          <a:xfrm>
            <a:off x="0" y="-1"/>
            <a:ext cx="912567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7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261080" y="979247"/>
            <a:ext cx="86046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  <p:sp>
        <p:nvSpPr>
          <p:cNvPr id="5" name="TextBox 26"/>
          <p:cNvSpPr txBox="1">
            <a:spLocks noChangeArrowheads="1"/>
          </p:cNvSpPr>
          <p:nvPr/>
        </p:nvSpPr>
        <p:spPr bwMode="auto">
          <a:xfrm>
            <a:off x="350377" y="3327605"/>
            <a:ext cx="85332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17039" y="2044937"/>
            <a:ext cx="85332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968270" y="1026343"/>
            <a:ext cx="91124" cy="484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59526" y="1026343"/>
            <a:ext cx="66911" cy="484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982655" y="1510602"/>
            <a:ext cx="68336" cy="478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59394" y="2044937"/>
            <a:ext cx="68336" cy="478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28459" y="2051867"/>
            <a:ext cx="68336" cy="478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406212" y="2021713"/>
            <a:ext cx="68336" cy="478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208803" y="3327605"/>
            <a:ext cx="68336" cy="478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07708" y="3326114"/>
            <a:ext cx="68336" cy="478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9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033" r="9180" b="56000"/>
          <a:stretch>
            <a:fillRect/>
          </a:stretch>
        </p:blipFill>
        <p:spPr bwMode="auto">
          <a:xfrm>
            <a:off x="0" y="-1"/>
            <a:ext cx="912567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 bwMode="auto">
          <a:xfrm>
            <a:off x="1335882" y="1982391"/>
            <a:ext cx="212288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mai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64407" y="1251347"/>
            <a:ext cx="311705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 ngữ: 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357313" y="2622947"/>
            <a:ext cx="212288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415654" y="2693194"/>
            <a:ext cx="212288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yếm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4912519" y="2018110"/>
            <a:ext cx="212288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bỡ ngỡ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4912519" y="2647950"/>
            <a:ext cx="212288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nép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1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8" grpId="0" build="p"/>
      <p:bldP spid="9" grpId="0" build="p"/>
      <p:bldP spid="11" grpId="0" build="p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4180285" y="3932635"/>
            <a:ext cx="69056" cy="483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52901" y="2322910"/>
            <a:ext cx="69056" cy="482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033" r="9180" b="56000"/>
          <a:stretch>
            <a:fillRect/>
          </a:stretch>
        </p:blipFill>
        <p:spPr bwMode="auto">
          <a:xfrm>
            <a:off x="854869" y="1146573"/>
            <a:ext cx="7959329" cy="39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34604" y="157163"/>
            <a:ext cx="7886700" cy="91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2400" b="1">
                <a:latin typeface="Times New Roman" pitchFamily="18" charset="0"/>
                <a:ea typeface="+mj-ea"/>
                <a:cs typeface="Times New Roman" pitchFamily="18" charset="0"/>
              </a:rPr>
              <a:t>Thứ   ngày   tháng   năm</a:t>
            </a:r>
            <a:br>
              <a:rPr lang="en-US" altLang="en-US" sz="2400" b="1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altLang="en-US" sz="2400" b="1">
                <a:latin typeface="Times New Roman" pitchFamily="18" charset="0"/>
                <a:ea typeface="+mj-ea"/>
                <a:cs typeface="Times New Roman" pitchFamily="18" charset="0"/>
              </a:rPr>
              <a:t>Tiếng Việt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1169194" y="1799035"/>
            <a:ext cx="280988" cy="1303734"/>
          </a:xfrm>
          <a:prstGeom prst="leftBrace">
            <a:avLst>
              <a:gd name="adj1" fmla="val 8333"/>
              <a:gd name="adj2" fmla="val 5078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013"/>
          </a:p>
        </p:txBody>
      </p:sp>
      <p:sp>
        <p:nvSpPr>
          <p:cNvPr id="5127" name="TextBox 15"/>
          <p:cNvSpPr txBox="1">
            <a:spLocks noChangeArrowheads="1"/>
          </p:cNvSpPr>
          <p:nvPr/>
        </p:nvSpPr>
        <p:spPr bwMode="auto">
          <a:xfrm>
            <a:off x="0" y="2237185"/>
            <a:ext cx="1338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  <p:sp>
        <p:nvSpPr>
          <p:cNvPr id="17" name="Left Brace 16"/>
          <p:cNvSpPr/>
          <p:nvPr/>
        </p:nvSpPr>
        <p:spPr>
          <a:xfrm>
            <a:off x="1114425" y="3330179"/>
            <a:ext cx="280988" cy="1303734"/>
          </a:xfrm>
          <a:prstGeom prst="leftBrace">
            <a:avLst>
              <a:gd name="adj1" fmla="val 8333"/>
              <a:gd name="adj2" fmla="val 5078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013"/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0" y="3723085"/>
            <a:ext cx="1338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20142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5127" grpId="0"/>
      <p:bldP spid="5127" grpId="1"/>
      <p:bldP spid="17" grpId="0" animBg="1"/>
      <p:bldP spid="51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471</Words>
  <Application>Microsoft Office PowerPoint</Application>
  <PresentationFormat>On-screen Show (16:9)</PresentationFormat>
  <Paragraphs>76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Arial-SGK-TV</vt:lpstr>
      <vt:lpstr>.VnAvant</vt:lpstr>
      <vt:lpstr>HL Hoctro</vt:lpstr>
      <vt:lpstr>Arial</vt:lpstr>
      <vt:lpstr>Microsoft YaHei</vt:lpstr>
      <vt:lpstr>Times New Roman</vt:lpstr>
      <vt:lpstr>Tahoma</vt:lpstr>
      <vt:lpstr>SimSun</vt:lpstr>
      <vt:lpstr>华康少女文字W5</vt:lpstr>
      <vt:lpstr>SimSun</vt:lpstr>
      <vt:lpstr>Arial-Rounded</vt:lpstr>
      <vt:lpstr>DFPOP1-W9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42</cp:revision>
  <dcterms:created xsi:type="dcterms:W3CDTF">2020-08-13T09:19:00Z</dcterms:created>
  <dcterms:modified xsi:type="dcterms:W3CDTF">2021-01-27T11:48:32Z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