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342" r:id="rId4"/>
    <p:sldId id="259" r:id="rId5"/>
    <p:sldId id="345" r:id="rId6"/>
    <p:sldId id="344" r:id="rId7"/>
    <p:sldId id="346" r:id="rId8"/>
    <p:sldId id="350" r:id="rId9"/>
    <p:sldId id="351" r:id="rId10"/>
    <p:sldId id="347" r:id="rId11"/>
    <p:sldId id="263" r:id="rId12"/>
    <p:sldId id="323" r:id="rId13"/>
    <p:sldId id="313" r:id="rId14"/>
    <p:sldId id="352" r:id="rId15"/>
    <p:sldId id="353" r:id="rId16"/>
    <p:sldId id="265" r:id="rId17"/>
    <p:sldId id="325" r:id="rId18"/>
    <p:sldId id="268" r:id="rId19"/>
    <p:sldId id="327" r:id="rId20"/>
    <p:sldId id="270" r:id="rId21"/>
    <p:sldId id="354" r:id="rId22"/>
    <p:sldId id="272" r:id="rId23"/>
    <p:sldId id="329" r:id="rId24"/>
    <p:sldId id="274" r:id="rId25"/>
    <p:sldId id="275" r:id="rId26"/>
    <p:sldId id="277" r:id="rId27"/>
    <p:sldId id="356" r:id="rId28"/>
    <p:sldId id="279" r:id="rId29"/>
    <p:sldId id="357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78" y="19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5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/>
          <a:srcRect l="1" r="152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/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/>
          <a:srcRect l="1" r="152" b="8109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/>
          <a:srcRect l="135" t="36970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/>
          <a:srcRect l="1" r="152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None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/>
          <a:srcRect l="135" t="36970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1350"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516146" y="2131932"/>
            <a:ext cx="858126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</a:t>
            </a:r>
            <a:r>
              <a:rPr lang="en-US" sz="4400" b="1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</a:t>
            </a:r>
            <a:r>
              <a:rPr lang="en-US" sz="4400" b="1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5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</a:t>
            </a:r>
            <a:r>
              <a:rPr lang="en-US" sz="4400" b="1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Bữa</a:t>
            </a:r>
            <a:r>
              <a:rPr lang="en-US" sz="4400" b="1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cơm</a:t>
            </a:r>
            <a:r>
              <a:rPr lang="en-US" sz="4400" b="1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gia</a:t>
            </a:r>
            <a:r>
              <a:rPr lang="en-US" sz="4400" b="1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đình</a:t>
            </a:r>
            <a:endParaRPr sz="4000" b="1" dirty="0">
              <a:solidFill>
                <a:srgbClr val="FF66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/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/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/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2697594" y="3712505"/>
            <a:ext cx="408552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Giáo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viên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Lý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Thị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Bích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Liên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endParaRPr sz="1800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2167" y="696036"/>
            <a:ext cx="757450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</a:p>
          <a:p>
            <a:pPr marL="342900" indent="-342900" algn="just">
              <a:buFontTx/>
              <a:buChar char="-"/>
            </a:pP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14313" indent="-214313" algn="just">
              <a:buFontTx/>
              <a:buChar char="-"/>
            </a:pP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214313" indent="-214313" algn="just">
              <a:buFontTx/>
              <a:buChar char="-"/>
            </a:pP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ạ.</a:t>
            </a:r>
          </a:p>
          <a:p>
            <a:pPr algn="just"/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Chi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Chi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25086" y="153537"/>
            <a:ext cx="40226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0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160815" y="1892496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Trả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lời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hỏi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502012" y="969416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3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8348" y="263128"/>
            <a:ext cx="3608887" cy="51212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.VnAvant" panose="020B7200000000000000" pitchFamily="34" charset="0"/>
              </a:rPr>
              <a:t>3. </a:t>
            </a:r>
            <a:r>
              <a:rPr lang="en-US" altLang="en-US" sz="32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Tr</a:t>
            </a:r>
            <a:r>
              <a:rPr lang="en-US" altLang="en-US" sz="3200" b="1" dirty="0">
                <a:solidFill>
                  <a:schemeClr val="bg1"/>
                </a:solidFill>
                <a:latin typeface=".VnAvant" panose="020B7200000000000000" pitchFamily="34" charset="0"/>
              </a:rPr>
              <a:t>¶ </a:t>
            </a:r>
            <a:r>
              <a:rPr lang="en-US" altLang="en-US" sz="32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lêi</a:t>
            </a:r>
            <a:r>
              <a:rPr lang="en-US" altLang="en-US" sz="32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c©u</a:t>
            </a:r>
            <a:r>
              <a:rPr lang="en-US" altLang="en-US" sz="32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hái</a:t>
            </a:r>
            <a:endParaRPr lang="en-US" altLang="en-US" sz="32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 Placeholder 4"/>
          <p:cNvSpPr txBox="1">
            <a:spLocks noChangeArrowheads="1"/>
          </p:cNvSpPr>
          <p:nvPr/>
        </p:nvSpPr>
        <p:spPr bwMode="auto">
          <a:xfrm>
            <a:off x="108348" y="1103736"/>
            <a:ext cx="3477815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750"/>
              </a:spcBef>
            </a:pPr>
            <a:r>
              <a:rPr lang="vi-VN" altLang="en-US" sz="2400" dirty="0">
                <a:latin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đình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Việt</a:t>
            </a:r>
            <a:r>
              <a:rPr lang="en-US" altLang="en-US" sz="2400" dirty="0">
                <a:latin typeface="Times New Roman" panose="02020603050405020304" pitchFamily="18" charset="0"/>
              </a:rPr>
              <a:t> Nam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400" dirty="0">
                <a:latin typeface="Times New Roman" panose="02020603050405020304" pitchFamily="18" charset="0"/>
              </a:rPr>
              <a:t>?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4"/>
          <p:cNvSpPr txBox="1">
            <a:spLocks noChangeArrowheads="1"/>
          </p:cNvSpPr>
          <p:nvPr/>
        </p:nvSpPr>
        <p:spPr bwMode="auto">
          <a:xfrm>
            <a:off x="108348" y="2115741"/>
            <a:ext cx="3477815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750"/>
              </a:spcBef>
            </a:pPr>
            <a:r>
              <a:rPr lang="vi-VN" altLang="en-US" sz="2100" dirty="0">
                <a:latin typeface="Times New Roman" panose="02020603050405020304" pitchFamily="18" charset="0"/>
              </a:rPr>
              <a:t>b</a:t>
            </a:r>
            <a:r>
              <a:rPr lang="en-US" altLang="en-US" sz="2100" dirty="0"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này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đình</a:t>
            </a:r>
            <a:r>
              <a:rPr lang="en-US" altLang="en-US" sz="2400" dirty="0">
                <a:latin typeface="Times New Roman" panose="02020603050405020304" pitchFamily="18" charset="0"/>
              </a:rPr>
              <a:t> Chi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</a:rPr>
              <a:t>?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>
            <a:spLocks noChangeArrowheads="1"/>
          </p:cNvSpPr>
          <p:nvPr/>
        </p:nvSpPr>
        <p:spPr bwMode="auto">
          <a:xfrm>
            <a:off x="108348" y="3127746"/>
            <a:ext cx="3477815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750"/>
              </a:spcBef>
            </a:pPr>
            <a:r>
              <a:rPr lang="vi-VN" altLang="en-US" sz="2400" dirty="0">
                <a:latin typeface="Times New Roman" panose="02020603050405020304" pitchFamily="18" charset="0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</a:rPr>
              <a:t>. Theo </a:t>
            </a:r>
            <a:r>
              <a:rPr lang="en-US" altLang="en-US" sz="2400" dirty="0" err="1">
                <a:latin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vì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sao</a:t>
            </a:r>
            <a:r>
              <a:rPr lang="en-US" altLang="en-US" sz="2400" dirty="0">
                <a:latin typeface="Times New Roman" panose="02020603050405020304" pitchFamily="18" charset="0"/>
              </a:rPr>
              <a:t> Chi </a:t>
            </a:r>
            <a:r>
              <a:rPr lang="en-US" altLang="en-US" sz="2400" dirty="0" err="1">
                <a:latin typeface="Times New Roman" panose="02020603050405020304" pitchFamily="18" charset="0"/>
              </a:rPr>
              <a:t>rất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vui</a:t>
            </a:r>
            <a:r>
              <a:rPr lang="en-US" altLang="en-US" sz="2400" dirty="0">
                <a:latin typeface="Times New Roman" panose="02020603050405020304" pitchFamily="18" charset="0"/>
              </a:rPr>
              <a:t>?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ED9ED4-CA52-4C7B-ACFD-39F85DC9B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5" t="28282" b="32561"/>
          <a:stretch/>
        </p:blipFill>
        <p:spPr>
          <a:xfrm>
            <a:off x="3717234" y="132087"/>
            <a:ext cx="5352121" cy="409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8348" y="263128"/>
            <a:ext cx="3608887" cy="51212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.VnAvant" panose="020B7200000000000000" pitchFamily="34" charset="0"/>
              </a:rPr>
              <a:t>3. </a:t>
            </a:r>
            <a:r>
              <a:rPr lang="en-US" altLang="en-US" sz="32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Tr</a:t>
            </a:r>
            <a:r>
              <a:rPr lang="en-US" altLang="en-US" sz="3200" b="1" dirty="0">
                <a:solidFill>
                  <a:schemeClr val="bg1"/>
                </a:solidFill>
                <a:latin typeface=".VnAvant" panose="020B7200000000000000" pitchFamily="34" charset="0"/>
              </a:rPr>
              <a:t>¶ </a:t>
            </a:r>
            <a:r>
              <a:rPr lang="en-US" altLang="en-US" sz="32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lêi</a:t>
            </a:r>
            <a:r>
              <a:rPr lang="en-US" altLang="en-US" sz="32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c©u</a:t>
            </a:r>
            <a:r>
              <a:rPr lang="en-US" altLang="en-US" sz="32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hái</a:t>
            </a:r>
            <a:endParaRPr lang="en-US" altLang="en-US" sz="32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 Placeholder 4"/>
          <p:cNvSpPr txBox="1">
            <a:spLocks noChangeArrowheads="1"/>
          </p:cNvSpPr>
          <p:nvPr/>
        </p:nvSpPr>
        <p:spPr bwMode="auto">
          <a:xfrm>
            <a:off x="108348" y="1103736"/>
            <a:ext cx="3477815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750"/>
              </a:spcBef>
            </a:pPr>
            <a:r>
              <a:rPr lang="vi-VN" altLang="en-US" sz="2400" dirty="0">
                <a:latin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đình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Việt</a:t>
            </a:r>
            <a:r>
              <a:rPr lang="en-US" altLang="en-US" sz="2400" dirty="0">
                <a:latin typeface="Times New Roman" panose="02020603050405020304" pitchFamily="18" charset="0"/>
              </a:rPr>
              <a:t> Nam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400" dirty="0">
                <a:latin typeface="Times New Roman" panose="02020603050405020304" pitchFamily="18" charset="0"/>
              </a:rPr>
              <a:t>?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4"/>
          <p:cNvSpPr txBox="1">
            <a:spLocks noChangeArrowheads="1"/>
          </p:cNvSpPr>
          <p:nvPr/>
        </p:nvSpPr>
        <p:spPr bwMode="auto">
          <a:xfrm>
            <a:off x="108348" y="2115741"/>
            <a:ext cx="3477815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750"/>
              </a:spcBef>
            </a:pPr>
            <a:r>
              <a:rPr lang="vi-VN" altLang="en-US" sz="2100" dirty="0">
                <a:latin typeface="Times New Roman" panose="02020603050405020304" pitchFamily="18" charset="0"/>
              </a:rPr>
              <a:t>b</a:t>
            </a:r>
            <a:r>
              <a:rPr lang="en-US" altLang="en-US" sz="2100" dirty="0"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này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đình</a:t>
            </a:r>
            <a:r>
              <a:rPr lang="en-US" altLang="en-US" sz="2400" dirty="0">
                <a:latin typeface="Times New Roman" panose="02020603050405020304" pitchFamily="18" charset="0"/>
              </a:rPr>
              <a:t> Chi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</a:rPr>
              <a:t>?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>
            <a:spLocks noChangeArrowheads="1"/>
          </p:cNvSpPr>
          <p:nvPr/>
        </p:nvSpPr>
        <p:spPr bwMode="auto">
          <a:xfrm>
            <a:off x="108347" y="3816444"/>
            <a:ext cx="3477815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750"/>
              </a:spcBef>
            </a:pPr>
            <a:r>
              <a:rPr lang="vi-VN" altLang="en-US" sz="2400" dirty="0">
                <a:latin typeface="Times New Roman" panose="02020603050405020304" pitchFamily="18" charset="0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</a:rPr>
              <a:t>. Theo </a:t>
            </a:r>
            <a:r>
              <a:rPr lang="en-US" altLang="en-US" sz="2400" dirty="0" err="1">
                <a:latin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vì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sao</a:t>
            </a:r>
            <a:r>
              <a:rPr lang="en-US" altLang="en-US" sz="2400" dirty="0">
                <a:latin typeface="Times New Roman" panose="02020603050405020304" pitchFamily="18" charset="0"/>
              </a:rPr>
              <a:t> Chi </a:t>
            </a:r>
            <a:r>
              <a:rPr lang="en-US" altLang="en-US" sz="2400" dirty="0" err="1">
                <a:latin typeface="Times New Roman" panose="02020603050405020304" pitchFamily="18" charset="0"/>
              </a:rPr>
              <a:t>rất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vui</a:t>
            </a:r>
            <a:r>
              <a:rPr lang="en-US" altLang="en-US" sz="2400" dirty="0">
                <a:latin typeface="Times New Roman" panose="02020603050405020304" pitchFamily="18" charset="0"/>
              </a:rPr>
              <a:t>?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4"/>
          <p:cNvSpPr txBox="1">
            <a:spLocks noChangeArrowheads="1"/>
          </p:cNvSpPr>
          <p:nvPr/>
        </p:nvSpPr>
        <p:spPr bwMode="auto">
          <a:xfrm>
            <a:off x="-9002" y="1055632"/>
            <a:ext cx="4669631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75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a.Ngày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28/ 6.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4"/>
          <p:cNvSpPr txBox="1">
            <a:spLocks noChangeArrowheads="1"/>
          </p:cNvSpPr>
          <p:nvPr/>
        </p:nvSpPr>
        <p:spPr bwMode="auto">
          <a:xfrm>
            <a:off x="108347" y="2115741"/>
            <a:ext cx="5180409" cy="150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ts val="750"/>
              </a:spcBef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hoan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Placeholder 4"/>
          <p:cNvSpPr txBox="1">
            <a:spLocks noChangeArrowheads="1"/>
          </p:cNvSpPr>
          <p:nvPr/>
        </p:nvSpPr>
        <p:spPr bwMode="auto">
          <a:xfrm>
            <a:off x="108347" y="3781228"/>
            <a:ext cx="5916215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750"/>
              </a:spcBef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quay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ED9ED4-CA52-4C7B-ACFD-39F85DC9B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5" t="28282" b="32561"/>
          <a:stretch/>
        </p:blipFill>
        <p:spPr>
          <a:xfrm>
            <a:off x="4660629" y="0"/>
            <a:ext cx="4483371" cy="34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0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allAtOnce"/>
      <p:bldP spid="9" grpId="0"/>
      <p:bldP spid="9" grpId="1"/>
      <p:bldP spid="10" grpId="0"/>
      <p:bldP spid="10" grpId="1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57302" y="1143001"/>
            <a:ext cx="6743699" cy="18963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3000" b="1" dirty="0">
                <a:solidFill>
                  <a:srgbClr val="FF0000"/>
                </a:solidFill>
              </a:rPr>
              <a:t>    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3723" y="1294799"/>
            <a:ext cx="621655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3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ndalus" panose="02020603050405020304" pitchFamily="18" charset="-78"/>
              </a:rPr>
              <a:t>Tìm những câu văn thể hiện Chi rất vui khi gia đình quây quần bên nhau</a:t>
            </a:r>
            <a:r>
              <a:rPr lang="en-US" sz="3300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sz="33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1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781033" y="514350"/>
            <a:ext cx="5895833" cy="14287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B050"/>
                </a:solidFill>
                <a:latin typeface="+mj-lt"/>
              </a:rPr>
              <a:t>Qua bài đọc, em thấy tình cảm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vi-VN" sz="2400" b="1" dirty="0">
                <a:solidFill>
                  <a:srgbClr val="00B050"/>
                </a:solidFill>
                <a:latin typeface="+mj-lt"/>
              </a:rPr>
              <a:t>như thế nào?</a:t>
            </a:r>
            <a:endParaRPr lang="en-US" sz="24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485900" y="2286000"/>
            <a:ext cx="914400" cy="40005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Rounded Rectangle 5"/>
          <p:cNvSpPr/>
          <p:nvPr/>
        </p:nvSpPr>
        <p:spPr>
          <a:xfrm>
            <a:off x="2400300" y="2200275"/>
            <a:ext cx="5276566" cy="26860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 đình Chi rất yêu thương, gắn bó, đoàn kết, yêu quý, quý mến nhau. 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42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13" name="Google Shape;313;p1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14" name="Google Shape;314;p1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6" name="Google Shape;316;p1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17" name="Google Shape;317;p1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9" name="Google Shape;319;p1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20" name="Google Shape;320;p1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2" name="Google Shape;322;p1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23" name="Google Shape;323;p1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5" name="Google Shape;325;p1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26" name="Google Shape;326;p1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29" name="Google Shape;329;p1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1" name="Google Shape;331;p1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32" name="Google Shape;332;p1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4" name="Google Shape;334;p1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35" name="Google Shape;335;p1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38" name="Google Shape;338;p1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0" name="Google Shape;340;p1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41" name="Google Shape;341;p1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3" name="Google Shape;343;p10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344" name="Google Shape;344;p10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1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46" name="Google Shape;346;p10"/>
          <p:cNvSpPr txBox="1"/>
          <p:nvPr/>
        </p:nvSpPr>
        <p:spPr>
          <a:xfrm>
            <a:off x="182783" y="2113681"/>
            <a:ext cx="358840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vào</a:t>
            </a:r>
            <a:r>
              <a:rPr lang="en-US" sz="40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vở</a:t>
            </a:r>
            <a:endParaRPr sz="40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>
            <a:off x="1502012" y="942520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4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48" name="Google Shape;348;p10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0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215606" y="164872"/>
            <a:ext cx="7473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 ở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mục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3200" b="1" dirty="0">
              <a:solidFill>
                <a:srgbClr val="4CA42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1331" y="1952124"/>
            <a:ext cx="82037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Vào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ngày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này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gia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đình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Chi</a:t>
            </a:r>
            <a:endParaRPr lang="zh-CN" altLang="en-US" sz="3200" b="1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10" name="矩形 8"/>
          <p:cNvSpPr/>
          <p:nvPr/>
        </p:nvSpPr>
        <p:spPr>
          <a:xfrm>
            <a:off x="5624933" y="1952123"/>
            <a:ext cx="3226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(…).</a:t>
            </a:r>
            <a:endParaRPr lang="zh-CN" altLang="en-US" sz="32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/>
          <p:cNvSpPr/>
          <p:nvPr/>
        </p:nvSpPr>
        <p:spPr>
          <a:xfrm>
            <a:off x="5624933" y="1952122"/>
            <a:ext cx="58498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</a:t>
            </a:r>
            <a:r>
              <a:rPr lang="en-US" altLang="zh-CN" sz="32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liên</a:t>
            </a:r>
            <a:r>
              <a:rPr lang="en-US" altLang="zh-CN" sz="32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hoan</a:t>
            </a:r>
            <a:r>
              <a:rPr lang="en-US" altLang="zh-CN" sz="32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  <a:endParaRPr lang="zh-CN" altLang="en-US" sz="32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78" y="1651496"/>
            <a:ext cx="9144000" cy="159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0" grpId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71" name="Google Shape;371;p13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72" name="Google Shape;372;p13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75" name="Google Shape;375;p13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7" name="Google Shape;377;p13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78" name="Google Shape;378;p13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0" name="Google Shape;380;p13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81" name="Google Shape;381;p13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3" name="Google Shape;383;p13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84" name="Google Shape;384;p13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6" name="Google Shape;386;p13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87" name="Google Shape;387;p13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9" name="Google Shape;389;p13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90" name="Google Shape;390;p13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2" name="Google Shape;392;p13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93" name="Google Shape;393;p13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5" name="Google Shape;395;p13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96" name="Google Shape;396;p1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8" name="Google Shape;398;p13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99" name="Google Shape;399;p13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02" name="Google Shape;402;p13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3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 từ ngữ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5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/>
          <p:cNvSpPr/>
          <p:nvPr/>
        </p:nvSpPr>
        <p:spPr>
          <a:xfrm>
            <a:off x="769546" y="1151364"/>
            <a:ext cx="541304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/>
          <p:cNvSpPr/>
          <p:nvPr/>
        </p:nvSpPr>
        <p:spPr>
          <a:xfrm>
            <a:off x="319177" y="2077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835161" y="1107440"/>
            <a:ext cx="2152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liên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hoan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/>
          <p:cNvSpPr/>
          <p:nvPr/>
        </p:nvSpPr>
        <p:spPr>
          <a:xfrm>
            <a:off x="199177" y="2020797"/>
            <a:ext cx="91416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</a:t>
            </a:r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Buổi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tối</a:t>
            </a:r>
            <a:r>
              <a:rPr lang="vi-VN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gia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đình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em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thường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                     </a:t>
            </a:r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bên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nhau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vi-VN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endParaRPr lang="zh-CN" altLang="en-US" sz="32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87984" y="1107441"/>
            <a:ext cx="2673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gặp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/>
          <p:cNvSpPr/>
          <p:nvPr/>
        </p:nvSpPr>
        <p:spPr>
          <a:xfrm>
            <a:off x="5972629" y="2007178"/>
            <a:ext cx="1632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/>
          <p:cNvSpPr/>
          <p:nvPr/>
        </p:nvSpPr>
        <p:spPr>
          <a:xfrm>
            <a:off x="2615443" y="1130689"/>
            <a:ext cx="23233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quây</a:t>
            </a:r>
            <a:r>
              <a:rPr lang="en-US" altLang="zh-CN" sz="32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quần</a:t>
            </a:r>
            <a:endParaRPr lang="zh-CN" altLang="en-US" sz="3200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137"/>
            <a:ext cx="9144000" cy="198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7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0988E-6 L 0.37813 0.1669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6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10" grpId="0"/>
      <p:bldP spid="10" grpId="1"/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518578" y="1878860"/>
            <a:ext cx="300262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2652" y="1015334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5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24" name="Google Shape;424;p15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25" name="Google Shape;425;p15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7" name="Google Shape;427;p15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28" name="Google Shape;428;p15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0" name="Google Shape;430;p15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31" name="Google Shape;431;p15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3" name="Google Shape;433;p15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34" name="Google Shape;434;p15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6" name="Google Shape;436;p15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37" name="Google Shape;437;p15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9" name="Google Shape;439;p15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40" name="Google Shape;440;p15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42" name="Google Shape;442;p15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43" name="Google Shape;443;p15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45" name="Google Shape;445;p15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46" name="Google Shape;446;p15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48" name="Google Shape;448;p15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49" name="Google Shape;449;p15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1" name="Google Shape;451;p15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452" name="Google Shape;452;p15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4" name="Google Shape;454;p15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55" name="Google Shape;455;p15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15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7" name="Google Shape;457;p15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 sát tranh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58" name="Google Shape;458;p15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6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59" name="Google Shape;459;p1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5C81C9A-178F-4CE1-A734-C20FF3D7D2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5" t="21722" r="9170" b="71395"/>
          <a:stretch/>
        </p:blipFill>
        <p:spPr>
          <a:xfrm>
            <a:off x="238539" y="0"/>
            <a:ext cx="8686800" cy="11259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9055" y="1125941"/>
            <a:ext cx="7583277" cy="7127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2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C81C9A-178F-4CE1-A734-C20FF3D7D2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5" t="33718" r="9170" b="45252"/>
          <a:stretch/>
        </p:blipFill>
        <p:spPr>
          <a:xfrm>
            <a:off x="238539" y="1838739"/>
            <a:ext cx="8686800" cy="330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29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7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73" name="Google Shape;473;p17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74" name="Google Shape;474;p17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6" name="Google Shape;476;p17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77" name="Google Shape;477;p17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9" name="Google Shape;479;p17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80" name="Google Shape;480;p17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2" name="Google Shape;482;p17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83" name="Google Shape;483;p17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5" name="Google Shape;485;p17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86" name="Google Shape;486;p17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7" name="Google Shape;487;p17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8" name="Google Shape;488;p17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89" name="Google Shape;489;p17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1" name="Google Shape;491;p17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92" name="Google Shape;492;p17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4" name="Google Shape;494;p17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95" name="Google Shape;495;p17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7" name="Google Shape;497;p17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98" name="Google Shape;498;p17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00" name="Google Shape;500;p17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01" name="Google Shape;501;p17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03" name="Google Shape;503;p17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04" name="Google Shape;504;p17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17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06" name="Google Shape;506;p17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 viết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07" name="Google Shape;507;p17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7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08" name="Google Shape;508;p1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7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960C75-6951-490B-B9EA-CAB926166A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9" t="55225" r="8887" b="9898"/>
          <a:stretch/>
        </p:blipFill>
        <p:spPr>
          <a:xfrm>
            <a:off x="-468217" y="-450850"/>
            <a:ext cx="10080435" cy="60452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367130" y="1172817"/>
            <a:ext cx="1371600" cy="99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478156" y="1639957"/>
            <a:ext cx="722244" cy="33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050"/>
            <a:ext cx="9144000" cy="201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4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19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549491" y="546129"/>
            <a:ext cx="4045018" cy="4051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30" name="Google Shape;530;p2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31" name="Google Shape;531;p2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2" name="Google Shape;532;p2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33" name="Google Shape;533;p2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34" name="Google Shape;534;p2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5" name="Google Shape;535;p2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36" name="Google Shape;536;p2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37" name="Google Shape;537;p2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8" name="Google Shape;538;p2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39" name="Google Shape;539;p2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40" name="Google Shape;540;p2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1" name="Google Shape;541;p2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2" name="Google Shape;542;p2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43" name="Google Shape;543;p2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4" name="Google Shape;544;p2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5" name="Google Shape;545;p2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546" name="Google Shape;546;p2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7" name="Google Shape;547;p2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8" name="Google Shape;548;p2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549" name="Google Shape;549;p2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0" name="Google Shape;550;p2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51" name="Google Shape;551;p2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552" name="Google Shape;552;p2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3" name="Google Shape;553;p2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54" name="Google Shape;554;p2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555" name="Google Shape;555;p2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6" name="Google Shape;556;p2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57" name="Google Shape;557;p2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58" name="Google Shape;558;p2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9" name="Google Shape;559;p2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60" name="Google Shape;560;p20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61" name="Google Shape;561;p20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2" name="Google Shape;562;p2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63" name="Google Shape;563;p20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chữ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64" name="Google Shape;564;p20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8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65" name="Google Shape;565;p20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0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85" name="Google Shape;585;p2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86" name="Google Shape;586;p2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7" name="Google Shape;587;p2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88" name="Google Shape;588;p2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89" name="Google Shape;589;p2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2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91" name="Google Shape;591;p2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92" name="Google Shape;592;p2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3" name="Google Shape;593;p2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94" name="Google Shape;594;p2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95" name="Google Shape;595;p2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2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97" name="Google Shape;597;p2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98" name="Google Shape;598;p2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9" name="Google Shape;599;p2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0" name="Google Shape;600;p2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01" name="Google Shape;601;p2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2" name="Google Shape;602;p2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3" name="Google Shape;603;p2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04" name="Google Shape;604;p2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5" name="Google Shape;605;p2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6" name="Google Shape;606;p2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07" name="Google Shape;607;p2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8" name="Google Shape;608;p2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9" name="Google Shape;609;p2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10" name="Google Shape;610;p2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611;p2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2" name="Google Shape;612;p2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13" name="Google Shape;613;p2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" name="Google Shape;614;p2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5" name="Google Shape;615;p2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16" name="Google Shape;616;p22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2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18" name="Google Shape;618;p22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Trò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chơi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19" name="Google Shape;619;p22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9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20" name="Google Shape;620;p2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2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4DE64F2-0930-47EB-93D1-EAC77EA10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6" b="15310"/>
          <a:stretch/>
        </p:blipFill>
        <p:spPr>
          <a:xfrm>
            <a:off x="573308" y="0"/>
            <a:ext cx="77736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94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637" name="Google Shape;637;p2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9" name="Google Shape;639;p2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640" name="Google Shape;640;p2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2" name="Google Shape;642;p2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643" name="Google Shape;643;p2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5" name="Google Shape;645;p2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646" name="Google Shape;646;p2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8" name="Google Shape;648;p2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649" name="Google Shape;649;p2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1" name="Google Shape;651;p2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52" name="Google Shape;652;p2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4" name="Google Shape;654;p2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55" name="Google Shape;655;p2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7" name="Google Shape;657;p2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58" name="Google Shape;658;p2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0" name="Google Shape;660;p2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61" name="Google Shape;661;p2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3" name="Google Shape;663;p2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64" name="Google Shape;664;p2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6" name="Google Shape;666;p2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67" name="Google Shape;667;p24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2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69" name="Google Shape;669;p24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Củng cố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70" name="Google Shape;670;p24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10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71" name="Google Shape;671;p2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060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B19C75-0738-451D-80D1-763E45965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5" b="35152"/>
          <a:stretch/>
        </p:blipFill>
        <p:spPr>
          <a:xfrm>
            <a:off x="0" y="551622"/>
            <a:ext cx="9144000" cy="4591879"/>
          </a:xfrm>
          <a:prstGeom prst="rect">
            <a:avLst/>
          </a:prstGeom>
        </p:spPr>
      </p:pic>
      <p:sp>
        <p:nvSpPr>
          <p:cNvPr id="3" name="Text Box 47"/>
          <p:cNvSpPr txBox="1">
            <a:spLocks noChangeArrowheads="1"/>
          </p:cNvSpPr>
          <p:nvPr/>
        </p:nvSpPr>
        <p:spPr bwMode="auto">
          <a:xfrm>
            <a:off x="390045" y="158715"/>
            <a:ext cx="30956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1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B19C75-0738-451D-80D1-763E45965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2485"/>
          <a:stretch/>
        </p:blipFill>
        <p:spPr>
          <a:xfrm>
            <a:off x="0" y="0"/>
            <a:ext cx="9144000" cy="128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5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2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1935" y="-72800"/>
            <a:ext cx="40226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136" y="392231"/>
            <a:ext cx="868227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chợ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, Chi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550" dirty="0">
                <a:latin typeface="Arial-SGK-TV" pitchFamily="2" charset="0"/>
                <a:cs typeface="Arial-SGK-TV" pitchFamily="2" charset="0"/>
              </a:rPr>
              <a:t>Sao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mua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ạ? </a:t>
            </a:r>
          </a:p>
          <a:p>
            <a:pPr marL="342900" indent="-342900" algn="just">
              <a:buFontTx/>
              <a:buChar char="-"/>
            </a:pP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Đố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nay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?</a:t>
            </a:r>
          </a:p>
          <a:p>
            <a:pPr algn="just"/>
            <a:r>
              <a:rPr lang="en-US" sz="2550" dirty="0">
                <a:latin typeface="Arial-SGK-TV" pitchFamily="2" charset="0"/>
                <a:cs typeface="Arial-SGK-TV" pitchFamily="2" charset="0"/>
              </a:rPr>
              <a:t>Chi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xem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lịch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14313" indent="-214313" algn="just">
              <a:buFontTx/>
              <a:buChar char="-"/>
            </a:pPr>
            <a:r>
              <a:rPr lang="en-US" sz="2550" dirty="0">
                <a:latin typeface="Arial-SGK-TV" pitchFamily="2" charset="0"/>
                <a:cs typeface="Arial-SGK-TV" pitchFamily="2" charset="0"/>
              </a:rPr>
              <a:t>A,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28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tháng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6,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Gia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Đình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Việt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Nam.</a:t>
            </a:r>
          </a:p>
          <a:p>
            <a:pPr marL="214313" indent="-214313" algn="just">
              <a:buFontTx/>
              <a:buChar char="-"/>
            </a:pP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nay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liên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hoan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con ạ.</a:t>
            </a:r>
          </a:p>
          <a:p>
            <a:pPr algn="just"/>
            <a:r>
              <a:rPr lang="en-US" sz="2550" dirty="0">
                <a:latin typeface="Arial-SGK-TV" pitchFamily="2" charset="0"/>
                <a:cs typeface="Arial-SGK-TV" pitchFamily="2" charset="0"/>
              </a:rPr>
              <a:t>      Chi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lắm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nhặt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rau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dọn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rửa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xoong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nồi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cốc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chén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trông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nấu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quây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quần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Bữa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cơm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tuyệt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. Chi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Gia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đình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50" dirty="0" err="1">
                <a:latin typeface="Arial-SGK-TV" pitchFamily="2" charset="0"/>
                <a:cs typeface="Arial-SGK-TV" pitchFamily="2" charset="0"/>
              </a:rPr>
              <a:t>Việt</a:t>
            </a:r>
            <a:r>
              <a:rPr lang="en-US" sz="2550" dirty="0">
                <a:latin typeface="Arial-SGK-TV" pitchFamily="2" charset="0"/>
                <a:cs typeface="Arial-SGK-TV" pitchFamily="2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1756063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2167" y="696036"/>
            <a:ext cx="7574508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</a:p>
          <a:p>
            <a:pPr marL="342900" indent="-342900" algn="just">
              <a:buFontTx/>
              <a:buChar char="-"/>
            </a:pP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14313" indent="-214313" algn="just">
              <a:buFontTx/>
              <a:buChar char="-"/>
            </a:pP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214313" indent="-214313" algn="just">
              <a:buFontTx/>
              <a:buChar char="-"/>
            </a:pP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ạ.</a:t>
            </a:r>
          </a:p>
          <a:p>
            <a:pPr algn="just"/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Chi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Chi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25086" y="153537"/>
            <a:ext cx="40226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6417" y="684452"/>
            <a:ext cx="285750" cy="2857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676417" y="1041853"/>
            <a:ext cx="285750" cy="2857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676417" y="1488459"/>
            <a:ext cx="285750" cy="2857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676417" y="1952882"/>
            <a:ext cx="285750" cy="2857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676417" y="2350523"/>
            <a:ext cx="285750" cy="2857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Oval 15"/>
          <p:cNvSpPr/>
          <p:nvPr/>
        </p:nvSpPr>
        <p:spPr>
          <a:xfrm>
            <a:off x="676417" y="2769808"/>
            <a:ext cx="285750" cy="2857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Oval 16"/>
          <p:cNvSpPr/>
          <p:nvPr/>
        </p:nvSpPr>
        <p:spPr>
          <a:xfrm>
            <a:off x="2539337" y="2549861"/>
            <a:ext cx="285750" cy="2857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" name="Oval 17"/>
          <p:cNvSpPr/>
          <p:nvPr/>
        </p:nvSpPr>
        <p:spPr>
          <a:xfrm>
            <a:off x="1100351" y="3055558"/>
            <a:ext cx="285750" cy="2857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Oval 18"/>
          <p:cNvSpPr/>
          <p:nvPr/>
        </p:nvSpPr>
        <p:spPr>
          <a:xfrm>
            <a:off x="3106571" y="2979381"/>
            <a:ext cx="285750" cy="2857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Oval 19"/>
          <p:cNvSpPr/>
          <p:nvPr/>
        </p:nvSpPr>
        <p:spPr>
          <a:xfrm>
            <a:off x="6570519" y="2987023"/>
            <a:ext cx="554490" cy="42282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1" name="Oval 20"/>
          <p:cNvSpPr/>
          <p:nvPr/>
        </p:nvSpPr>
        <p:spPr>
          <a:xfrm>
            <a:off x="4938783" y="3409842"/>
            <a:ext cx="493296" cy="34734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2" name="Oval 21"/>
          <p:cNvSpPr/>
          <p:nvPr/>
        </p:nvSpPr>
        <p:spPr>
          <a:xfrm>
            <a:off x="2452332" y="3757187"/>
            <a:ext cx="538520" cy="4544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3" name="Oval 22"/>
          <p:cNvSpPr/>
          <p:nvPr/>
        </p:nvSpPr>
        <p:spPr>
          <a:xfrm>
            <a:off x="6757921" y="3790475"/>
            <a:ext cx="502957" cy="38533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4" name="Oval 23"/>
          <p:cNvSpPr/>
          <p:nvPr/>
        </p:nvSpPr>
        <p:spPr>
          <a:xfrm>
            <a:off x="2306269" y="4223221"/>
            <a:ext cx="518817" cy="3530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49768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744" y="914401"/>
            <a:ext cx="8117006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405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5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5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405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866650" y="1059641"/>
            <a:ext cx="228600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6833264" y="1059641"/>
            <a:ext cx="228600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19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5086" y="153537"/>
            <a:ext cx="40226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338" y="612801"/>
            <a:ext cx="71343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14313" indent="-214313" algn="just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214313" indent="-214313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ạ.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9338" y="2898042"/>
            <a:ext cx="75745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Chi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Chi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6" name="Oval 5"/>
          <p:cNvSpPr/>
          <p:nvPr/>
        </p:nvSpPr>
        <p:spPr>
          <a:xfrm>
            <a:off x="446812" y="2898042"/>
            <a:ext cx="400050" cy="4000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446812" y="612801"/>
            <a:ext cx="400050" cy="4000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575361" y="2530073"/>
            <a:ext cx="57150" cy="285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632511" y="2530073"/>
            <a:ext cx="57150" cy="285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208577" y="4149038"/>
            <a:ext cx="57150" cy="285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268286" y="4144406"/>
            <a:ext cx="57150" cy="285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01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1836" y="317311"/>
            <a:ext cx="302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69" y="755892"/>
            <a:ext cx="7543800" cy="424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1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806</Words>
  <Application>Microsoft Office PowerPoint</Application>
  <PresentationFormat>On-screen Show (16:9)</PresentationFormat>
  <Paragraphs>113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.VnAvant</vt:lpstr>
      <vt:lpstr>Arial</vt:lpstr>
      <vt:lpstr>Arial Rounded</vt:lpstr>
      <vt:lpstr>Arial-Rounded</vt:lpstr>
      <vt:lpstr>Arial-SGK-TV</vt:lpstr>
      <vt:lpstr>Calibri</vt:lpstr>
      <vt:lpstr>HL Hoctro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Quynh Nguyen Thi Nhu</cp:lastModifiedBy>
  <cp:revision>89</cp:revision>
  <dcterms:created xsi:type="dcterms:W3CDTF">2020-08-13T09:19:00Z</dcterms:created>
  <dcterms:modified xsi:type="dcterms:W3CDTF">2025-05-25T19:21:36Z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