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7" r:id="rId2"/>
    <p:sldId id="257" r:id="rId3"/>
    <p:sldId id="260" r:id="rId4"/>
    <p:sldId id="261" r:id="rId5"/>
    <p:sldId id="262" r:id="rId6"/>
    <p:sldId id="267" r:id="rId7"/>
    <p:sldId id="270" r:id="rId8"/>
    <p:sldId id="269" r:id="rId9"/>
    <p:sldId id="274" r:id="rId10"/>
    <p:sldId id="275" r:id="rId11"/>
    <p:sldId id="282" r:id="rId12"/>
    <p:sldId id="27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0" d="100"/>
          <a:sy n="70" d="100"/>
        </p:scale>
        <p:origin x="4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9E3C39-3B88-4887-87A8-19C541C21B0D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35903D-702D-4907-B695-8737E68C0F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176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F3A5FD5-B817-4D4C-8DFD-CC7D50FD4F5C}" type="slidenum">
              <a:rPr lang="en-US" altLang="vi-VN" smtClean="0"/>
              <a:pPr>
                <a:spcBef>
                  <a:spcPct val="0"/>
                </a:spcBef>
              </a:pPr>
              <a:t>2</a:t>
            </a:fld>
            <a:endParaRPr lang="en-US" altLang="vi-VN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vi-VN" altLang="vi-VN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17808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F3A5FD5-B817-4D4C-8DFD-CC7D50FD4F5C}" type="slidenum">
              <a:rPr lang="en-US" altLang="vi-VN" smtClean="0"/>
              <a:pPr>
                <a:spcBef>
                  <a:spcPct val="0"/>
                </a:spcBef>
              </a:pPr>
              <a:t>3</a:t>
            </a:fld>
            <a:endParaRPr lang="en-US" altLang="vi-VN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vi-VN" altLang="vi-VN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5808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F3A5FD5-B817-4D4C-8DFD-CC7D50FD4F5C}" type="slidenum">
              <a:rPr lang="en-US" altLang="vi-VN" smtClean="0"/>
              <a:pPr>
                <a:spcBef>
                  <a:spcPct val="0"/>
                </a:spcBef>
              </a:pPr>
              <a:t>4</a:t>
            </a:fld>
            <a:endParaRPr lang="en-US" altLang="vi-VN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vi-VN" altLang="vi-VN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3586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F3A5FD5-B817-4D4C-8DFD-CC7D50FD4F5C}" type="slidenum">
              <a:rPr lang="en-US" altLang="vi-VN" smtClean="0"/>
              <a:pPr>
                <a:spcBef>
                  <a:spcPct val="0"/>
                </a:spcBef>
              </a:pPr>
              <a:t>5</a:t>
            </a:fld>
            <a:endParaRPr lang="en-US" altLang="vi-VN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vi-VN" altLang="vi-VN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07693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F3A5FD5-B817-4D4C-8DFD-CC7D50FD4F5C}" type="slidenum">
              <a:rPr lang="en-US" altLang="vi-VN" smtClean="0"/>
              <a:pPr>
                <a:spcBef>
                  <a:spcPct val="0"/>
                </a:spcBef>
              </a:pPr>
              <a:t>6</a:t>
            </a:fld>
            <a:endParaRPr lang="en-US" altLang="vi-VN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vi-VN" altLang="vi-VN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22982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F3A5FD5-B817-4D4C-8DFD-CC7D50FD4F5C}" type="slidenum">
              <a:rPr lang="en-US" altLang="vi-VN" smtClean="0"/>
              <a:pPr>
                <a:spcBef>
                  <a:spcPct val="0"/>
                </a:spcBef>
              </a:pPr>
              <a:t>7</a:t>
            </a:fld>
            <a:endParaRPr lang="en-US" altLang="vi-VN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vi-VN" altLang="vi-VN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03308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F3A5FD5-B817-4D4C-8DFD-CC7D50FD4F5C}" type="slidenum">
              <a:rPr lang="en-US" altLang="vi-VN" smtClean="0"/>
              <a:pPr>
                <a:spcBef>
                  <a:spcPct val="0"/>
                </a:spcBef>
              </a:pPr>
              <a:t>8</a:t>
            </a:fld>
            <a:endParaRPr lang="en-US" altLang="vi-VN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vi-VN" altLang="vi-VN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7286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5075D-BF6D-4165-9F12-CDBD528DA5FB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C3ECA-DBA4-4C8E-8AFD-DC71C47F4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188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5075D-BF6D-4165-9F12-CDBD528DA5FB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C3ECA-DBA4-4C8E-8AFD-DC71C47F4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938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5075D-BF6D-4165-9F12-CDBD528DA5FB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C3ECA-DBA4-4C8E-8AFD-DC71C47F4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77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5075D-BF6D-4165-9F12-CDBD528DA5FB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C3ECA-DBA4-4C8E-8AFD-DC71C47F4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973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5075D-BF6D-4165-9F12-CDBD528DA5FB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C3ECA-DBA4-4C8E-8AFD-DC71C47F4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260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5075D-BF6D-4165-9F12-CDBD528DA5FB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C3ECA-DBA4-4C8E-8AFD-DC71C47F4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975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5075D-BF6D-4165-9F12-CDBD528DA5FB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C3ECA-DBA4-4C8E-8AFD-DC71C47F4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48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5075D-BF6D-4165-9F12-CDBD528DA5FB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C3ECA-DBA4-4C8E-8AFD-DC71C47F4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686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5075D-BF6D-4165-9F12-CDBD528DA5FB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C3ECA-DBA4-4C8E-8AFD-DC71C47F4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033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5075D-BF6D-4165-9F12-CDBD528DA5FB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C3ECA-DBA4-4C8E-8AFD-DC71C47F4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861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5075D-BF6D-4165-9F12-CDBD528DA5FB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C3ECA-DBA4-4C8E-8AFD-DC71C47F4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777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55075D-BF6D-4165-9F12-CDBD528DA5FB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0C3ECA-DBA4-4C8E-8AFD-DC71C47F4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159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900" y="0"/>
            <a:ext cx="12484100" cy="685799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27150" y="1768568"/>
            <a:ext cx="9652000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ĐẠO ĐỨC 1-KẾT NỐI TRI THỨC VỚI CUỘC SỐNG</a:t>
            </a:r>
          </a:p>
          <a:p>
            <a:pPr algn="ctr"/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 TRÁNH TAI NẠN, THƯƠNG TÍCH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vi-VN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28</a:t>
            </a:r>
            <a:r>
              <a:rPr lang="en-US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:PHÒNG, TRÁNH ĐIỆN </a:t>
            </a:r>
            <a:r>
              <a:rPr lang="vi-VN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GIẬ</a:t>
            </a:r>
            <a:r>
              <a:rPr lang="en-US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en-US" sz="4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30342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ghtning Bolt 5"/>
          <p:cNvSpPr/>
          <p:nvPr/>
        </p:nvSpPr>
        <p:spPr>
          <a:xfrm>
            <a:off x="3260952" y="1395438"/>
            <a:ext cx="761999" cy="716787"/>
          </a:xfrm>
          <a:prstGeom prst="lightningBol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3913122" y="1515853"/>
            <a:ext cx="73019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vi-VN" altLang="vi-VN" sz="2800" b="1" dirty="0" smtClean="0">
                <a:solidFill>
                  <a:srgbClr val="0070C0"/>
                </a:solidFill>
              </a:rPr>
              <a:t>Minh ơi, đừng làm thế nguy hiểm lắm.</a:t>
            </a:r>
            <a:endParaRPr lang="en-US" altLang="vi-VN" sz="2800" b="1" dirty="0">
              <a:solidFill>
                <a:srgbClr val="0070C0"/>
              </a:solidFill>
            </a:endParaRPr>
          </a:p>
        </p:txBody>
      </p:sp>
      <p:sp>
        <p:nvSpPr>
          <p:cNvPr id="10" name="Lightning Bolt 9"/>
          <p:cNvSpPr/>
          <p:nvPr/>
        </p:nvSpPr>
        <p:spPr>
          <a:xfrm>
            <a:off x="3389960" y="2568112"/>
            <a:ext cx="761999" cy="716787"/>
          </a:xfrm>
          <a:prstGeom prst="lightningBol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Lightning Bolt 10"/>
          <p:cNvSpPr/>
          <p:nvPr/>
        </p:nvSpPr>
        <p:spPr>
          <a:xfrm>
            <a:off x="3532123" y="3742019"/>
            <a:ext cx="761999" cy="716787"/>
          </a:xfrm>
          <a:prstGeom prst="lightningBol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4203294" y="2675894"/>
            <a:ext cx="654668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vi-VN" altLang="vi-VN" sz="2800" b="1" dirty="0" smtClean="0">
                <a:solidFill>
                  <a:schemeClr val="accent6">
                    <a:lumMod val="75000"/>
                  </a:schemeClr>
                </a:solidFill>
              </a:rPr>
              <a:t>Minh ơi, nhờ người lớn giúp đi bạn.</a:t>
            </a:r>
            <a:endParaRPr lang="en-US" altLang="vi-VN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3913122" y="3870178"/>
            <a:ext cx="654668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vi-VN" altLang="vi-VN" sz="2800" b="1" dirty="0" smtClean="0">
                <a:solidFill>
                  <a:srgbClr val="7030A0"/>
                </a:solidFill>
              </a:rPr>
              <a:t>Minh ơi, bạn phải cẩn thận nhé.</a:t>
            </a:r>
            <a:endParaRPr lang="en-US" altLang="vi-VN" sz="2800" b="1" dirty="0">
              <a:solidFill>
                <a:srgbClr val="7030A0"/>
              </a:solidFill>
            </a:endParaRPr>
          </a:p>
        </p:txBody>
      </p:sp>
      <p:sp>
        <p:nvSpPr>
          <p:cNvPr id="15" name="5-Point Star 14"/>
          <p:cNvSpPr/>
          <p:nvPr/>
        </p:nvSpPr>
        <p:spPr>
          <a:xfrm>
            <a:off x="1370034" y="1704567"/>
            <a:ext cx="1638927" cy="1841085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Lời khuyên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9" y="112715"/>
            <a:ext cx="2447711" cy="1062941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899885" y="5129870"/>
            <a:ext cx="109854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vi-VN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vi-VN" altLang="vi-VN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</a:t>
            </a:r>
            <a:r>
              <a:rPr lang="vi-VN" altLang="vi-VN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 hiện một số cách đơn giản và phù hợp để phòng tránh điện giật.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52992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695"/>
    </mc:Choice>
    <mc:Fallback xmlns="">
      <p:transition spd="slow" advTm="316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10" grpId="0" animBg="1"/>
      <p:bldP spid="11" grpId="0" animBg="1"/>
      <p:bldP spid="13" grpId="0"/>
      <p:bldP spid="14" grpId="0"/>
      <p:bldP spid="15" grpId="0" animBg="1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3428" t="41780" r="22588" b="19041"/>
          <a:stretch/>
        </p:blipFill>
        <p:spPr>
          <a:xfrm>
            <a:off x="0" y="2660754"/>
            <a:ext cx="12192000" cy="4197246"/>
          </a:xfrm>
          <a:prstGeom prst="rect">
            <a:avLst/>
          </a:prstGeom>
        </p:spPr>
      </p:pic>
      <p:pic>
        <p:nvPicPr>
          <p:cNvPr id="1028" name="Picture 4" descr="Đọc hiểu tiếng Nhậ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0"/>
            <a:ext cx="4762500" cy="252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94994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695"/>
    </mc:Choice>
    <mc:Fallback xmlns="">
      <p:transition spd="slow" advTm="31695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900" y="0"/>
            <a:ext cx="12484100" cy="6857999"/>
          </a:xfrm>
          <a:prstGeom prst="rect">
            <a:avLst/>
          </a:prstGeom>
        </p:spPr>
      </p:pic>
      <p:sp>
        <p:nvSpPr>
          <p:cNvPr id="4" name="Explosion 2 3"/>
          <p:cNvSpPr/>
          <p:nvPr/>
        </p:nvSpPr>
        <p:spPr>
          <a:xfrm rot="21440930">
            <a:off x="1739986" y="444632"/>
            <a:ext cx="9390123" cy="5294354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en-US" altLang="vi-VN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CHĂM NGOAN HỌC GIỎI</a:t>
            </a:r>
            <a:endParaRPr lang="en-US" altLang="vi-VN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10396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6" name="Text Box 16"/>
          <p:cNvSpPr txBox="1">
            <a:spLocks noChangeArrowheads="1"/>
          </p:cNvSpPr>
          <p:nvPr/>
        </p:nvSpPr>
        <p:spPr bwMode="auto">
          <a:xfrm>
            <a:off x="414454" y="2127879"/>
            <a:ext cx="11363092" cy="3754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1800" dirty="0"/>
              <a:t>   </a:t>
            </a:r>
            <a:r>
              <a:rPr lang="en-US" altLang="vi-VN" b="1" dirty="0" smtClean="0">
                <a:solidFill>
                  <a:srgbClr val="FF0000"/>
                </a:solidFill>
              </a:rPr>
              <a:t>YÊU CẦU CẦN ĐẠT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 dirty="0" smtClean="0"/>
              <a:t>- </a:t>
            </a:r>
            <a:r>
              <a:rPr lang="en-US" altLang="vi-VN" b="1" dirty="0" err="1" smtClean="0"/>
              <a:t>Nêu</a:t>
            </a:r>
            <a:r>
              <a:rPr lang="en-US" altLang="vi-VN" b="1" dirty="0" smtClean="0"/>
              <a:t> </a:t>
            </a:r>
            <a:r>
              <a:rPr lang="en-US" altLang="vi-VN" b="1" dirty="0" err="1" smtClean="0"/>
              <a:t>được</a:t>
            </a:r>
            <a:r>
              <a:rPr lang="en-US" altLang="vi-VN" b="1" dirty="0" smtClean="0"/>
              <a:t> </a:t>
            </a:r>
            <a:r>
              <a:rPr lang="en-US" altLang="vi-VN" b="1" dirty="0" err="1" smtClean="0"/>
              <a:t>các</a:t>
            </a:r>
            <a:r>
              <a:rPr lang="en-US" altLang="vi-VN" b="1" dirty="0" smtClean="0"/>
              <a:t> </a:t>
            </a:r>
            <a:r>
              <a:rPr lang="vi-VN" altLang="vi-VN" b="1" dirty="0" smtClean="0"/>
              <a:t>tình huống nguy hiểm dẫn đến điện </a:t>
            </a:r>
            <a:r>
              <a:rPr lang="vi-VN" altLang="vi-VN" b="1" dirty="0" smtClean="0"/>
              <a:t>giật</a:t>
            </a:r>
            <a:r>
              <a:rPr lang="en-US" altLang="vi-VN" b="1" dirty="0" smtClean="0"/>
              <a:t>.</a:t>
            </a:r>
            <a:endParaRPr lang="en-US" altLang="vi-VN" b="1" dirty="0" smtClean="0"/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 dirty="0" smtClean="0"/>
              <a:t>- </a:t>
            </a:r>
            <a:r>
              <a:rPr lang="vi-VN" altLang="vi-VN" b="1" dirty="0" smtClean="0"/>
              <a:t>Nhận biết được nguyên nhân và hậu quả của điện giật</a:t>
            </a:r>
            <a:r>
              <a:rPr lang="en-US" altLang="vi-VN" b="1" dirty="0" smtClean="0"/>
              <a:t>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 dirty="0" smtClean="0"/>
              <a:t>- </a:t>
            </a:r>
            <a:r>
              <a:rPr lang="en-US" altLang="vi-VN" b="1" dirty="0" err="1" smtClean="0"/>
              <a:t>Thực</a:t>
            </a:r>
            <a:r>
              <a:rPr lang="en-US" altLang="vi-VN" b="1" dirty="0" smtClean="0"/>
              <a:t> </a:t>
            </a:r>
            <a:r>
              <a:rPr lang="en-US" altLang="vi-VN" b="1" dirty="0" err="1" smtClean="0"/>
              <a:t>hiện</a:t>
            </a:r>
            <a:r>
              <a:rPr lang="en-US" altLang="vi-VN" b="1" dirty="0" smtClean="0"/>
              <a:t> </a:t>
            </a:r>
            <a:r>
              <a:rPr lang="vi-VN" altLang="vi-VN" b="1" dirty="0" smtClean="0"/>
              <a:t>được một số cách đơn giản và hiệu quả để phòng tránh điện giật</a:t>
            </a:r>
            <a:r>
              <a:rPr lang="vi-VN" altLang="vi-VN" b="1" dirty="0"/>
              <a:t>.</a:t>
            </a:r>
            <a:endParaRPr lang="en-US" altLang="vi-VN" b="1" dirty="0" smtClean="0"/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vi-VN" sz="2000" b="1" dirty="0">
              <a:solidFill>
                <a:srgbClr val="0070C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6902644" cy="163655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07582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492"/>
    </mc:Choice>
    <mc:Fallback xmlns="">
      <p:transition spd="slow" advTm="184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000" y="0"/>
            <a:ext cx="1244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333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74"/>
    </mc:Choice>
    <mc:Fallback xmlns="">
      <p:transition spd="slow" advTm="8874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909" y="1"/>
            <a:ext cx="3562847" cy="1501254"/>
          </a:xfrm>
          <a:prstGeom prst="rect">
            <a:avLst/>
          </a:prstGeom>
        </p:spPr>
      </p:pic>
      <p:sp>
        <p:nvSpPr>
          <p:cNvPr id="5" name="Text Box 16"/>
          <p:cNvSpPr txBox="1">
            <a:spLocks noChangeArrowheads="1"/>
          </p:cNvSpPr>
          <p:nvPr/>
        </p:nvSpPr>
        <p:spPr bwMode="auto">
          <a:xfrm>
            <a:off x="647510" y="2848004"/>
            <a:ext cx="1089698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vi-VN" altLang="vi-VN" sz="3600" b="1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Em cùng các bạn chơi trò </a:t>
            </a:r>
            <a:r>
              <a:rPr lang="vi-VN" altLang="vi-VN" sz="3600" b="1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chơi: </a:t>
            </a:r>
            <a:r>
              <a:rPr lang="vi-VN" altLang="vi-VN" sz="3600" b="1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“Ai nhanh </a:t>
            </a:r>
            <a:r>
              <a:rPr lang="vi-VN" altLang="vi-VN" sz="3600" b="1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hơn”</a:t>
            </a:r>
            <a:endParaRPr lang="en-US" altLang="vi-VN" sz="3600" b="1" dirty="0">
              <a:solidFill>
                <a:srgbClr val="FF0000"/>
              </a:solidFill>
              <a:latin typeface="+mn-lt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89190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7525"/>
    </mc:Choice>
    <mc:Fallback xmlns="">
      <p:transition spd="slow" advTm="1375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  <p:extLst mod="1">
    <p:ext uri="{E180D4A7-C9FB-4DFB-919C-405C955672EB}">
      <p14:showEvtLst xmlns:p14="http://schemas.microsoft.com/office/powerpoint/2010/main">
        <p14:playEvt time="8594" objId="11"/>
        <p14:pauseEvt time="92443" objId="11"/>
        <p14:stopEvt time="137525" objId="11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1806962" y="122830"/>
            <a:ext cx="9985271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vi-VN" altLang="vi-VN" sz="2800" b="1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Em hãy quan sát tranh và cho biết những tình huống có thể dẫn đến điện giật và hậu quả của nó</a:t>
            </a:r>
            <a:endParaRPr lang="en-US" altLang="vi-VN" sz="2800" b="1" dirty="0">
              <a:solidFill>
                <a:srgbClr val="FF0000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54" y="203656"/>
            <a:ext cx="1774209" cy="9541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61" t="5482" r="6593" b="5471"/>
          <a:stretch/>
        </p:blipFill>
        <p:spPr>
          <a:xfrm>
            <a:off x="129554" y="1800476"/>
            <a:ext cx="6448667" cy="4768570"/>
          </a:xfrm>
          <a:prstGeom prst="rect">
            <a:avLst/>
          </a:prstGeom>
        </p:spPr>
      </p:pic>
      <p:sp>
        <p:nvSpPr>
          <p:cNvPr id="9" name="Explosion 1 8"/>
          <p:cNvSpPr/>
          <p:nvPr/>
        </p:nvSpPr>
        <p:spPr>
          <a:xfrm>
            <a:off x="8383915" y="846897"/>
            <a:ext cx="3890283" cy="2972896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vi-VN" altLang="vi-VN" sz="28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Trẻ em tự ý cắm điện</a:t>
            </a:r>
            <a:endParaRPr lang="en-US" altLang="vi-VN" sz="2800" b="1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10" name="Explosion 1 9"/>
          <p:cNvSpPr/>
          <p:nvPr/>
        </p:nvSpPr>
        <p:spPr>
          <a:xfrm>
            <a:off x="8164785" y="3900619"/>
            <a:ext cx="3790654" cy="2653680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vi-VN" altLang="vi-VN" sz="28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Chơi gần nguồn điện</a:t>
            </a:r>
            <a:endParaRPr lang="en-US" altLang="vi-VN" sz="2800" b="1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11" name="Explosion 1 10"/>
          <p:cNvSpPr/>
          <p:nvPr/>
        </p:nvSpPr>
        <p:spPr>
          <a:xfrm>
            <a:off x="3838210" y="1157763"/>
            <a:ext cx="4545705" cy="2662030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vi-VN" altLang="vi-VN" sz="28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Thả diều gần đường điện</a:t>
            </a:r>
            <a:endParaRPr lang="en-US" altLang="vi-VN" sz="2800" b="1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12" name="Explosion 1 11"/>
          <p:cNvSpPr/>
          <p:nvPr/>
        </p:nvSpPr>
        <p:spPr>
          <a:xfrm>
            <a:off x="4211928" y="3819793"/>
            <a:ext cx="3798268" cy="2882774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vi-VN" altLang="vi-VN" sz="28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Đường dây điện bị đứ</a:t>
            </a:r>
            <a:r>
              <a:rPr lang="en-US" altLang="vi-VN" sz="28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t</a:t>
            </a:r>
            <a:endParaRPr lang="en-US" altLang="vi-VN" sz="2800" b="1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37731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981"/>
    </mc:Choice>
    <mc:Fallback xmlns="">
      <p:transition spd="slow" advTm="959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538707" y="1560400"/>
            <a:ext cx="11184719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vi-VN" sz="4000" b="1" dirty="0" smtClean="0"/>
              <a:t>1. </a:t>
            </a:r>
            <a:r>
              <a:rPr lang="vi-VN" altLang="vi-VN" sz="4000" b="1" dirty="0" smtClean="0"/>
              <a:t>Theo </a:t>
            </a:r>
            <a:r>
              <a:rPr lang="vi-VN" altLang="vi-VN" sz="4000" b="1" dirty="0" smtClean="0"/>
              <a:t>em</a:t>
            </a:r>
            <a:r>
              <a:rPr lang="en-US" altLang="vi-VN" sz="4000" b="1" dirty="0" smtClean="0"/>
              <a:t>,</a:t>
            </a:r>
            <a:r>
              <a:rPr lang="vi-VN" altLang="vi-VN" sz="4000" b="1" dirty="0" smtClean="0"/>
              <a:t> còn những tình huống nào có thể dẫn đến bị điện giật</a:t>
            </a:r>
            <a:r>
              <a:rPr lang="vi-VN" altLang="vi-VN" sz="4000" b="1" dirty="0" smtClean="0"/>
              <a:t>?</a:t>
            </a:r>
            <a:r>
              <a:rPr lang="en-US" altLang="vi-VN" sz="4000" b="1" dirty="0" smtClean="0"/>
              <a:t> 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vi-VN" sz="4000" b="1" dirty="0" smtClean="0">
                <a:solidFill>
                  <a:srgbClr val="0070C0"/>
                </a:solidFill>
              </a:rPr>
              <a:t>2. </a:t>
            </a:r>
            <a:r>
              <a:rPr lang="vi-VN" altLang="vi-VN" sz="4000" b="1" dirty="0" smtClean="0">
                <a:solidFill>
                  <a:srgbClr val="0070C0"/>
                </a:solidFill>
              </a:rPr>
              <a:t>Em </a:t>
            </a:r>
            <a:r>
              <a:rPr lang="vi-VN" altLang="vi-VN" sz="4000" b="1" dirty="0" smtClean="0">
                <a:solidFill>
                  <a:srgbClr val="0070C0"/>
                </a:solidFill>
              </a:rPr>
              <a:t>sẽ làm gì để phòng</a:t>
            </a:r>
            <a:r>
              <a:rPr lang="en-US" altLang="vi-VN" sz="4000" b="1" dirty="0" smtClean="0">
                <a:solidFill>
                  <a:srgbClr val="0070C0"/>
                </a:solidFill>
              </a:rPr>
              <a:t>, </a:t>
            </a:r>
            <a:r>
              <a:rPr lang="vi-VN" altLang="vi-VN" sz="4000" b="1" dirty="0" smtClean="0">
                <a:solidFill>
                  <a:srgbClr val="0070C0"/>
                </a:solidFill>
              </a:rPr>
              <a:t>tránh </a:t>
            </a:r>
            <a:r>
              <a:rPr lang="vi-VN" altLang="vi-VN" sz="4000" b="1" dirty="0" smtClean="0">
                <a:solidFill>
                  <a:srgbClr val="0070C0"/>
                </a:solidFill>
              </a:rPr>
              <a:t>tai nạn điện giật?</a:t>
            </a:r>
            <a:endParaRPr lang="en-US" altLang="vi-VN" sz="4000" b="1" dirty="0">
              <a:solidFill>
                <a:srgbClr val="0070C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63" y="232012"/>
            <a:ext cx="1583146" cy="98425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6171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327"/>
    </mc:Choice>
    <mc:Fallback xmlns="">
      <p:transition spd="slow" advTm="373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72" y="0"/>
            <a:ext cx="2305178" cy="1066800"/>
          </a:xfrm>
          <a:prstGeom prst="rect">
            <a:avLst/>
          </a:prstGeom>
        </p:spPr>
      </p:pic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2579428" y="172599"/>
            <a:ext cx="9034817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vi-VN" altLang="vi-VN" b="1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Việc nào nên làm? Việc nào không nên làm? </a:t>
            </a:r>
            <a:r>
              <a:rPr lang="vi-VN" altLang="vi-VN" b="1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Vì </a:t>
            </a:r>
            <a:r>
              <a:rPr lang="vi-VN" altLang="vi-VN" b="1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sao?</a:t>
            </a:r>
            <a:endParaRPr lang="en-US" altLang="vi-VN" b="1" dirty="0">
              <a:solidFill>
                <a:srgbClr val="FF0000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0" y="1499286"/>
            <a:ext cx="9920514" cy="50169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71196" y="5726105"/>
            <a:ext cx="666208" cy="685801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39065" y="5726106"/>
            <a:ext cx="666208" cy="685801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10" name="Rectangle 9"/>
          <p:cNvSpPr/>
          <p:nvPr/>
        </p:nvSpPr>
        <p:spPr>
          <a:xfrm>
            <a:off x="8458591" y="3264810"/>
            <a:ext cx="533400" cy="49530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400" b="1" dirty="0" smtClean="0"/>
              <a:t>x</a:t>
            </a:r>
            <a:endParaRPr lang="en-US" sz="4400" b="1" dirty="0"/>
          </a:p>
        </p:txBody>
      </p:sp>
      <p:sp>
        <p:nvSpPr>
          <p:cNvPr id="17" name="Rectangle 16"/>
          <p:cNvSpPr/>
          <p:nvPr/>
        </p:nvSpPr>
        <p:spPr>
          <a:xfrm>
            <a:off x="2319078" y="3264810"/>
            <a:ext cx="520700" cy="49530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400" b="1" dirty="0" smtClean="0"/>
              <a:t>x</a:t>
            </a:r>
            <a:endParaRPr lang="en-US" sz="44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07444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759"/>
    </mc:Choice>
    <mc:Fallback xmlns="">
      <p:transition spd="slow" advTm="707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633" y="0"/>
            <a:ext cx="2161253" cy="985481"/>
          </a:xfrm>
          <a:prstGeom prst="rect">
            <a:avLst/>
          </a:prstGeom>
        </p:spPr>
      </p:pic>
      <p:sp>
        <p:nvSpPr>
          <p:cNvPr id="5" name="Explosion 2 4"/>
          <p:cNvSpPr/>
          <p:nvPr/>
        </p:nvSpPr>
        <p:spPr>
          <a:xfrm rot="21440930">
            <a:off x="461760" y="4287851"/>
            <a:ext cx="5531613" cy="2367908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spcBef>
                <a:spcPct val="50000"/>
              </a:spcBef>
            </a:pPr>
            <a:r>
              <a:rPr lang="vi-VN" altLang="vi-VN" sz="3200" b="1" dirty="0" smtClean="0">
                <a:solidFill>
                  <a:srgbClr val="00B050"/>
                </a:solidFill>
                <a:cs typeface="Times New Roman" panose="02020603050405020304" pitchFamily="18" charset="0"/>
              </a:rPr>
              <a:t>Không tự ý cắm điện.</a:t>
            </a:r>
            <a:endParaRPr lang="en-US" altLang="vi-VN" sz="3200" b="1" dirty="0">
              <a:solidFill>
                <a:srgbClr val="00B050"/>
              </a:solidFill>
              <a:cs typeface="Times New Roman" panose="02020603050405020304" pitchFamily="18" charset="0"/>
            </a:endParaRPr>
          </a:p>
        </p:txBody>
      </p:sp>
      <p:sp>
        <p:nvSpPr>
          <p:cNvPr id="15" name="Explosion 2 14"/>
          <p:cNvSpPr/>
          <p:nvPr/>
        </p:nvSpPr>
        <p:spPr>
          <a:xfrm rot="21360559">
            <a:off x="74533" y="1575692"/>
            <a:ext cx="7667628" cy="2409070"/>
          </a:xfrm>
          <a:prstGeom prst="irregularSeal2">
            <a:avLst/>
          </a:prstGeom>
          <a:solidFill>
            <a:srgbClr val="92D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vi-VN" altLang="vi-VN" sz="32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Không chơi gần đường điện.</a:t>
            </a:r>
            <a:endParaRPr lang="en-US" altLang="vi-VN" sz="32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Text Box 16"/>
          <p:cNvSpPr txBox="1">
            <a:spLocks noChangeArrowheads="1"/>
          </p:cNvSpPr>
          <p:nvPr/>
        </p:nvSpPr>
        <p:spPr bwMode="auto">
          <a:xfrm>
            <a:off x="2423886" y="295176"/>
            <a:ext cx="956239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vi-VN" altLang="vi-VN" b="1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Em đã phòng, tránh bị điện giật như thế nào</a:t>
            </a:r>
            <a:r>
              <a:rPr lang="vi-VN" altLang="vi-VN" b="1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?</a:t>
            </a:r>
            <a:r>
              <a:rPr lang="en-US" altLang="vi-VN" b="1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vi-VN" altLang="vi-VN" b="1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Hãy </a:t>
            </a:r>
            <a:r>
              <a:rPr lang="vi-VN" altLang="vi-VN" b="1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chia sẻ với bạn bè nhé!</a:t>
            </a:r>
            <a:endParaRPr lang="en-US" altLang="vi-VN" b="1" dirty="0">
              <a:solidFill>
                <a:srgbClr val="FF000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9" name="Explosion 2 8"/>
          <p:cNvSpPr/>
          <p:nvPr/>
        </p:nvSpPr>
        <p:spPr>
          <a:xfrm rot="21361966">
            <a:off x="5380157" y="1903201"/>
            <a:ext cx="6952894" cy="4081516"/>
          </a:xfrm>
          <a:prstGeom prst="irregularSeal2">
            <a:avLst/>
          </a:prstGeom>
          <a:solidFill>
            <a:srgbClr val="7030A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spcBef>
                <a:spcPct val="50000"/>
              </a:spcBef>
            </a:pPr>
            <a:r>
              <a:rPr lang="vi-VN" altLang="vi-VN" sz="3200" b="1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Gọi người lớn giúp đỡ khi phát hiện sự cố về điện.</a:t>
            </a:r>
            <a:endParaRPr lang="en-US" altLang="vi-VN" sz="3200" b="1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87108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9323"/>
    </mc:Choice>
    <mc:Fallback xmlns="">
      <p:transition spd="slow" advTm="1293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0" y="229789"/>
            <a:ext cx="2048762" cy="802083"/>
          </a:xfrm>
          <a:prstGeom prst="rect">
            <a:avLst/>
          </a:prstGeom>
        </p:spPr>
      </p:pic>
      <p:sp>
        <p:nvSpPr>
          <p:cNvPr id="6" name="Text Box 16"/>
          <p:cNvSpPr txBox="1">
            <a:spLocks noChangeArrowheads="1"/>
          </p:cNvSpPr>
          <p:nvPr/>
        </p:nvSpPr>
        <p:spPr bwMode="auto">
          <a:xfrm>
            <a:off x="2264662" y="307664"/>
            <a:ext cx="928499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3600" b="1" dirty="0">
                <a:solidFill>
                  <a:srgbClr val="FF0000"/>
                </a:solidFill>
              </a:rPr>
              <a:t> </a:t>
            </a:r>
            <a:r>
              <a:rPr lang="en-US" altLang="vi-VN" sz="3600" b="1" dirty="0" err="1" smtClean="0">
                <a:solidFill>
                  <a:srgbClr val="FF0000"/>
                </a:solidFill>
              </a:rPr>
              <a:t>Em</a:t>
            </a:r>
            <a:r>
              <a:rPr lang="en-US" altLang="vi-VN" sz="3600" b="1" dirty="0">
                <a:solidFill>
                  <a:srgbClr val="FF0000"/>
                </a:solidFill>
              </a:rPr>
              <a:t> </a:t>
            </a:r>
            <a:r>
              <a:rPr lang="vi-VN" altLang="vi-VN" sz="3600" b="1" dirty="0" smtClean="0">
                <a:solidFill>
                  <a:srgbClr val="FF0000"/>
                </a:solidFill>
              </a:rPr>
              <a:t>đưa </a:t>
            </a:r>
            <a:r>
              <a:rPr lang="vi-VN" altLang="vi-VN" sz="3600" b="1" dirty="0" smtClean="0">
                <a:solidFill>
                  <a:srgbClr val="FF0000"/>
                </a:solidFill>
              </a:rPr>
              <a:t>ra lời </a:t>
            </a:r>
            <a:r>
              <a:rPr lang="en-US" altLang="vi-VN" sz="3600" b="1" dirty="0" err="1" smtClean="0">
                <a:solidFill>
                  <a:srgbClr val="FF0000"/>
                </a:solidFill>
              </a:rPr>
              <a:t>khuyên</a:t>
            </a:r>
            <a:r>
              <a:rPr lang="en-US" altLang="vi-VN" sz="3600" b="1" dirty="0" smtClean="0">
                <a:solidFill>
                  <a:srgbClr val="FF0000"/>
                </a:solidFill>
              </a:rPr>
              <a:t> </a:t>
            </a:r>
            <a:r>
              <a:rPr lang="vi-VN" altLang="vi-VN" sz="3600" b="1" dirty="0" smtClean="0">
                <a:solidFill>
                  <a:srgbClr val="FF0000"/>
                </a:solidFill>
              </a:rPr>
              <a:t>cho </a:t>
            </a:r>
            <a:r>
              <a:rPr lang="en-US" altLang="vi-VN" sz="3600" b="1" dirty="0" err="1" smtClean="0">
                <a:solidFill>
                  <a:srgbClr val="FF0000"/>
                </a:solidFill>
              </a:rPr>
              <a:t>bạn</a:t>
            </a:r>
            <a:endParaRPr lang="en-US" altLang="vi-VN" sz="3600" b="1" dirty="0">
              <a:solidFill>
                <a:srgbClr val="FF00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5246760" y="1972468"/>
            <a:ext cx="6622216" cy="3381490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Trời nóng, Minh và Quang cởi áo chơi đùa</a:t>
            </a:r>
            <a:r>
              <a:rPr lang="vi-VN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Quang </a:t>
            </a:r>
            <a:r>
              <a:rPr lang="vi-VN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nghịch ngợm, ném áo Minh lên trên cột điện. Minh định trèo lên lấy.</a:t>
            </a:r>
            <a:endPara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13" y="1579060"/>
            <a:ext cx="4530271" cy="46881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84334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8603"/>
    </mc:Choice>
    <mc:Fallback xmlns="">
      <p:transition spd="slow" advTm="1286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3|5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1|9|1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0.7|9|18.1|16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754</TotalTime>
  <Words>329</Words>
  <Application>Microsoft Office PowerPoint</Application>
  <PresentationFormat>Widescreen</PresentationFormat>
  <Paragraphs>39</Paragraphs>
  <Slides>12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Microsoft account</cp:lastModifiedBy>
  <cp:revision>164</cp:revision>
  <cp:lastPrinted>2021-10-15T15:51:15Z</cp:lastPrinted>
  <dcterms:created xsi:type="dcterms:W3CDTF">2021-10-14T08:47:24Z</dcterms:created>
  <dcterms:modified xsi:type="dcterms:W3CDTF">2023-04-23T13:30:51Z</dcterms:modified>
</cp:coreProperties>
</file>