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9"/>
  </p:notesMasterIdLst>
  <p:sldIdLst>
    <p:sldId id="256" r:id="rId5"/>
    <p:sldId id="258" r:id="rId6"/>
    <p:sldId id="275" r:id="rId7"/>
    <p:sldId id="266" r:id="rId8"/>
    <p:sldId id="276" r:id="rId9"/>
    <p:sldId id="295" r:id="rId10"/>
    <p:sldId id="294" r:id="rId11"/>
    <p:sldId id="296" r:id="rId12"/>
    <p:sldId id="297" r:id="rId13"/>
    <p:sldId id="267" r:id="rId14"/>
    <p:sldId id="291" r:id="rId15"/>
    <p:sldId id="292" r:id="rId16"/>
    <p:sldId id="268" r:id="rId17"/>
    <p:sldId id="281" r:id="rId18"/>
    <p:sldId id="293" r:id="rId19"/>
    <p:sldId id="269" r:id="rId20"/>
    <p:sldId id="282" r:id="rId21"/>
    <p:sldId id="270" r:id="rId22"/>
    <p:sldId id="305" r:id="rId23"/>
    <p:sldId id="303" r:id="rId24"/>
    <p:sldId id="271" r:id="rId25"/>
    <p:sldId id="298" r:id="rId26"/>
    <p:sldId id="285" r:id="rId27"/>
    <p:sldId id="264" r:id="rId28"/>
    <p:sldId id="306" r:id="rId29"/>
    <p:sldId id="257" r:id="rId30"/>
    <p:sldId id="307" r:id="rId31"/>
    <p:sldId id="259" r:id="rId32"/>
    <p:sldId id="263" r:id="rId33"/>
    <p:sldId id="299" r:id="rId34"/>
    <p:sldId id="272" r:id="rId35"/>
    <p:sldId id="308" r:id="rId36"/>
    <p:sldId id="300" r:id="rId37"/>
    <p:sldId id="273" r:id="rId38"/>
    <p:sldId id="304" r:id="rId39"/>
    <p:sldId id="315" r:id="rId40"/>
    <p:sldId id="274" r:id="rId41"/>
    <p:sldId id="309" r:id="rId42"/>
    <p:sldId id="310" r:id="rId43"/>
    <p:sldId id="311" r:id="rId44"/>
    <p:sldId id="312" r:id="rId45"/>
    <p:sldId id="313" r:id="rId46"/>
    <p:sldId id="262" r:id="rId47"/>
    <p:sldId id="314" r:id="rId48"/>
  </p:sldIdLst>
  <p:sldSz cx="9144000" cy="5143500" type="screen16x9"/>
  <p:notesSz cx="6858000" cy="9144000"/>
  <p:embeddedFontLst>
    <p:embeddedFont>
      <p:font typeface="DFPOP1-W9" panose="020B0604020202020204" charset="-128"/>
      <p:regular r:id="rId50"/>
    </p:embeddedFont>
    <p:embeddedFont>
      <p:font typeface=".VnAvant" panose="020B7200000000000000" pitchFamily="34" charset="0"/>
      <p:regular r:id="rId51"/>
      <p:bold r:id="rId52"/>
      <p:italic r:id="rId53"/>
      <p:boldItalic r:id="rId54"/>
    </p:embeddedFont>
    <p:embeddedFont>
      <p:font typeface="Arial Rounded MT Bold" panose="020F0704030504030204" pitchFamily="34" charset="0"/>
      <p:regular r:id="rId55"/>
    </p:embeddedFont>
    <p:embeddedFont>
      <p:font typeface="Arial-Rounded" panose="020B0500000000000000" charset="0"/>
      <p:regular r:id="rId56"/>
    </p:embeddedFont>
    <p:embeddedFont>
      <p:font typeface="Arial-SGK-TV" pitchFamily="2" charset="0"/>
      <p:regular r:id="rId57"/>
      <p:bold r:id="rId58"/>
      <p: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HL Hoctro" panose="020B0604020202020204" charset="0"/>
      <p:regular r:id="rId64"/>
    </p:embeddedFont>
  </p:embeddedFontLst>
  <p:custDataLst>
    <p:tags r:id="rId6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5"/>
            <p14:sldId id="294"/>
            <p14:sldId id="296"/>
            <p14:sldId id="297"/>
          </p14:sldIdLst>
        </p14:section>
        <p14:section name="Tiết 2" id="{47239A1A-9B72-4DA5-96A7-F8786F163078}">
          <p14:sldIdLst>
            <p14:sldId id="267"/>
            <p14:sldId id="291"/>
            <p14:sldId id="292"/>
            <p14:sldId id="268"/>
            <p14:sldId id="281"/>
            <p14:sldId id="293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305"/>
          </p14:sldIdLst>
        </p14:section>
        <p14:section name="Tiết 4" id="{30D029CA-39C5-4833-936C-43C5EF842993}">
          <p14:sldIdLst>
            <p14:sldId id="303"/>
            <p14:sldId id="271"/>
            <p14:sldId id="298"/>
            <p14:sldId id="285"/>
            <p14:sldId id="264"/>
            <p14:sldId id="306"/>
            <p14:sldId id="257"/>
            <p14:sldId id="307"/>
            <p14:sldId id="259"/>
            <p14:sldId id="263"/>
            <p14:sldId id="299"/>
            <p14:sldId id="272"/>
            <p14:sldId id="308"/>
            <p14:sldId id="300"/>
            <p14:sldId id="273"/>
            <p14:sldId id="304"/>
            <p14:sldId id="315"/>
            <p14:sldId id="274"/>
            <p14:sldId id="309"/>
            <p14:sldId id="310"/>
            <p14:sldId id="311"/>
            <p14:sldId id="312"/>
            <p14:sldId id="313"/>
            <p14:sldId id="262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14420"/>
    <a:srgbClr val="FFFFCC"/>
    <a:srgbClr val="FF33CC"/>
    <a:srgbClr val="4CA420"/>
    <a:srgbClr val="800000"/>
    <a:srgbClr val="679C31"/>
    <a:srgbClr val="920000"/>
    <a:srgbClr val="F56636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 varScale="1">
        <p:scale>
          <a:sx n="84" d="100"/>
          <a:sy n="84" d="100"/>
        </p:scale>
        <p:origin x="764" y="6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Luyện</a:t>
            </a:r>
            <a:r>
              <a:rPr lang="en-US" baseline="0" dirty="0"/>
              <a:t> nói tự do nên </a:t>
            </a:r>
            <a:r>
              <a:rPr lang="en-US" baseline="0" dirty="0" err="1"/>
              <a:t>khong</a:t>
            </a:r>
            <a:r>
              <a:rPr lang="en-US" baseline="0" dirty="0"/>
              <a:t> áp học sinh theo ý giáo viên nên đẻ các em tự nói, cung cấp </a:t>
            </a:r>
            <a:r>
              <a:rPr lang="en-US" baseline="0" dirty="0" err="1"/>
              <a:t>môt</a:t>
            </a:r>
            <a:r>
              <a:rPr lang="en-US" baseline="0" dirty="0"/>
              <a:t> số hình ảnh sinh động về các loài chim cho các em hiểu và biết thêm các loài chim đó.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77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59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91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3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7.mp3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3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7.mp3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7.mp3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12" Type="http://schemas.openxmlformats.org/officeDocument/2006/relationships/image" Target="../media/image42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7.mp3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3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7.mp3"/><Relationship Id="rId9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3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7.mp3"/><Relationship Id="rId9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7.mp3"/><Relationship Id="rId9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3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8.png"/><Relationship Id="rId4" Type="http://schemas.openxmlformats.org/officeDocument/2006/relationships/audio" Target="../media/media7.mp3"/><Relationship Id="rId9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gif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7.mp3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48434" y="2783096"/>
            <a:ext cx="4941802" cy="692974"/>
            <a:chOff x="2212391" y="2727523"/>
            <a:chExt cx="4941802" cy="692974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12391" y="27331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509020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Ng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Quỳnh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6: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kì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4091" y="340519"/>
            <a:ext cx="3680222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¶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lêi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c©u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hái</a:t>
            </a:r>
            <a:endParaRPr lang="en-US" sz="27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1" y="1107282"/>
            <a:ext cx="506015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528632" y="1557339"/>
            <a:ext cx="447079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514872" y="2449712"/>
            <a:ext cx="412746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24" y="0"/>
            <a:ext cx="4407275" cy="305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3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7">
            <a:extLst>
              <a:ext uri="{FF2B5EF4-FFF2-40B4-BE49-F238E27FC236}">
                <a16:creationId xmlns:a16="http://schemas.microsoft.com/office/drawing/2014/main" id="{8E30C9EB-19CD-4226-B0CE-A708891A90FC}"/>
              </a:ext>
            </a:extLst>
          </p:cNvPr>
          <p:cNvSpPr/>
          <p:nvPr/>
        </p:nvSpPr>
        <p:spPr>
          <a:xfrm>
            <a:off x="1649890" y="3610471"/>
            <a:ext cx="7494110" cy="1305870"/>
          </a:xfrm>
          <a:prstGeom prst="rect">
            <a:avLst/>
          </a:prstGeom>
          <a:solidFill>
            <a:srgbClr val="FDD2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35">
            <a:extLst>
              <a:ext uri="{FF2B5EF4-FFF2-40B4-BE49-F238E27FC236}">
                <a16:creationId xmlns:a16="http://schemas.microsoft.com/office/drawing/2014/main" id="{9D6269A5-702D-4971-A1DC-E85AFB20E0BE}"/>
              </a:ext>
            </a:extLst>
          </p:cNvPr>
          <p:cNvSpPr/>
          <p:nvPr/>
        </p:nvSpPr>
        <p:spPr>
          <a:xfrm>
            <a:off x="1649890" y="1934828"/>
            <a:ext cx="7494110" cy="1305870"/>
          </a:xfrm>
          <a:prstGeom prst="rect">
            <a:avLst/>
          </a:prstGeom>
          <a:solidFill>
            <a:srgbClr val="BAE1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" name="38">
            <a:extLst>
              <a:ext uri="{FF2B5EF4-FFF2-40B4-BE49-F238E27FC236}">
                <a16:creationId xmlns:a16="http://schemas.microsoft.com/office/drawing/2014/main" id="{ECADE9CB-EF5A-452D-9C3A-5912B086FF57}"/>
              </a:ext>
            </a:extLst>
          </p:cNvPr>
          <p:cNvSpPr/>
          <p:nvPr/>
        </p:nvSpPr>
        <p:spPr>
          <a:xfrm>
            <a:off x="1649890" y="230309"/>
            <a:ext cx="7494110" cy="1305870"/>
          </a:xfrm>
          <a:prstGeom prst="rect">
            <a:avLst/>
          </a:prstGeom>
          <a:solidFill>
            <a:srgbClr val="FFDE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EDC47C-4039-4CF1-8FCD-7E757B55D63A}"/>
              </a:ext>
            </a:extLst>
          </p:cNvPr>
          <p:cNvGrpSpPr/>
          <p:nvPr/>
        </p:nvGrpSpPr>
        <p:grpSpPr>
          <a:xfrm>
            <a:off x="1698808" y="170800"/>
            <a:ext cx="1218941" cy="557265"/>
            <a:chOff x="1504679" y="227733"/>
            <a:chExt cx="1625254" cy="743020"/>
          </a:xfrm>
        </p:grpSpPr>
        <p:grpSp>
          <p:nvGrpSpPr>
            <p:cNvPr id="21" name="20">
              <a:extLst>
                <a:ext uri="{FF2B5EF4-FFF2-40B4-BE49-F238E27FC236}">
                  <a16:creationId xmlns:a16="http://schemas.microsoft.com/office/drawing/2014/main" id="{53AD853F-6A69-44E3-A9BB-7C2022132E02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23" name="27">
                <a:extLst>
                  <a:ext uri="{FF2B5EF4-FFF2-40B4-BE49-F238E27FC236}">
                    <a16:creationId xmlns:a16="http://schemas.microsoft.com/office/drawing/2014/main" id="{FFE16BC7-A90E-41CA-98C4-150E956B4C2B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4" name="28">
                <a:extLst>
                  <a:ext uri="{FF2B5EF4-FFF2-40B4-BE49-F238E27FC236}">
                    <a16:creationId xmlns:a16="http://schemas.microsoft.com/office/drawing/2014/main" id="{4B06015E-8E62-49EF-811D-19980386395C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4907F7C-C424-4106-AD8B-0F4746187AF8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9626D4-3323-4F99-84B3-C6739522B8F9}"/>
              </a:ext>
            </a:extLst>
          </p:cNvPr>
          <p:cNvGrpSpPr/>
          <p:nvPr/>
        </p:nvGrpSpPr>
        <p:grpSpPr>
          <a:xfrm>
            <a:off x="1728214" y="1913844"/>
            <a:ext cx="1218941" cy="519585"/>
            <a:chOff x="1504679" y="277973"/>
            <a:chExt cx="1625254" cy="692780"/>
          </a:xfrm>
        </p:grpSpPr>
        <p:grpSp>
          <p:nvGrpSpPr>
            <p:cNvPr id="30" name="20">
              <a:extLst>
                <a:ext uri="{FF2B5EF4-FFF2-40B4-BE49-F238E27FC236}">
                  <a16:creationId xmlns:a16="http://schemas.microsoft.com/office/drawing/2014/main" id="{2563E840-E5A6-456D-9ADF-5F3D69CDE835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2" name="27">
                <a:extLst>
                  <a:ext uri="{FF2B5EF4-FFF2-40B4-BE49-F238E27FC236}">
                    <a16:creationId xmlns:a16="http://schemas.microsoft.com/office/drawing/2014/main" id="{9A4EB7D0-0A79-4ED2-8EAE-1B2DB4BB0C1D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3" name="28">
                <a:extLst>
                  <a:ext uri="{FF2B5EF4-FFF2-40B4-BE49-F238E27FC236}">
                    <a16:creationId xmlns:a16="http://schemas.microsoft.com/office/drawing/2014/main" id="{7CEC4DFF-050A-441E-A5D9-4EA60CA4D2CD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49E1C1A6-D182-4130-91F9-F86F9ABDB686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7797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2E3CF4-9224-4BE0-B20A-6B59323EE105}"/>
              </a:ext>
            </a:extLst>
          </p:cNvPr>
          <p:cNvSpPr txBox="1"/>
          <p:nvPr/>
        </p:nvSpPr>
        <p:spPr>
          <a:xfrm>
            <a:off x="2252847" y="202381"/>
            <a:ext cx="611724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28A988-E500-4EF7-AA1A-CFCCAA44C94D}"/>
              </a:ext>
            </a:extLst>
          </p:cNvPr>
          <p:cNvSpPr txBox="1"/>
          <p:nvPr/>
        </p:nvSpPr>
        <p:spPr>
          <a:xfrm>
            <a:off x="2947156" y="1960141"/>
            <a:ext cx="5938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FA25A-260B-4C46-9C74-F0B838E8861B}"/>
              </a:ext>
            </a:extLst>
          </p:cNvPr>
          <p:cNvGrpSpPr/>
          <p:nvPr/>
        </p:nvGrpSpPr>
        <p:grpSpPr>
          <a:xfrm>
            <a:off x="1698808" y="3553058"/>
            <a:ext cx="1218941" cy="557265"/>
            <a:chOff x="1504679" y="227733"/>
            <a:chExt cx="1625254" cy="743020"/>
          </a:xfrm>
        </p:grpSpPr>
        <p:grpSp>
          <p:nvGrpSpPr>
            <p:cNvPr id="36" name="20">
              <a:extLst>
                <a:ext uri="{FF2B5EF4-FFF2-40B4-BE49-F238E27FC236}">
                  <a16:creationId xmlns:a16="http://schemas.microsoft.com/office/drawing/2014/main" id="{F052DAD4-07A3-4576-99BA-CEBBAB9E1B1C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8" name="27">
                <a:extLst>
                  <a:ext uri="{FF2B5EF4-FFF2-40B4-BE49-F238E27FC236}">
                    <a16:creationId xmlns:a16="http://schemas.microsoft.com/office/drawing/2014/main" id="{EBFF9AB7-9ABD-42CC-B73D-2536E4238C75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9" name="28">
                <a:extLst>
                  <a:ext uri="{FF2B5EF4-FFF2-40B4-BE49-F238E27FC236}">
                    <a16:creationId xmlns:a16="http://schemas.microsoft.com/office/drawing/2014/main" id="{B8386190-0E93-4B9B-A8E5-13F38382A9D1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308C2D8-3589-464E-A1A9-5E5C21174CC2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CB986E-C619-4DAB-B0CA-232DB1A212B3}"/>
              </a:ext>
            </a:extLst>
          </p:cNvPr>
          <p:cNvSpPr txBox="1"/>
          <p:nvPr/>
        </p:nvSpPr>
        <p:spPr>
          <a:xfrm>
            <a:off x="2662813" y="3637035"/>
            <a:ext cx="688312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5EC1FA49-FD1F-4EEA-B575-5F5E089FD31D}"/>
              </a:ext>
            </a:extLst>
          </p:cNvPr>
          <p:cNvSpPr/>
          <p:nvPr/>
        </p:nvSpPr>
        <p:spPr>
          <a:xfrm>
            <a:off x="0" y="1"/>
            <a:ext cx="2093495" cy="5143499"/>
          </a:xfrm>
          <a:prstGeom prst="rect">
            <a:avLst/>
          </a:prstGeom>
          <a:solidFill>
            <a:srgbClr val="9CD4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39121B12-93DB-4FAC-AF92-EC359D093E39}"/>
              </a:ext>
            </a:extLst>
          </p:cNvPr>
          <p:cNvSpPr/>
          <p:nvPr/>
        </p:nvSpPr>
        <p:spPr>
          <a:xfrm>
            <a:off x="390987" y="930143"/>
            <a:ext cx="1177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16" name="31">
            <a:extLst>
              <a:ext uri="{FF2B5EF4-FFF2-40B4-BE49-F238E27FC236}">
                <a16:creationId xmlns:a16="http://schemas.microsoft.com/office/drawing/2014/main" id="{97DA4440-79D3-422C-9DC5-855D750DED57}"/>
              </a:ext>
            </a:extLst>
          </p:cNvPr>
          <p:cNvSpPr/>
          <p:nvPr/>
        </p:nvSpPr>
        <p:spPr>
          <a:xfrm>
            <a:off x="1150372" y="3226779"/>
            <a:ext cx="301882" cy="361682"/>
          </a:xfrm>
          <a:prstGeom prst="star4">
            <a:avLst/>
          </a:prstGeom>
          <a:solidFill>
            <a:srgbClr val="D9F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32">
            <a:extLst>
              <a:ext uri="{FF2B5EF4-FFF2-40B4-BE49-F238E27FC236}">
                <a16:creationId xmlns:a16="http://schemas.microsoft.com/office/drawing/2014/main" id="{22DFF2BA-DFD2-47A2-8F42-DA9897918D67}"/>
              </a:ext>
            </a:extLst>
          </p:cNvPr>
          <p:cNvSpPr/>
          <p:nvPr/>
        </p:nvSpPr>
        <p:spPr>
          <a:xfrm>
            <a:off x="514087" y="3226779"/>
            <a:ext cx="301882" cy="361682"/>
          </a:xfrm>
          <a:prstGeom prst="star4">
            <a:avLst/>
          </a:prstGeom>
          <a:solidFill>
            <a:srgbClr val="FF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737CFB65-21B0-4E2B-AC30-A45610C29861}"/>
              </a:ext>
            </a:extLst>
          </p:cNvPr>
          <p:cNvSpPr/>
          <p:nvPr/>
        </p:nvSpPr>
        <p:spPr>
          <a:xfrm>
            <a:off x="832230" y="3226779"/>
            <a:ext cx="301882" cy="361682"/>
          </a:xfrm>
          <a:prstGeom prst="star4">
            <a:avLst/>
          </a:prstGeom>
          <a:solidFill>
            <a:srgbClr val="FBE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7DBE0386-B488-4E88-8C4C-21144757D682}"/>
              </a:ext>
            </a:extLst>
          </p:cNvPr>
          <p:cNvSpPr/>
          <p:nvPr/>
        </p:nvSpPr>
        <p:spPr>
          <a:xfrm>
            <a:off x="645624" y="170800"/>
            <a:ext cx="734023" cy="746406"/>
          </a:xfrm>
          <a:prstGeom prst="flowChartConnector">
            <a:avLst/>
          </a:prstGeom>
          <a:solidFill>
            <a:srgbClr val="E89B0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endParaRPr lang="vi-VN" sz="495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C477D6-119C-4DD4-928C-688FB1218F4D}"/>
              </a:ext>
            </a:extLst>
          </p:cNvPr>
          <p:cNvSpPr txBox="1"/>
          <p:nvPr/>
        </p:nvSpPr>
        <p:spPr>
          <a:xfrm>
            <a:off x="2363738" y="808115"/>
            <a:ext cx="696954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117340-E8C9-42AF-909F-7C7ED6848915}"/>
              </a:ext>
            </a:extLst>
          </p:cNvPr>
          <p:cNvSpPr txBox="1"/>
          <p:nvPr/>
        </p:nvSpPr>
        <p:spPr>
          <a:xfrm>
            <a:off x="2806888" y="2779667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0F8DBD-1EAF-46DE-97DA-4B9B43B69EE2}"/>
              </a:ext>
            </a:extLst>
          </p:cNvPr>
          <p:cNvSpPr txBox="1"/>
          <p:nvPr/>
        </p:nvSpPr>
        <p:spPr>
          <a:xfrm>
            <a:off x="2250788" y="4123996"/>
            <a:ext cx="696954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000"/>
            <a:ext cx="2052714" cy="142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8" grpId="0"/>
      <p:bldP spid="34" grpId="0"/>
      <p:bldP spid="40" grpId="0"/>
      <p:bldP spid="6" grpId="0" animBg="1"/>
      <p:bldP spid="7" grpId="0"/>
      <p:bldP spid="16" grpId="0" animBg="1"/>
      <p:bldP spid="17" grpId="0" animBg="1"/>
      <p:bldP spid="18" grpId="0" animBg="1"/>
      <p:bldP spid="19" grpId="0" animBg="1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8527" y="1799756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781803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381460" y="1799755"/>
            <a:ext cx="846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xa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vư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ợ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t qua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đại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d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ương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mênh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mông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58865" y="2569145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500693" y="2552283"/>
            <a:ext cx="340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bơi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giỏi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500693" y="2586007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32"/>
            <a:ext cx="9144000" cy="26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7" grpId="0"/>
      <p:bldP spid="8" grpId="0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FF48B1E-B379-4C73-8808-C40CEB65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54202"/>
            <a:ext cx="8178799" cy="343509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483609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000" dirty="0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EF2A1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000" dirty="0">
              <a:solidFill>
                <a:srgbClr val="EF2A1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2059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26698" y="2241520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bay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711199" y="1082538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934955" y="1077884"/>
            <a:ext cx="2395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" y="2204618"/>
            <a:ext cx="9144000" cy="1807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FF2690-28E5-40E8-8287-1CA677ABCF41}"/>
              </a:ext>
            </a:extLst>
          </p:cNvPr>
          <p:cNvCxnSpPr/>
          <p:nvPr/>
        </p:nvCxnSpPr>
        <p:spPr>
          <a:xfrm flipH="1">
            <a:off x="975360" y="2256308"/>
            <a:ext cx="68580" cy="906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32483 0.224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23457E-7 L 0.74341 0.420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70" y="2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5" grpId="1"/>
      <p:bldP spid="6" grpId="0"/>
      <p:bldP spid="9" grpId="0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972050"/>
            <a:ext cx="9144000" cy="171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13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71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13"/>
          </a:p>
        </p:txBody>
      </p:sp>
      <p:sp>
        <p:nvSpPr>
          <p:cNvPr id="6" name="Oval 5"/>
          <p:cNvSpPr/>
          <p:nvPr/>
        </p:nvSpPr>
        <p:spPr>
          <a:xfrm>
            <a:off x="88323" y="649206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511" y="622396"/>
            <a:ext cx="7956839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/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và dùng từ ngữ trong khung để nói theo tranh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1163650"/>
            <a:ext cx="4914900" cy="39240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21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 âu        máy bay             </a:t>
            </a:r>
            <a:r>
              <a:rPr lang="en-US" sz="21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</a:t>
            </a:r>
            <a:r>
              <a:rPr lang="en-US" sz="21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cánh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657350"/>
            <a:ext cx="8801100" cy="3200400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6" b="52859" l="24299" r="58032">
                        <a14:foregroundMark x1="24805" y1="27630" x2="34144" y2="28693"/>
                        <a14:foregroundMark x1="49514" y1="27418" x2="57685" y2="3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22694" r="37751" b="43789"/>
          <a:stretch/>
        </p:blipFill>
        <p:spPr bwMode="auto">
          <a:xfrm rot="639007">
            <a:off x="487650" y="1971366"/>
            <a:ext cx="3657600" cy="2124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92" b="85760" l="49222" r="861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3" t="56071" r="10623" b="10411"/>
          <a:stretch/>
        </p:blipFill>
        <p:spPr bwMode="auto">
          <a:xfrm rot="21185379">
            <a:off x="5175696" y="2578246"/>
            <a:ext cx="3655799" cy="2343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5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non 40 giây">
            <a:hlinkClick r:id="" action="ppaction://media"/>
            <a:extLst>
              <a:ext uri="{FF2B5EF4-FFF2-40B4-BE49-F238E27FC236}">
                <a16:creationId xmlns:a16="http://schemas.microsoft.com/office/drawing/2014/main" id="{79A99539-601B-4041-9E8D-E2D34B02D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956" y="482600"/>
            <a:ext cx="7428087" cy="41782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8" y="330307"/>
            <a:ext cx="9087594" cy="515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" y="325657"/>
            <a:ext cx="9144000" cy="219112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229DBF-F81B-44F1-A463-7C3DD1282993}"/>
              </a:ext>
            </a:extLst>
          </p:cNvPr>
          <p:cNvCxnSpPr/>
          <p:nvPr/>
        </p:nvCxnSpPr>
        <p:spPr>
          <a:xfrm>
            <a:off x="2262352" y="969871"/>
            <a:ext cx="378372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5A8F93-5499-4D18-8AD7-DBE422386A69}"/>
              </a:ext>
            </a:extLst>
          </p:cNvPr>
          <p:cNvCxnSpPr/>
          <p:nvPr/>
        </p:nvCxnSpPr>
        <p:spPr>
          <a:xfrm>
            <a:off x="2790497" y="961988"/>
            <a:ext cx="378372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BECBBC-EF9C-4283-BA97-6C080515D77A}"/>
              </a:ext>
            </a:extLst>
          </p:cNvPr>
          <p:cNvCxnSpPr/>
          <p:nvPr/>
        </p:nvCxnSpPr>
        <p:spPr>
          <a:xfrm>
            <a:off x="1277007" y="1616418"/>
            <a:ext cx="378372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A7046F-064B-4D6C-BCFC-74C2FB9865AE}"/>
              </a:ext>
            </a:extLst>
          </p:cNvPr>
          <p:cNvCxnSpPr>
            <a:cxnSpLocks/>
          </p:cNvCxnSpPr>
          <p:nvPr/>
        </p:nvCxnSpPr>
        <p:spPr>
          <a:xfrm>
            <a:off x="7583214" y="1608696"/>
            <a:ext cx="1261241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7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427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31" y="0"/>
            <a:ext cx="9144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khởi động ngày mới nhé chúng ta hãy giúp những chú chim này trả lời tốt các câu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26" y="3486150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3257550" y="450736"/>
            <a:ext cx="5957174" cy="2764564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Hải âu là loài chim của nơi nào? 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914900" y="3409298"/>
            <a:ext cx="2944210" cy="1525316"/>
          </a:xfrm>
          <a:prstGeom prst="wedgeEllipseCallout">
            <a:avLst>
              <a:gd name="adj1" fmla="val -32883"/>
              <a:gd name="adj2" fmla="val -7894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biển cả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9144000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686300" y="450736"/>
            <a:ext cx="6057899" cy="2764564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 biết bay hải âu còn biết làm gì nữa?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4914900" y="3771900"/>
            <a:ext cx="2743200" cy="10287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biết bơi.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5916365" y="401109"/>
            <a:ext cx="4944815" cy="2764564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Hải âu có thể bay như thế nào? 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572000" y="3606360"/>
            <a:ext cx="30861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bay suốt ngày trên mặt biển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1"/>
            <a:ext cx="931545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674957" y="338005"/>
            <a:ext cx="5931773" cy="2764564"/>
            <a:chOff x="-262148" y="491767"/>
            <a:chExt cx="5515223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325" y="1641295"/>
              <a:ext cx="3400750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Tại sao hải âu được gọi là loài chim báo bão? 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771900" y="3257550"/>
            <a:ext cx="4115285" cy="1244404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có bão chúng bay thành đàn tìm nơi trú ẩn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1"/>
            <a:ext cx="931545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600950" y="450736"/>
            <a:ext cx="7342853" cy="2764564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 nêu tên một số loài chim mà em biết? 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41" y="1209910"/>
            <a:ext cx="3302118" cy="33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49" y="1036663"/>
            <a:ext cx="6705599" cy="381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316" y="842604"/>
            <a:ext cx="2154665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Soát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lỗi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859"/>
            <a:ext cx="9144000" cy="21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2" y="948750"/>
            <a:ext cx="6677025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7" y="1734489"/>
            <a:ext cx="2759869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4" y="3235850"/>
            <a:ext cx="280987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1713" y="2532718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đôi</a:t>
            </a:r>
            <a:r>
              <a:rPr lang="en-US" altLang="zh-CN" sz="2700" dirty="0"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ch</a:t>
            </a:r>
            <a:r>
              <a:rPr lang="en-US" altLang="zh-CN" sz="27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…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57663" y="2515921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700" dirty="0">
                <a:latin typeface="Arial" panose="020B0604020202020204" pitchFamily="34" charset="0"/>
              </a:rPr>
              <a:t>g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</a:rPr>
              <a:t>…</a:t>
            </a:r>
            <a:r>
              <a:rPr lang="en-US" altLang="en-US" sz="2700" dirty="0">
                <a:latin typeface="Arial" panose="020B0604020202020204" pitchFamily="34" charset="0"/>
              </a:rPr>
              <a:t> </a:t>
            </a:r>
            <a:r>
              <a:rPr lang="en-US" altLang="en-US" sz="2700" dirty="0" err="1">
                <a:latin typeface="Arial" panose="020B0604020202020204" pitchFamily="34" charset="0"/>
              </a:rPr>
              <a:t>gũi</a:t>
            </a: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57913" y="2487410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700" dirty="0">
                <a:latin typeface="Arial" panose="020B0604020202020204" pitchFamily="34" charset="0"/>
              </a:rPr>
              <a:t>h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</a:rPr>
              <a:t>…</a:t>
            </a:r>
            <a:r>
              <a:rPr lang="en-US" altLang="en-US" sz="2700" dirty="0">
                <a:latin typeface="Arial" panose="020B0604020202020204" pitchFamily="34" charset="0"/>
              </a:rPr>
              <a:t> </a:t>
            </a:r>
            <a:r>
              <a:rPr lang="en-US" altLang="en-US" sz="2700" dirty="0" err="1">
                <a:latin typeface="Arial" panose="020B0604020202020204" pitchFamily="34" charset="0"/>
              </a:rPr>
              <a:t>luyện</a:t>
            </a: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46358" y="4161493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lim</a:t>
            </a:r>
            <a:r>
              <a:rPr lang="en-US" altLang="zh-CN" sz="2700" dirty="0">
                <a:latin typeface="Arial" panose="020B0604020202020204" pitchFamily="34" charset="0"/>
                <a:ea typeface="SimSun" panose="02010600030101010101" pitchFamily="2" charset="-122"/>
              </a:rPr>
              <a:t> d</a:t>
            </a:r>
            <a:r>
              <a:rPr lang="en-US" altLang="zh-CN" sz="27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…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46608" y="4161493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700" dirty="0" err="1">
                <a:latin typeface="Arial" panose="020B0604020202020204" pitchFamily="34" charset="0"/>
              </a:rPr>
              <a:t>quý</a:t>
            </a:r>
            <a:r>
              <a:rPr lang="en-US" altLang="en-US" sz="2700" dirty="0">
                <a:latin typeface="Arial" panose="020B0604020202020204" pitchFamily="34" charset="0"/>
              </a:rPr>
              <a:t> h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50430" y="4130729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trái</a:t>
            </a:r>
            <a:r>
              <a:rPr lang="en-US" altLang="zh-CN" sz="2700" dirty="0">
                <a:latin typeface="Arial" panose="020B0604020202020204" pitchFamily="34" charset="0"/>
                <a:ea typeface="SimSun" panose="02010600030101010101" pitchFamily="2" charset="-122"/>
              </a:rPr>
              <a:t> t</a:t>
            </a:r>
            <a:r>
              <a:rPr lang="en-US" altLang="zh-CN" sz="27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7A02B9-5E68-482D-BAF2-5297737862DE}"/>
              </a:ext>
            </a:extLst>
          </p:cNvPr>
          <p:cNvCxnSpPr/>
          <p:nvPr/>
        </p:nvCxnSpPr>
        <p:spPr>
          <a:xfrm>
            <a:off x="3308465" y="2532718"/>
            <a:ext cx="74815" cy="3903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FB30FD-59E3-4570-A81D-62DC55ED7A91}"/>
              </a:ext>
            </a:extLst>
          </p:cNvPr>
          <p:cNvCxnSpPr/>
          <p:nvPr/>
        </p:nvCxnSpPr>
        <p:spPr>
          <a:xfrm flipH="1">
            <a:off x="5378335" y="2487410"/>
            <a:ext cx="66501" cy="843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B821F2-7CEA-4872-98F5-3F0E003B7944}"/>
              </a:ext>
            </a:extLst>
          </p:cNvPr>
          <p:cNvCxnSpPr/>
          <p:nvPr/>
        </p:nvCxnSpPr>
        <p:spPr>
          <a:xfrm flipH="1">
            <a:off x="4297679" y="4180607"/>
            <a:ext cx="66502" cy="307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7AB9D7-CC4E-476D-AA72-367798EEA995}"/>
              </a:ext>
            </a:extLst>
          </p:cNvPr>
          <p:cNvSpPr txBox="1"/>
          <p:nvPr/>
        </p:nvSpPr>
        <p:spPr>
          <a:xfrm>
            <a:off x="5890260" y="365760"/>
            <a:ext cx="257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So </a:t>
            </a:r>
            <a:r>
              <a:rPr lang="en-US" sz="2400" dirty="0" err="1"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sánh</a:t>
            </a:r>
            <a:r>
              <a:rPr lang="en-US" sz="2400" dirty="0"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400" dirty="0"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72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2" y="948750"/>
            <a:ext cx="6677025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7" y="1734489"/>
            <a:ext cx="2759869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4" y="3235850"/>
            <a:ext cx="280987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1713" y="2532718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đôi</a:t>
            </a:r>
            <a:r>
              <a:rPr lang="en-US" altLang="zh-CN" sz="2700" dirty="0"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ch</a:t>
            </a:r>
            <a:r>
              <a:rPr lang="en-US" altLang="zh-CN" sz="27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ân</a:t>
            </a:r>
            <a:endParaRPr lang="en-US" altLang="zh-CN" sz="27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57663" y="2515921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700" dirty="0" err="1">
                <a:latin typeface="Arial" panose="020B0604020202020204" pitchFamily="34" charset="0"/>
              </a:rPr>
              <a:t>g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</a:rPr>
              <a:t>ần</a:t>
            </a:r>
            <a:r>
              <a:rPr lang="en-US" altLang="en-US" sz="2700" dirty="0">
                <a:latin typeface="Arial" panose="020B0604020202020204" pitchFamily="34" charset="0"/>
              </a:rPr>
              <a:t> </a:t>
            </a:r>
            <a:r>
              <a:rPr lang="en-US" altLang="en-US" sz="2700" dirty="0" err="1">
                <a:latin typeface="Arial" panose="020B0604020202020204" pitchFamily="34" charset="0"/>
              </a:rPr>
              <a:t>gũi</a:t>
            </a: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57913" y="2487410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700" dirty="0" err="1">
                <a:latin typeface="Arial" panose="020B0604020202020204" pitchFamily="34" charset="0"/>
              </a:rPr>
              <a:t>h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</a:rPr>
              <a:t>uấn</a:t>
            </a:r>
            <a:r>
              <a:rPr lang="en-US" altLang="en-US" sz="2700" dirty="0">
                <a:latin typeface="Arial" panose="020B0604020202020204" pitchFamily="34" charset="0"/>
              </a:rPr>
              <a:t> </a:t>
            </a:r>
            <a:r>
              <a:rPr lang="en-US" altLang="en-US" sz="2700" dirty="0" err="1">
                <a:latin typeface="Arial" panose="020B0604020202020204" pitchFamily="34" charset="0"/>
              </a:rPr>
              <a:t>luyện</a:t>
            </a: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46358" y="4161493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lim</a:t>
            </a:r>
            <a:r>
              <a:rPr lang="en-US" altLang="zh-CN" sz="2700" dirty="0">
                <a:latin typeface="Arial" panose="020B0604020202020204" pitchFamily="34" charset="0"/>
                <a:ea typeface="SimSun" panose="02010600030101010101" pitchFamily="2" charset="-122"/>
              </a:rPr>
              <a:t> d</a:t>
            </a:r>
            <a:r>
              <a:rPr lang="en-US" altLang="zh-CN" sz="27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46608" y="4161493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700">
                <a:latin typeface="Arial" panose="020B0604020202020204" pitchFamily="34" charset="0"/>
              </a:rPr>
              <a:t>quý h</a:t>
            </a:r>
            <a:r>
              <a:rPr lang="en-US" altLang="en-US" sz="2700">
                <a:solidFill>
                  <a:srgbClr val="FF0000"/>
                </a:solidFill>
                <a:latin typeface="Arial" panose="020B0604020202020204" pitchFamily="34" charset="0"/>
              </a:rPr>
              <a:t>iếm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50430" y="4130729"/>
            <a:ext cx="2000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trái</a:t>
            </a:r>
            <a:r>
              <a:rPr lang="en-US" altLang="zh-CN" sz="2700" dirty="0"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700" dirty="0" err="1">
                <a:latin typeface="Arial" panose="020B0604020202020204" pitchFamily="34" charset="0"/>
                <a:ea typeface="SimSun" panose="02010600030101010101" pitchFamily="2" charset="-122"/>
              </a:rPr>
              <a:t>t</a:t>
            </a:r>
            <a:r>
              <a:rPr lang="en-US" altLang="zh-CN" sz="27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im</a:t>
            </a:r>
            <a:endParaRPr lang="en-US" altLang="zh-CN" sz="27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2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5.55556E-7 4.32099E-6 L -5.55556E-7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972050"/>
            <a:ext cx="9144000" cy="171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13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144000" cy="171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13"/>
          </a:p>
        </p:txBody>
      </p:sp>
      <p:sp>
        <p:nvSpPr>
          <p:cNvPr id="6" name="Oval 5"/>
          <p:cNvSpPr/>
          <p:nvPr/>
        </p:nvSpPr>
        <p:spPr>
          <a:xfrm>
            <a:off x="88323" y="426370"/>
            <a:ext cx="457200" cy="4572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511" y="445664"/>
            <a:ext cx="8039923" cy="56168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Trao đổi: Cần làm gì để bảo vệ các loài chim?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11699" r="3735"/>
          <a:stretch/>
        </p:blipFill>
        <p:spPr bwMode="auto">
          <a:xfrm>
            <a:off x="88323" y="920908"/>
            <a:ext cx="9055677" cy="400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FC48C-8A40-454F-8A10-8808E6B3EB38}"/>
              </a:ext>
            </a:extLst>
          </p:cNvPr>
          <p:cNvSpPr txBox="1"/>
          <p:nvPr/>
        </p:nvSpPr>
        <p:spPr>
          <a:xfrm>
            <a:off x="1348740" y="1226820"/>
            <a:ext cx="694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Ngoài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loại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40744-A54D-4FBF-A955-16287D7C2D90}"/>
              </a:ext>
            </a:extLst>
          </p:cNvPr>
          <p:cNvSpPr txBox="1"/>
          <p:nvPr/>
        </p:nvSpPr>
        <p:spPr>
          <a:xfrm>
            <a:off x="1310640" y="1828800"/>
            <a:ext cx="675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lợi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2A0DA-4F11-4E0A-9050-336AC262E103}"/>
              </a:ext>
            </a:extLst>
          </p:cNvPr>
          <p:cNvSpPr txBox="1"/>
          <p:nvPr/>
        </p:nvSpPr>
        <p:spPr>
          <a:xfrm>
            <a:off x="1325880" y="2311219"/>
            <a:ext cx="6751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83C17C-6651-47B0-9C9F-8E6654CAB891}"/>
              </a:ext>
            </a:extLst>
          </p:cNvPr>
          <p:cNvSpPr/>
          <p:nvPr/>
        </p:nvSpPr>
        <p:spPr>
          <a:xfrm>
            <a:off x="1036320" y="510540"/>
            <a:ext cx="2415540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luận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8620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427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31" y="0"/>
            <a:ext cx="9144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khởi động ngày mới nhé chúng ta hãy giúp những chú chim này trả lời tốt các câu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26" y="3486150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3257550" y="450736"/>
            <a:ext cx="5957174" cy="2764564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Hải âu là loài chim của nơi nào? 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914900" y="3409298"/>
            <a:ext cx="2944210" cy="1525316"/>
          </a:xfrm>
          <a:prstGeom prst="wedgeEllipseCallout">
            <a:avLst>
              <a:gd name="adj1" fmla="val -32883"/>
              <a:gd name="adj2" fmla="val -7894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biển cả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9144000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686300" y="450736"/>
            <a:ext cx="6057899" cy="2764564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 biết bay hải âu còn biết làm gì nữa?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4914900" y="3771900"/>
            <a:ext cx="2743200" cy="10287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biết bơi.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5916365" y="401109"/>
            <a:ext cx="4944815" cy="2764564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Hải âu có thể bay như thế nào? 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572000" y="3606360"/>
            <a:ext cx="30861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bay suốt ngày trên mặt biển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1"/>
            <a:ext cx="931545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674957" y="338005"/>
            <a:ext cx="5931773" cy="2764564"/>
            <a:chOff x="-262148" y="491767"/>
            <a:chExt cx="5515223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325" y="1641295"/>
              <a:ext cx="3400750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Tại sao hải âu được gọi là loài chim báo bão? 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771900" y="3257550"/>
            <a:ext cx="4115285" cy="1244404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có bão chúng bay thành đàn tìm nơi trú ẩn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6343650" y="450736"/>
            <a:ext cx="6085553" cy="2764564"/>
            <a:chOff x="152400" y="642075"/>
            <a:chExt cx="4754880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2301240" y="1706880"/>
              <a:ext cx="2606040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 làm gì để bảo vệ các loài chim?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200400" y="3200400"/>
            <a:ext cx="4686785" cy="1244404"/>
          </a:xfrm>
          <a:prstGeom prst="wedgeEllipseCallout">
            <a:avLst>
              <a:gd name="adj1" fmla="val -15487"/>
              <a:gd name="adj2" fmla="val -10661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được bắn chim, phá tổ chim, đặt bẫy bắt chim….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1"/>
            <a:ext cx="931545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600950" y="450736"/>
            <a:ext cx="7342853" cy="2764564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 nêu tên một số loài chim mà em biết? 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41" y="1209910"/>
            <a:ext cx="3302118" cy="33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7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925" y="-68414"/>
            <a:ext cx="8279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48707" y="582738"/>
            <a:ext cx="762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 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bi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n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s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t qua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d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ương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giỏi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màng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br>
              <a:rPr lang="en-US" altLang="en-US" sz="2400" dirty="0"/>
            </a:br>
            <a:endParaRPr lang="en-US" altLang="en-US" sz="20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46925" y="2249159"/>
            <a:ext cx="79708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ớc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dập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dềnh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trời sắp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trú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ẩn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l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báo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coi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ời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925" y="-68414"/>
            <a:ext cx="8279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48707" y="582738"/>
            <a:ext cx="762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bi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n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 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s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t qua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d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ương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 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giỏi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màng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br>
              <a:rPr lang="en-US" altLang="en-US" sz="2400" dirty="0"/>
            </a:br>
            <a:endParaRPr lang="en-US" altLang="en-US" sz="20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46925" y="2249159"/>
            <a:ext cx="79708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ớc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dập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dềnh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trời sắp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trú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ẩn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 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l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báo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coi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ời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Lưu đồ: Đường kết nối 8"/>
          <p:cNvSpPr/>
          <p:nvPr/>
        </p:nvSpPr>
        <p:spPr>
          <a:xfrm>
            <a:off x="746412" y="67561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8"/>
          <p:cNvSpPr/>
          <p:nvPr/>
        </p:nvSpPr>
        <p:spPr>
          <a:xfrm>
            <a:off x="5430619" y="5001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/>
          <p:cNvSpPr/>
          <p:nvPr/>
        </p:nvSpPr>
        <p:spPr>
          <a:xfrm>
            <a:off x="3452768" y="124816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/>
          <p:cNvSpPr/>
          <p:nvPr/>
        </p:nvSpPr>
        <p:spPr>
          <a:xfrm>
            <a:off x="796620" y="216812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174163" y="218308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/>
          <p:cNvSpPr/>
          <p:nvPr/>
        </p:nvSpPr>
        <p:spPr>
          <a:xfrm>
            <a:off x="5430619" y="2591202"/>
            <a:ext cx="361507" cy="36583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/>
          <p:cNvSpPr/>
          <p:nvPr/>
        </p:nvSpPr>
        <p:spPr>
          <a:xfrm>
            <a:off x="5993409" y="2957036"/>
            <a:ext cx="361507" cy="36583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/>
          <p:cNvSpPr/>
          <p:nvPr/>
        </p:nvSpPr>
        <p:spPr>
          <a:xfrm>
            <a:off x="4875928" y="3322870"/>
            <a:ext cx="361507" cy="36583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925" y="22018"/>
            <a:ext cx="8279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48707" y="582738"/>
            <a:ext cx="762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 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bi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n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s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t qua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d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ương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giỏi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màng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br>
              <a:rPr lang="en-US" altLang="en-US" sz="2400" dirty="0"/>
            </a:br>
            <a:endParaRPr lang="en-US" altLang="en-US" sz="20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46925" y="2249159"/>
            <a:ext cx="79708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ớc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dập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dềnh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trời sắp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trú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ẩn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l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báo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coi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ời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Lưu đồ: Đường kết nối 8"/>
          <p:cNvSpPr/>
          <p:nvPr/>
        </p:nvSpPr>
        <p:spPr>
          <a:xfrm>
            <a:off x="746412" y="67561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8"/>
          <p:cNvSpPr/>
          <p:nvPr/>
        </p:nvSpPr>
        <p:spPr>
          <a:xfrm>
            <a:off x="746411" y="228825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515" y="263178"/>
            <a:ext cx="184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818" y="998381"/>
            <a:ext cx="184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sải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3714" y="1001975"/>
            <a:ext cx="273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7525" y="1005569"/>
            <a:ext cx="273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dập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dềnh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925" y="-68414"/>
            <a:ext cx="8279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endParaRPr lang="en-US" sz="2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48707" y="582738"/>
            <a:ext cx="762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 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bi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n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s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hể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t qua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d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ương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giỏi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màng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br>
              <a:rPr lang="en-US" altLang="en-US" sz="2400" dirty="0"/>
            </a:br>
            <a:endParaRPr lang="en-US" altLang="en-US" sz="20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46925" y="2249159"/>
            <a:ext cx="79708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ớc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dập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dềnh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trời sắp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n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trú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ẩn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, h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ải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l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oài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báo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coi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ngư</a:t>
            </a:r>
            <a:r>
              <a:rPr lang="vi-VN" altLang="en-US" sz="2400" dirty="0">
                <a:latin typeface="Arial-SGK-TV" pitchFamily="2" charset="0"/>
                <a:cs typeface="Arial-SGK-TV" pitchFamily="2" charset="0"/>
              </a:rPr>
              <a:t>ời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05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1329</Words>
  <Application>Microsoft Office PowerPoint</Application>
  <PresentationFormat>On-screen Show (16:9)</PresentationFormat>
  <Paragraphs>156</Paragraphs>
  <Slides>44</Slides>
  <Notes>14</Notes>
  <HiddenSlides>0</HiddenSlides>
  <MMClips>34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DFPOP1-W9</vt:lpstr>
      <vt:lpstr>Arial-SGK-TV</vt:lpstr>
      <vt:lpstr>Times New Roman</vt:lpstr>
      <vt:lpstr>Arial Rounded MT Bold</vt:lpstr>
      <vt:lpstr>.VnAvant</vt:lpstr>
      <vt:lpstr>Arial</vt:lpstr>
      <vt:lpstr>Arial-Rounded</vt:lpstr>
      <vt:lpstr>Calibri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Quynh Nguyen Thi Nhu</cp:lastModifiedBy>
  <cp:revision>58</cp:revision>
  <dcterms:created xsi:type="dcterms:W3CDTF">2020-08-13T09:19:08Z</dcterms:created>
  <dcterms:modified xsi:type="dcterms:W3CDTF">2021-04-06T02:21:50Z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