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8"/>
  </p:notesMasterIdLst>
  <p:sldIdLst>
    <p:sldId id="258" r:id="rId5"/>
    <p:sldId id="275" r:id="rId6"/>
    <p:sldId id="266" r:id="rId7"/>
    <p:sldId id="276" r:id="rId8"/>
    <p:sldId id="277" r:id="rId9"/>
    <p:sldId id="289" r:id="rId10"/>
    <p:sldId id="267" r:id="rId11"/>
    <p:sldId id="294" r:id="rId12"/>
    <p:sldId id="296" r:id="rId13"/>
    <p:sldId id="268" r:id="rId14"/>
    <p:sldId id="281" r:id="rId15"/>
    <p:sldId id="269" r:id="rId16"/>
    <p:sldId id="282" r:id="rId17"/>
    <p:sldId id="270" r:id="rId18"/>
    <p:sldId id="283" r:id="rId19"/>
    <p:sldId id="271" r:id="rId20"/>
    <p:sldId id="284" r:id="rId21"/>
    <p:sldId id="285" r:id="rId22"/>
    <p:sldId id="272" r:id="rId23"/>
    <p:sldId id="286" r:id="rId24"/>
    <p:sldId id="273" r:id="rId25"/>
    <p:sldId id="287" r:id="rId26"/>
    <p:sldId id="274" r:id="rId27"/>
  </p:sldIdLst>
  <p:sldSz cx="9144000" cy="5143500" type="screen16x9"/>
  <p:notesSz cx="6858000" cy="9144000"/>
  <p:embeddedFontLst>
    <p:embeddedFont>
      <p:font typeface="DFPOP1-W9" panose="020B0604020202020204" charset="-128"/>
      <p:regular r:id="rId29"/>
    </p:embeddedFont>
    <p:embeddedFont>
      <p:font typeface="Arial-Rounded" panose="020B0500000000000000" pitchFamily="34" charset="0"/>
      <p:regular r:id="rId30"/>
    </p:embeddedFont>
    <p:embeddedFont>
      <p:font typeface="HL Hoctro" panose="02000000000000000000" pitchFamily="2" charset="0"/>
      <p:regular r:id="rId31"/>
    </p:embeddedFont>
  </p:embeddedFontLst>
  <p:custDataLst>
    <p:tags r:id="rId3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/>
        </p14:section>
        <p14:section name="Tiết 1" id="{694160BE-F2C5-4F1F-9227-A8A060926D5B}">
          <p14:sldIdLst>
            <p14:sldId id="258"/>
            <p14:sldId id="275"/>
            <p14:sldId id="266"/>
            <p14:sldId id="276"/>
            <p14:sldId id="277"/>
            <p14:sldId id="289"/>
          </p14:sldIdLst>
        </p14:section>
        <p14:section name="Tiết 2" id="{47239A1A-9B72-4DA5-96A7-F8786F163078}">
          <p14:sldIdLst>
            <p14:sldId id="267"/>
            <p14:sldId id="294"/>
            <p14:sldId id="296"/>
            <p14:sldId id="268"/>
            <p14:sldId id="281"/>
          </p14:sldIdLst>
        </p14:section>
        <p14:section name="Tiết 3" id="{8DB3B22B-32B6-4C3F-838D-DF98A9DBE4B7}">
          <p14:sldIdLst>
            <p14:sldId id="269"/>
            <p14:sldId id="282"/>
            <p14:sldId id="270"/>
            <p14:sldId id="283"/>
          </p14:sldIdLst>
        </p14:section>
        <p14:section name="Tiết 4" id="{30D029CA-39C5-4833-936C-43C5EF842993}">
          <p14:sldIdLst>
            <p14:sldId id="271"/>
            <p14:sldId id="284"/>
            <p14:sldId id="285"/>
            <p14:sldId id="272"/>
            <p14:sldId id="286"/>
            <p14:sldId id="273"/>
            <p14:sldId id="287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C4D836"/>
    <a:srgbClr val="679C31"/>
    <a:srgbClr val="920000"/>
    <a:srgbClr val="F56636"/>
    <a:srgbClr val="EF2A19"/>
    <a:srgbClr val="A9250B"/>
    <a:srgbClr val="FF6600"/>
    <a:srgbClr val="8CB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54" y="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  <p:pic>
        <p:nvPicPr>
          <p:cNvPr id="2" name="MeDiVang-ThanhThao_469ez">
            <a:hlinkClick r:id="" action="ppaction://media"/>
            <a:extLst>
              <a:ext uri="{FF2B5EF4-FFF2-40B4-BE49-F238E27FC236}">
                <a16:creationId xmlns:a16="http://schemas.microsoft.com/office/drawing/2014/main" id="{D0E5AFA0-AA40-4DC5-AB62-9722AD73F9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66225" y="-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337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338968" y="605343"/>
            <a:ext cx="64204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 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ở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mục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3200" b="1" dirty="0">
              <a:solidFill>
                <a:srgbClr val="4CA42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739187" y="1799757"/>
            <a:ext cx="5829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dê mẹ vừa đi xa, sói</a:t>
            </a:r>
            <a:endParaRPr lang="zh-CN" altLang="en-US" sz="4000" b="1" dirty="0"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5777912" y="1799757"/>
            <a:ext cx="3226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(…).</a:t>
            </a:r>
            <a:endParaRPr lang="zh-CN" altLang="en-US" sz="4000" b="1" dirty="0"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203200" y="1761657"/>
            <a:ext cx="8387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					       	 gõ cửa và </a:t>
            </a:r>
          </a:p>
          <a:p>
            <a:r>
              <a:rPr lang="en-US" altLang="zh-CN" sz="400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 giọng dê mẹ.</a:t>
            </a:r>
            <a:endParaRPr lang="zh-CN" altLang="en-US" sz="40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0" grpId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1190626" y="1087238"/>
            <a:ext cx="678179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2077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1609726" y="1087237"/>
            <a:ext cx="1943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mời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281075" y="2588593"/>
            <a:ext cx="8128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ở nhà một mình , em không được                      cho người lạ.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3427459" y="1087236"/>
            <a:ext cx="2197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mở cửa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6788603" y="2549107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6130743" y="1088624"/>
            <a:ext cx="1943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lời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36475 0.2947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7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9" grpId="1"/>
      <p:bldP spid="10" grpId="0"/>
      <p:bldP spid="10" grpId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57379" y="35375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kể lại câu chuyện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777E35-E35B-4A08-871C-9033A37A0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111"/>
          <a:stretch/>
        </p:blipFill>
        <p:spPr>
          <a:xfrm>
            <a:off x="105996" y="1358900"/>
            <a:ext cx="4489906" cy="2514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6B203C-D6BA-4A12-A082-C2E009E36D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234" b="-123"/>
          <a:stretch/>
        </p:blipFill>
        <p:spPr>
          <a:xfrm>
            <a:off x="4457700" y="1358900"/>
            <a:ext cx="448990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38354" y="563304"/>
            <a:ext cx="192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249C35-0887-456B-ACC6-9F266D87F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48" y="1301750"/>
            <a:ext cx="8763640" cy="2508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2C3E54-DDDB-4CB7-8FF9-772C1E7B6887}"/>
              </a:ext>
            </a:extLst>
          </p:cNvPr>
          <p:cNvSpPr/>
          <p:nvPr/>
        </p:nvSpPr>
        <p:spPr>
          <a:xfrm>
            <a:off x="2219960" y="2014221"/>
            <a:ext cx="427990" cy="406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9FFEF1-9D99-4F86-AA60-E8B06A1AE53D}"/>
              </a:ext>
            </a:extLst>
          </p:cNvPr>
          <p:cNvSpPr/>
          <p:nvPr/>
        </p:nvSpPr>
        <p:spPr>
          <a:xfrm>
            <a:off x="4111472" y="2014221"/>
            <a:ext cx="427990" cy="406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E73E3D-19A6-4F43-82A7-DB4D289C27C7}"/>
              </a:ext>
            </a:extLst>
          </p:cNvPr>
          <p:cNvSpPr/>
          <p:nvPr/>
        </p:nvSpPr>
        <p:spPr>
          <a:xfrm>
            <a:off x="2916884" y="2484121"/>
            <a:ext cx="810566" cy="406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–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790FE3-1E94-4349-A1D8-A99BC6E8F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306" y="569192"/>
            <a:ext cx="5714563" cy="3957066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19177" y="1544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nhỏ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57264" y="4392527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</a:t>
            </a:r>
            <a:r>
              <a:rPr lang="en-US" altLang="zh-CN" sz="32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Em thấy những gì trong bức tranh?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57264" y="4392527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32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Theo em, bạn nhỏ nên làm gì? Vì sao?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6" grpId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51995" y="541788"/>
            <a:ext cx="67445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 từ phù hợp thay cho bông hoa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694261-49CE-4A10-8626-8F30834CEC05}"/>
              </a:ext>
            </a:extLst>
          </p:cNvPr>
          <p:cNvSpPr txBox="1"/>
          <p:nvPr/>
        </p:nvSpPr>
        <p:spPr>
          <a:xfrm>
            <a:off x="211017" y="1512278"/>
            <a:ext cx="1752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a. </a:t>
            </a:r>
            <a:r>
              <a:rPr lang="en-GB" sz="2800" dirty="0">
                <a:solidFill>
                  <a:srgbClr val="00206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</a:t>
            </a:r>
            <a:r>
              <a:rPr lang="en-GB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hay </a:t>
            </a:r>
            <a:r>
              <a:rPr lang="en-GB" sz="2800" dirty="0">
                <a:solidFill>
                  <a:srgbClr val="00206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k</a:t>
            </a:r>
            <a:r>
              <a:rPr lang="en-GB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E1D856-3567-4EFC-8E94-7C5E43F9AAFA}"/>
              </a:ext>
            </a:extLst>
          </p:cNvPr>
          <p:cNvSpPr txBox="1"/>
          <p:nvPr/>
        </p:nvSpPr>
        <p:spPr>
          <a:xfrm>
            <a:off x="2395616" y="1507961"/>
            <a:ext cx="6537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k</a:t>
            </a:r>
            <a:r>
              <a:rPr lang="en-GB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ì</a:t>
            </a:r>
            <a:r>
              <a:rPr lang="en-GB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GB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lạ</a:t>
            </a:r>
            <a:r>
              <a:rPr lang="en-GB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			</a:t>
            </a:r>
            <a:r>
              <a:rPr lang="en-GB" sz="2800" dirty="0" err="1">
                <a:solidFill>
                  <a:srgbClr val="00206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</a:t>
            </a:r>
            <a:r>
              <a:rPr lang="en-GB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ỏ</a:t>
            </a:r>
            <a:r>
              <a:rPr lang="en-GB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non			</a:t>
            </a:r>
            <a:r>
              <a:rPr lang="en-GB" sz="2800" dirty="0" err="1">
                <a:solidFill>
                  <a:srgbClr val="00206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k</a:t>
            </a:r>
            <a:r>
              <a:rPr lang="en-GB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ể</a:t>
            </a:r>
            <a:r>
              <a:rPr lang="en-GB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GB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chuyện</a:t>
            </a:r>
            <a:endParaRPr lang="en-GB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2576C5-C76B-4953-9332-C2B07D070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909" y="1627189"/>
            <a:ext cx="329213" cy="329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BEEFD4-8E5C-49DF-BEBC-6B4378AA2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518" y="1627189"/>
            <a:ext cx="329213" cy="3292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346BEF-50B2-4965-BDAA-7ED52615C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702" y="1627188"/>
            <a:ext cx="329213" cy="3292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1AA4CB-14EC-4986-9B7E-2BDBC9C403A5}"/>
              </a:ext>
            </a:extLst>
          </p:cNvPr>
          <p:cNvSpPr txBox="1"/>
          <p:nvPr/>
        </p:nvSpPr>
        <p:spPr>
          <a:xfrm>
            <a:off x="211017" y="23144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b. </a:t>
            </a:r>
            <a:r>
              <a:rPr lang="en-GB" sz="2800" dirty="0">
                <a:solidFill>
                  <a:srgbClr val="00206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</a:t>
            </a:r>
            <a:r>
              <a:rPr lang="en-GB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hay </a:t>
            </a:r>
            <a:r>
              <a:rPr lang="en-GB" sz="2800" dirty="0">
                <a:solidFill>
                  <a:srgbClr val="00206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d</a:t>
            </a:r>
            <a:r>
              <a:rPr lang="en-GB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F567D1-5939-4942-812A-E720331B615F}"/>
              </a:ext>
            </a:extLst>
          </p:cNvPr>
          <p:cNvSpPr txBox="1"/>
          <p:nvPr/>
        </p:nvSpPr>
        <p:spPr>
          <a:xfrm>
            <a:off x="2395616" y="2310140"/>
            <a:ext cx="5889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</a:t>
            </a:r>
            <a:r>
              <a:rPr lang="en-GB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ề</a:t>
            </a:r>
            <a:r>
              <a:rPr lang="en-GB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GB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nhà</a:t>
            </a:r>
            <a:r>
              <a:rPr lang="en-GB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		</a:t>
            </a:r>
            <a:r>
              <a:rPr lang="en-GB" sz="2800" dirty="0" err="1">
                <a:solidFill>
                  <a:srgbClr val="00206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d</a:t>
            </a:r>
            <a:r>
              <a:rPr lang="en-GB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ê</a:t>
            </a:r>
            <a:r>
              <a:rPr lang="en-GB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con			</a:t>
            </a:r>
            <a:r>
              <a:rPr lang="en-GB" sz="2800" dirty="0" err="1">
                <a:solidFill>
                  <a:srgbClr val="00206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</a:t>
            </a:r>
            <a:r>
              <a:rPr lang="en-GB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ội</a:t>
            </a:r>
            <a:r>
              <a:rPr lang="en-GB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GB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vã</a:t>
            </a:r>
            <a:endParaRPr lang="en-GB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29984F-78D4-405A-ABD6-F68841074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395" y="2428000"/>
            <a:ext cx="329213" cy="3292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642400-2731-45FD-8259-C280D09D9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907" y="2414792"/>
            <a:ext cx="329213" cy="3292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EA7C6A-A426-49DD-A97E-EFE9486B2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187" y="2414791"/>
            <a:ext cx="329213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 nói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AAB4E3-E977-4541-BE67-08F0F67ED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947" y="1244600"/>
            <a:ext cx="5438103" cy="3800650"/>
          </a:xfrm>
          <a:prstGeom prst="rect">
            <a:avLst/>
          </a:prstGeom>
        </p:spPr>
      </p:pic>
      <p:sp>
        <p:nvSpPr>
          <p:cNvPr id="5" name="矩形 8">
            <a:extLst>
              <a:ext uri="{FF2B5EF4-FFF2-40B4-BE49-F238E27FC236}">
                <a16:creationId xmlns:a16="http://schemas.microsoft.com/office/drawing/2014/main" id="{8EE7D316-1524-4456-B263-AED08A2F4A8F}"/>
              </a:ext>
            </a:extLst>
          </p:cNvPr>
          <p:cNvSpPr/>
          <p:nvPr/>
        </p:nvSpPr>
        <p:spPr>
          <a:xfrm>
            <a:off x="200481" y="98250"/>
            <a:ext cx="87430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 và dùng từ ngữ trong khung để nói theo tranh: </a:t>
            </a:r>
            <a:r>
              <a:rPr lang="en-US" altLang="zh-CN" sz="2800" i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 gì em cần phải tự làm? Những gì không được tự ý làm?</a:t>
            </a:r>
            <a:endParaRPr lang="zh-CN" altLang="en-US" sz="2800" i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5242C1-1D04-44D4-9943-4C2A8CF18B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902"/>
          <a:stretch/>
        </p:blipFill>
        <p:spPr>
          <a:xfrm>
            <a:off x="209944" y="0"/>
            <a:ext cx="4447779" cy="23684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737BA1-C0FE-4AEC-87FC-ED1DB6DBA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723" y="-7892"/>
            <a:ext cx="4247000" cy="2375708"/>
          </a:xfrm>
          <a:prstGeom prst="rect">
            <a:avLst/>
          </a:prstGeom>
        </p:spPr>
      </p:pic>
      <p:sp>
        <p:nvSpPr>
          <p:cNvPr id="5" name="Shape 666"/>
          <p:cNvSpPr txBox="1"/>
          <p:nvPr/>
        </p:nvSpPr>
        <p:spPr>
          <a:xfrm>
            <a:off x="4657723" y="2852521"/>
            <a:ext cx="4486275" cy="233693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indent="361950">
              <a:lnSpc>
                <a:spcPct val="150000"/>
              </a:lnSpc>
            </a:pP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Sói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đành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bỏ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đi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.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Một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lúc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sau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dê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về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.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Nghe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đúng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tiếng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đàn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dê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con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ra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mở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cửa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và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tíu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tít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khoe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:</a:t>
            </a:r>
          </a:p>
          <a:p>
            <a:pPr indent="361950">
              <a:lnSpc>
                <a:spcPct val="150000"/>
              </a:lnSpc>
            </a:pP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-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Lúc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đi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vắng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có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tiếng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gọi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cửa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nhưng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không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phải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giọng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của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nên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chúng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con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không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mở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.</a:t>
            </a:r>
          </a:p>
          <a:p>
            <a:pPr indent="361950">
              <a:lnSpc>
                <a:spcPct val="150000"/>
              </a:lnSpc>
            </a:pP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Dê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xoa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đầu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đàn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con:</a:t>
            </a:r>
          </a:p>
          <a:p>
            <a:pPr indent="361950">
              <a:lnSpc>
                <a:spcPct val="150000"/>
              </a:lnSpc>
            </a:pP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-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Các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con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ngoan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latin typeface="Arial-Rounded" charset="0"/>
                <a:ea typeface="Arial-Rounded" charset="0"/>
                <a:cs typeface="Arial-Rounded" charset="0"/>
              </a:rPr>
              <a:t>lắm</a:t>
            </a:r>
            <a:r>
              <a:rPr lang="en-US" sz="1400" dirty="0">
                <a:latin typeface="Arial-Rounded" charset="0"/>
                <a:ea typeface="Arial-Rounded" charset="0"/>
                <a:cs typeface="Arial-Rounded" charset="0"/>
              </a:rPr>
              <a:t>!</a:t>
            </a:r>
          </a:p>
          <a:p>
            <a:pPr indent="228600" algn="r">
              <a:lnSpc>
                <a:spcPct val="150000"/>
              </a:lnSpc>
              <a:spcAft>
                <a:spcPts val="0"/>
              </a:spcAft>
            </a:pPr>
            <a:r>
              <a:rPr lang="en-US" sz="1400" i="1" dirty="0">
                <a:effectLst/>
                <a:latin typeface="Arial"/>
                <a:ea typeface="Arial"/>
              </a:rPr>
              <a:t>(</a:t>
            </a:r>
            <a:r>
              <a:rPr lang="en-US" sz="1400" i="1" dirty="0" err="1">
                <a:effectLst/>
                <a:latin typeface="Arial"/>
                <a:ea typeface="Arial"/>
              </a:rPr>
              <a:t>Phỏng</a:t>
            </a:r>
            <a:r>
              <a:rPr lang="en-US" sz="1400" i="1" dirty="0">
                <a:effectLst/>
                <a:latin typeface="Arial"/>
                <a:ea typeface="Arial"/>
              </a:rPr>
              <a:t> </a:t>
            </a:r>
            <a:r>
              <a:rPr lang="en-US" sz="1400" i="1" dirty="0" err="1">
                <a:effectLst/>
                <a:latin typeface="Arial"/>
                <a:ea typeface="Arial"/>
              </a:rPr>
              <a:t>theo</a:t>
            </a:r>
            <a:r>
              <a:rPr lang="en-US" sz="1400" i="1" dirty="0">
                <a:effectLst/>
                <a:latin typeface="Arial"/>
                <a:ea typeface="Arial"/>
              </a:rPr>
              <a:t> </a:t>
            </a:r>
            <a:r>
              <a:rPr lang="en-US" sz="1400" i="1" dirty="0" err="1">
                <a:effectLst/>
                <a:latin typeface="Arial"/>
                <a:ea typeface="Arial"/>
              </a:rPr>
              <a:t>Truyện</a:t>
            </a:r>
            <a:r>
              <a:rPr lang="en-US" sz="1400" i="1" dirty="0">
                <a:effectLst/>
                <a:latin typeface="Arial"/>
                <a:ea typeface="Arial"/>
              </a:rPr>
              <a:t> </a:t>
            </a:r>
            <a:r>
              <a:rPr lang="en-US" sz="1400" i="1" dirty="0" err="1">
                <a:effectLst/>
                <a:latin typeface="Arial"/>
                <a:ea typeface="Arial"/>
              </a:rPr>
              <a:t>cổ</a:t>
            </a:r>
            <a:r>
              <a:rPr lang="en-US" sz="1400" i="1" dirty="0">
                <a:effectLst/>
                <a:latin typeface="Arial"/>
                <a:ea typeface="Arial"/>
              </a:rPr>
              <a:t> Grim)</a:t>
            </a:r>
          </a:p>
        </p:txBody>
      </p:sp>
      <p:sp>
        <p:nvSpPr>
          <p:cNvPr id="7" name="Shape 660"/>
          <p:cNvSpPr txBox="1"/>
          <p:nvPr/>
        </p:nvSpPr>
        <p:spPr>
          <a:xfrm>
            <a:off x="177138" y="2850398"/>
            <a:ext cx="4200525" cy="233693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indent="228600" algn="just">
              <a:lnSpc>
                <a:spcPct val="132000"/>
              </a:lnSpc>
              <a:spcAft>
                <a:spcPts val="0"/>
              </a:spcAft>
            </a:pP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Trong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khu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rừng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nọ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có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một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đàn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dê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con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sống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cùng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.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Một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hôm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trước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khi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đi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kiếm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cỏ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dê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dặn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con:</a:t>
            </a:r>
          </a:p>
          <a:p>
            <a:pPr indent="228600" algn="just">
              <a:lnSpc>
                <a:spcPct val="132000"/>
              </a:lnSpc>
              <a:spcAft>
                <a:spcPts val="0"/>
              </a:spcAft>
            </a:pPr>
            <a:r>
              <a:rPr lang="en-GB" sz="1400" dirty="0">
                <a:effectLst/>
                <a:latin typeface="Arial-Rounded" charset="0"/>
                <a:ea typeface="Arial-Rounded" charset="0"/>
                <a:cs typeface="Arial-Rounded" charset="0"/>
              </a:rPr>
              <a:t>- Ai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đến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gọi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cửa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các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con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đừng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mở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nhé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!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Chỉ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mở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cửa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khi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nghe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tiếng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.</a:t>
            </a:r>
          </a:p>
          <a:p>
            <a:pPr indent="228600" algn="just">
              <a:lnSpc>
                <a:spcPct val="132000"/>
              </a:lnSpc>
              <a:spcAft>
                <a:spcPts val="0"/>
              </a:spcAft>
            </a:pPr>
            <a:r>
              <a:rPr lang="en-US" sz="1400" dirty="0" err="1">
                <a:effectLst/>
                <a:latin typeface="Arial-Rounded" charset="0"/>
                <a:ea typeface="Arial-Rounded" charset="0"/>
                <a:cs typeface="Arial-Rounded" charset="0"/>
              </a:rPr>
              <a:t>Một</a:t>
            </a:r>
            <a:r>
              <a:rPr lang="en-US" sz="1400" dirty="0">
                <a:effectLst/>
                <a:latin typeface="Arial-Rounded" charset="0"/>
                <a:ea typeface="Arial-Rounded" charset="0"/>
                <a:cs typeface="Arial-Rounded" charset="0"/>
              </a:rPr>
              <a:t> con </a:t>
            </a:r>
            <a:r>
              <a:rPr lang="en-US" sz="1400" dirty="0" err="1">
                <a:effectLst/>
                <a:latin typeface="Arial-Rounded" charset="0"/>
                <a:ea typeface="Arial-Rounded" charset="0"/>
                <a:cs typeface="Arial-Rounded" charset="0"/>
              </a:rPr>
              <a:t>sói</a:t>
            </a:r>
            <a:r>
              <a:rPr lang="en-US" sz="1400" dirty="0">
                <a:effectLst/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effectLst/>
                <a:latin typeface="Arial-Rounded" charset="0"/>
                <a:ea typeface="Arial-Rounded" charset="0"/>
                <a:cs typeface="Arial-Rounded" charset="0"/>
              </a:rPr>
              <a:t>nấp</a:t>
            </a:r>
            <a:r>
              <a:rPr lang="en-US" sz="1400" dirty="0">
                <a:effectLst/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effectLst/>
                <a:latin typeface="Arial-Rounded" charset="0"/>
                <a:ea typeface="Arial-Rounded" charset="0"/>
                <a:cs typeface="Arial-Rounded" charset="0"/>
              </a:rPr>
              <a:t>gần</a:t>
            </a:r>
            <a:r>
              <a:rPr lang="en-US" sz="1400" dirty="0">
                <a:effectLst/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effectLst/>
                <a:latin typeface="Arial-Rounded" charset="0"/>
                <a:ea typeface="Arial-Rounded" charset="0"/>
                <a:cs typeface="Arial-Rounded" charset="0"/>
              </a:rPr>
              <a:t>đó</a:t>
            </a:r>
            <a:r>
              <a:rPr lang="en-US" sz="1400" dirty="0">
                <a:effectLst/>
                <a:latin typeface="Arial-Rounded" charset="0"/>
                <a:ea typeface="Arial-Rounded" charset="0"/>
                <a:cs typeface="Arial-Rounded" charset="0"/>
              </a:rPr>
              <a:t>. </a:t>
            </a:r>
            <a:r>
              <a:rPr lang="en-US" sz="1400" dirty="0" err="1">
                <a:effectLst/>
                <a:latin typeface="Arial-Rounded" charset="0"/>
                <a:ea typeface="Arial-Rounded" charset="0"/>
                <a:cs typeface="Arial-Rounded" charset="0"/>
              </a:rPr>
              <a:t>Đợi</a:t>
            </a:r>
            <a:r>
              <a:rPr lang="en-US" sz="1400" dirty="0">
                <a:effectLst/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effectLst/>
                <a:latin typeface="Arial-Rounded" charset="0"/>
                <a:ea typeface="Arial-Rounded" charset="0"/>
                <a:cs typeface="Arial-Rounded" charset="0"/>
              </a:rPr>
              <a:t>dê</a:t>
            </a:r>
            <a:r>
              <a:rPr lang="en-US" sz="1400" dirty="0">
                <a:effectLst/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effectLst/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US" sz="1400" dirty="0">
                <a:effectLst/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effectLst/>
                <a:latin typeface="Arial-Rounded" charset="0"/>
                <a:ea typeface="Arial-Rounded" charset="0"/>
                <a:cs typeface="Arial-Rounded" charset="0"/>
              </a:rPr>
              <a:t>đi</a:t>
            </a:r>
            <a:r>
              <a:rPr lang="en-US" sz="1400" dirty="0">
                <a:effectLst/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effectLst/>
                <a:latin typeface="Arial-Rounded" charset="0"/>
                <a:ea typeface="Arial-Rounded" charset="0"/>
                <a:cs typeface="Arial-Rounded" charset="0"/>
              </a:rPr>
              <a:t>xa</a:t>
            </a:r>
            <a:r>
              <a:rPr lang="en-US" sz="1400" dirty="0">
                <a:effectLst/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US" sz="1400" dirty="0" err="1">
                <a:effectLst/>
                <a:latin typeface="Arial-Rounded" charset="0"/>
                <a:ea typeface="Arial-Rounded" charset="0"/>
                <a:cs typeface="Arial-Rounded" charset="0"/>
              </a:rPr>
              <a:t>nó</a:t>
            </a:r>
            <a:r>
              <a:rPr lang="en-US" sz="1400" dirty="0">
                <a:effectLst/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effectLst/>
                <a:latin typeface="Arial-Rounded" charset="0"/>
                <a:ea typeface="Arial-Rounded" charset="0"/>
                <a:cs typeface="Arial-Rounded" charset="0"/>
              </a:rPr>
              <a:t>gõ</a:t>
            </a:r>
            <a:r>
              <a:rPr lang="en-US" sz="1400" dirty="0">
                <a:effectLst/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effectLst/>
                <a:latin typeface="Arial-Rounded" charset="0"/>
                <a:ea typeface="Arial-Rounded" charset="0"/>
                <a:cs typeface="Arial-Rounded" charset="0"/>
              </a:rPr>
              <a:t>cửa</a:t>
            </a:r>
            <a:r>
              <a:rPr lang="en-US" sz="1400" dirty="0">
                <a:effectLst/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effectLst/>
                <a:latin typeface="Arial-Rounded" charset="0"/>
                <a:ea typeface="Arial-Rounded" charset="0"/>
                <a:cs typeface="Arial-Rounded" charset="0"/>
              </a:rPr>
              <a:t>và</a:t>
            </a:r>
            <a:r>
              <a:rPr lang="en-US" sz="1400" dirty="0">
                <a:effectLst/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effectLst/>
                <a:latin typeface="Arial-Rounded" charset="0"/>
                <a:ea typeface="Arial-Rounded" charset="0"/>
                <a:cs typeface="Arial-Rounded" charset="0"/>
              </a:rPr>
              <a:t>giả</a:t>
            </a:r>
            <a:r>
              <a:rPr lang="en-US" sz="1400" dirty="0">
                <a:effectLst/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effectLst/>
                <a:latin typeface="Arial-Rounded" charset="0"/>
                <a:ea typeface="Arial-Rounded" charset="0"/>
                <a:cs typeface="Arial-Rounded" charset="0"/>
              </a:rPr>
              <a:t>giọng</a:t>
            </a:r>
            <a:r>
              <a:rPr lang="en-US" sz="1400" dirty="0">
                <a:effectLst/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effectLst/>
                <a:latin typeface="Arial-Rounded" charset="0"/>
                <a:ea typeface="Arial-Rounded" charset="0"/>
                <a:cs typeface="Arial-Rounded" charset="0"/>
              </a:rPr>
              <a:t>dê</a:t>
            </a:r>
            <a:r>
              <a:rPr lang="en-US" sz="1400" dirty="0">
                <a:effectLst/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400" dirty="0" err="1">
                <a:effectLst/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US" sz="1400" dirty="0">
                <a:effectLst/>
                <a:latin typeface="Arial-Rounded" charset="0"/>
                <a:ea typeface="Arial-Rounded" charset="0"/>
                <a:cs typeface="Arial-Rounded" charset="0"/>
              </a:rPr>
              <a:t>.</a:t>
            </a:r>
          </a:p>
          <a:p>
            <a:pPr indent="228600" algn="just">
              <a:lnSpc>
                <a:spcPct val="132000"/>
              </a:lnSpc>
              <a:spcAft>
                <a:spcPts val="0"/>
              </a:spcAft>
            </a:pP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Nhớ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lời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đàn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dê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con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nói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:</a:t>
            </a:r>
          </a:p>
          <a:p>
            <a:pPr indent="228600" algn="just">
              <a:lnSpc>
                <a:spcPct val="132000"/>
              </a:lnSpc>
              <a:spcAft>
                <a:spcPts val="0"/>
              </a:spcAft>
            </a:pP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-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Không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phải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giọng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.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Không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mở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400" dirty="0" err="1">
                <a:latin typeface="Arial-Rounded" charset="0"/>
                <a:ea typeface="Arial-Rounded" charset="0"/>
                <a:cs typeface="Arial-Rounded" charset="0"/>
              </a:rPr>
              <a:t>cửa</a:t>
            </a:r>
            <a:r>
              <a:rPr lang="en-GB" sz="1400" dirty="0">
                <a:latin typeface="Arial-Rounded" charset="0"/>
                <a:ea typeface="Arial-Rounded" charset="0"/>
                <a:cs typeface="Arial-Rounded" charset="0"/>
              </a:rPr>
              <a:t>.</a:t>
            </a:r>
          </a:p>
          <a:p>
            <a:pPr indent="228600" algn="just">
              <a:lnSpc>
                <a:spcPct val="132000"/>
              </a:lnSpc>
              <a:spcAft>
                <a:spcPts val="0"/>
              </a:spcAft>
            </a:pPr>
            <a:endParaRPr lang="en-US" sz="1400" dirty="0">
              <a:effectLst/>
              <a:latin typeface="Arial-Rounded" charset="0"/>
              <a:ea typeface="Arial-Rounded" charset="0"/>
              <a:cs typeface="Arial-Rounde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0732" y="2417861"/>
            <a:ext cx="2058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8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 MẸ VẮNG NHÀ</a:t>
            </a:r>
          </a:p>
        </p:txBody>
      </p:sp>
      <p:pic>
        <p:nvPicPr>
          <p:cNvPr id="3" name="Khi mẹ vắng nhà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3998" y="-7810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ưu đồ: Đường kết nối 8" hidden="1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91123" y="49441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 hidden="1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7723224" y="406473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 hidden="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2824719" y="84528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 hidden="1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1700768" y="1196162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 hidden="1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791013" y="156895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 hidden="1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691123" y="211543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 hidden="1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3648956" y="2028812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15" hidden="1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2229731" y="255472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ưu đồ: Đường kết nối 15" hidden="1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67556" y="291714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15" hidden="1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6087356" y="2917146"/>
            <a:ext cx="542044" cy="350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15" hidden="1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1429746" y="3164796"/>
            <a:ext cx="532404" cy="350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5" hidden="1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7367250" y="3167292"/>
            <a:ext cx="542044" cy="350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5" hidden="1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6825206" y="3660096"/>
            <a:ext cx="542044" cy="350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76201" y="-172583"/>
            <a:ext cx="9143999" cy="567956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800" b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MẸ VẮNG NHÀ</a:t>
            </a:r>
            <a:endParaRPr lang="en-US" altLang="zh-CN" sz="18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indent="228600" algn="just">
              <a:lnSpc>
                <a:spcPct val="132000"/>
              </a:lnSpc>
              <a:spcAft>
                <a:spcPts val="0"/>
              </a:spcAft>
            </a:pPr>
            <a:r>
              <a:rPr lang="en-GB" sz="1800">
                <a:latin typeface="Arial-Rounded" charset="0"/>
                <a:ea typeface="Arial-Rounded" charset="0"/>
                <a:cs typeface="Arial-Rounded" charset="0"/>
              </a:rPr>
              <a:t>Trong khu rừng nọ có một đàn dê con sống cùng mẹ. Một hôm, trước khi đi kiếm cỏ, dê mẹ dặn con:</a:t>
            </a:r>
          </a:p>
          <a:p>
            <a:pPr indent="228600" algn="just">
              <a:lnSpc>
                <a:spcPct val="132000"/>
              </a:lnSpc>
              <a:spcAft>
                <a:spcPts val="0"/>
              </a:spcAft>
            </a:pPr>
            <a:r>
              <a:rPr lang="en-GB" sz="1800">
                <a:latin typeface="Arial-Rounded" charset="0"/>
                <a:ea typeface="Arial-Rounded" charset="0"/>
                <a:cs typeface="Arial-Rounded" charset="0"/>
              </a:rPr>
              <a:t>- Ai đến gọi cửa, các con đừng mở nhé! Chỉ mở cửa khi nghe tiếng mẹ.</a:t>
            </a:r>
          </a:p>
          <a:p>
            <a:pPr indent="228600" algn="just">
              <a:lnSpc>
                <a:spcPct val="132000"/>
              </a:lnSpc>
              <a:spcAft>
                <a:spcPts val="0"/>
              </a:spcAft>
            </a:pPr>
            <a:r>
              <a:rPr lang="en-US" sz="1800">
                <a:latin typeface="Arial-Rounded" charset="0"/>
                <a:ea typeface="Arial-Rounded" charset="0"/>
                <a:cs typeface="Arial-Rounded" charset="0"/>
              </a:rPr>
              <a:t>Một con sói nấp gần đó. Đợi dê mẹ đi xa, nó gõ cửa và giả giọng dê mẹ.</a:t>
            </a:r>
          </a:p>
          <a:p>
            <a:pPr indent="228600" algn="just">
              <a:lnSpc>
                <a:spcPct val="132000"/>
              </a:lnSpc>
              <a:spcAft>
                <a:spcPts val="0"/>
              </a:spcAft>
            </a:pPr>
            <a:r>
              <a:rPr lang="en-GB" sz="1800">
                <a:latin typeface="Arial-Rounded" charset="0"/>
                <a:ea typeface="Arial-Rounded" charset="0"/>
                <a:cs typeface="Arial-Rounded" charset="0"/>
              </a:rPr>
              <a:t>Nhớ lời mẹ, đàn dê con nói:</a:t>
            </a:r>
          </a:p>
          <a:p>
            <a:pPr indent="228600" algn="just">
              <a:lnSpc>
                <a:spcPct val="132000"/>
              </a:lnSpc>
              <a:spcAft>
                <a:spcPts val="0"/>
              </a:spcAft>
            </a:pPr>
            <a:r>
              <a:rPr lang="en-GB" sz="1800">
                <a:latin typeface="Arial-Rounded" charset="0"/>
                <a:ea typeface="Arial-Rounded" charset="0"/>
                <a:cs typeface="Arial-Rounded" charset="0"/>
              </a:rPr>
              <a:t>- Không phải giọng mẹ. Không mở cửa.</a:t>
            </a:r>
          </a:p>
          <a:p>
            <a:pPr indent="266700" algn="just">
              <a:lnSpc>
                <a:spcPct val="132000"/>
              </a:lnSpc>
              <a:spcAft>
                <a:spcPts val="0"/>
              </a:spcAft>
            </a:pPr>
            <a:r>
              <a:rPr lang="en-US" sz="1800">
                <a:latin typeface="Arial-Rounded" charset="0"/>
                <a:ea typeface="Arial-Rounded" charset="0"/>
                <a:cs typeface="Arial-Rounded" charset="0"/>
              </a:rPr>
              <a:t>Sói đành bỏ đi. </a:t>
            </a:r>
          </a:p>
          <a:p>
            <a:pPr indent="266700" algn="just">
              <a:lnSpc>
                <a:spcPct val="132000"/>
              </a:lnSpc>
              <a:spcAft>
                <a:spcPts val="0"/>
              </a:spcAft>
            </a:pPr>
            <a:r>
              <a:rPr lang="en-US" sz="1800">
                <a:latin typeface="Arial-Rounded" charset="0"/>
                <a:ea typeface="Arial-Rounded" charset="0"/>
                <a:cs typeface="Arial-Rounded" charset="0"/>
              </a:rPr>
              <a:t>Một lúc sau, dê mẹ về. Nghe đúng tiếng mẹ, đàn dê con ra mở cửa và tíu tít khoe:</a:t>
            </a:r>
          </a:p>
          <a:p>
            <a:pPr indent="266700" algn="just">
              <a:lnSpc>
                <a:spcPct val="132000"/>
              </a:lnSpc>
              <a:spcAft>
                <a:spcPts val="0"/>
              </a:spcAft>
            </a:pPr>
            <a:r>
              <a:rPr lang="en-US" sz="1800">
                <a:latin typeface="Arial-Rounded" charset="0"/>
                <a:ea typeface="Arial-Rounded" charset="0"/>
                <a:cs typeface="Arial-Rounded" charset="0"/>
              </a:rPr>
              <a:t>- Lúc mẹ đi vắng, có tiếng gọi cửa, nhưng không phải giọng của mẹ nên chúng con không mở.</a:t>
            </a:r>
          </a:p>
          <a:p>
            <a:pPr indent="361950">
              <a:lnSpc>
                <a:spcPct val="150000"/>
              </a:lnSpc>
            </a:pPr>
            <a:r>
              <a:rPr lang="en-US" sz="1800">
                <a:latin typeface="Arial-Rounded" charset="0"/>
                <a:ea typeface="Arial-Rounded" charset="0"/>
                <a:cs typeface="Arial-Rounded" charset="0"/>
              </a:rPr>
              <a:t>Dê mẹ xoa đầu đàn con:</a:t>
            </a:r>
          </a:p>
          <a:p>
            <a:pPr indent="266700"/>
            <a:r>
              <a:rPr lang="en-US" sz="1800">
                <a:latin typeface="Arial-Rounded" charset="0"/>
                <a:ea typeface="Arial-Rounded" charset="0"/>
                <a:cs typeface="Arial-Rounded" charset="0"/>
              </a:rPr>
              <a:t>- Các con ngoan lắm!</a:t>
            </a:r>
            <a:endParaRPr lang="en-GB" sz="1800">
              <a:latin typeface="Arial-Rounded" charset="0"/>
              <a:ea typeface="Arial-Rounded" charset="0"/>
              <a:cs typeface="Arial-Rounded" charset="0"/>
            </a:endParaRPr>
          </a:p>
          <a:p>
            <a:pPr algn="r"/>
            <a:r>
              <a:rPr lang="en-US" sz="1800" i="1">
                <a:solidFill>
                  <a:srgbClr val="FF0000"/>
                </a:solidFill>
                <a:latin typeface="Arial"/>
                <a:ea typeface="Arial"/>
              </a:rPr>
              <a:t>(Phỏng theo Truyện cổ Grim)</a:t>
            </a:r>
            <a:endParaRPr lang="zh-CN" altLang="en-US" sz="1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3" name="矩形 8">
            <a:extLst>
              <a:ext uri="{FF2B5EF4-FFF2-40B4-BE49-F238E27FC236}">
                <a16:creationId xmlns:a16="http://schemas.microsoft.com/office/drawing/2014/main" id="{7D68E159-C670-49F3-9A64-0FB682A284C4}"/>
              </a:ext>
            </a:extLst>
          </p:cNvPr>
          <p:cNvSpPr/>
          <p:nvPr/>
        </p:nvSpPr>
        <p:spPr>
          <a:xfrm>
            <a:off x="76201" y="-172583"/>
            <a:ext cx="9143999" cy="567956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MẸ VẮNG NHÀ</a:t>
            </a:r>
          </a:p>
          <a:p>
            <a:pPr indent="228600" algn="just">
              <a:lnSpc>
                <a:spcPct val="132000"/>
              </a:lnSpc>
              <a:spcAft>
                <a:spcPts val="0"/>
              </a:spcAft>
            </a:pP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Trong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khu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rừng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nọ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có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một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đàn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dê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con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sống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cùng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.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Một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hôm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trước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khi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đi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kiếm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cỏ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dê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dặn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con:</a:t>
            </a:r>
          </a:p>
          <a:p>
            <a:pPr indent="228600" algn="just">
              <a:lnSpc>
                <a:spcPct val="132000"/>
              </a:lnSpc>
              <a:spcAft>
                <a:spcPts val="0"/>
              </a:spcAft>
            </a:pP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- Ai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đến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gọi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cửa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các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con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đừng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mở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nhé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!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Chỉ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mở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cửa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khi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nghe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tiếng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.</a:t>
            </a:r>
          </a:p>
          <a:p>
            <a:pPr indent="228600" algn="just">
              <a:lnSpc>
                <a:spcPct val="132000"/>
              </a:lnSpc>
              <a:spcAft>
                <a:spcPts val="0"/>
              </a:spcAft>
            </a:pP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Một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con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sói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nấp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gần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đó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.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Đợi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dê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đi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xa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nó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gõ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cửa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và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giả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giọng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dê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.</a:t>
            </a:r>
          </a:p>
          <a:p>
            <a:pPr indent="228600" algn="just">
              <a:lnSpc>
                <a:spcPct val="132000"/>
              </a:lnSpc>
              <a:spcAft>
                <a:spcPts val="0"/>
              </a:spcAft>
            </a:pP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Nhớ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lời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đàn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dê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con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nói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:</a:t>
            </a:r>
          </a:p>
          <a:p>
            <a:pPr indent="228600" algn="just">
              <a:lnSpc>
                <a:spcPct val="132000"/>
              </a:lnSpc>
              <a:spcAft>
                <a:spcPts val="0"/>
              </a:spcAft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-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Không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phải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giọng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.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Không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mở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cửa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.</a:t>
            </a:r>
          </a:p>
          <a:p>
            <a:pPr indent="266700" algn="just">
              <a:lnSpc>
                <a:spcPct val="132000"/>
              </a:lnSpc>
              <a:spcAft>
                <a:spcPts val="0"/>
              </a:spcAft>
            </a:pP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Sói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đành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bỏ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đi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. </a:t>
            </a:r>
          </a:p>
          <a:p>
            <a:pPr indent="266700" algn="just">
              <a:lnSpc>
                <a:spcPct val="132000"/>
              </a:lnSpc>
              <a:spcAft>
                <a:spcPts val="0"/>
              </a:spcAft>
            </a:pP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Một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lúc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sau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dê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về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.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Nghe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đúng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tiếng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đàn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dê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con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ra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mở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cửa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và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tíu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tít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khoe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:</a:t>
            </a:r>
          </a:p>
          <a:p>
            <a:pPr indent="266700" algn="just">
              <a:lnSpc>
                <a:spcPct val="132000"/>
              </a:lnSpc>
              <a:spcAft>
                <a:spcPts val="0"/>
              </a:spcAft>
            </a:pP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-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Lúc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đi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vắng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có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tiếng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gọi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cửa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nhưng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không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phải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giọng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của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nên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chúng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con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không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mở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.</a:t>
            </a:r>
          </a:p>
          <a:p>
            <a:pPr indent="361950">
              <a:lnSpc>
                <a:spcPct val="150000"/>
              </a:lnSpc>
            </a:pP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Dê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xoa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đầu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đàn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con:</a:t>
            </a:r>
          </a:p>
          <a:p>
            <a:pPr indent="266700"/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-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Các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con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ngoan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lắm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!</a:t>
            </a:r>
            <a:endParaRPr lang="en-GB" sz="1800" dirty="0">
              <a:latin typeface="Arial-Rounded" charset="0"/>
              <a:ea typeface="Arial-Rounded" charset="0"/>
              <a:cs typeface="Arial-Rounded" charset="0"/>
            </a:endParaRPr>
          </a:p>
          <a:p>
            <a:pPr algn="r"/>
            <a:r>
              <a:rPr lang="en-US" sz="1800" i="1" dirty="0">
                <a:solidFill>
                  <a:srgbClr val="FF0000"/>
                </a:solidFill>
                <a:latin typeface="Arial"/>
                <a:ea typeface="Arial"/>
              </a:rPr>
              <a:t>(</a:t>
            </a:r>
            <a:r>
              <a:rPr lang="en-US" sz="1800" i="1" dirty="0" err="1">
                <a:solidFill>
                  <a:srgbClr val="FF0000"/>
                </a:solidFill>
                <a:latin typeface="Arial"/>
                <a:ea typeface="Arial"/>
              </a:rPr>
              <a:t>Phỏng</a:t>
            </a:r>
            <a:r>
              <a:rPr lang="en-US" sz="1800" i="1" dirty="0">
                <a:solidFill>
                  <a:srgbClr val="FF0000"/>
                </a:solidFill>
                <a:latin typeface="Arial"/>
                <a:ea typeface="Arial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Arial"/>
                <a:ea typeface="Arial"/>
              </a:rPr>
              <a:t>theo</a:t>
            </a:r>
            <a:r>
              <a:rPr lang="en-US" sz="1800" i="1" dirty="0">
                <a:solidFill>
                  <a:srgbClr val="FF0000"/>
                </a:solidFill>
                <a:latin typeface="Arial"/>
                <a:ea typeface="Arial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Arial"/>
                <a:ea typeface="Arial"/>
              </a:rPr>
              <a:t>Truyện</a:t>
            </a:r>
            <a:r>
              <a:rPr lang="en-US" sz="1800" i="1" dirty="0">
                <a:solidFill>
                  <a:srgbClr val="FF0000"/>
                </a:solidFill>
                <a:latin typeface="Arial"/>
                <a:ea typeface="Arial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Arial"/>
                <a:ea typeface="Arial"/>
              </a:rPr>
              <a:t>cổ</a:t>
            </a:r>
            <a:r>
              <a:rPr lang="en-US" sz="1800" i="1" dirty="0">
                <a:solidFill>
                  <a:srgbClr val="FF0000"/>
                </a:solidFill>
                <a:latin typeface="Arial"/>
                <a:ea typeface="Arial"/>
              </a:rPr>
              <a:t> Grim)</a:t>
            </a:r>
            <a:endParaRPr lang="zh-CN" altLang="en-US" sz="1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4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10481" y="417414"/>
            <a:ext cx="280643" cy="30143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5685174" y="339098"/>
            <a:ext cx="304245" cy="2290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15945" y="1101571"/>
            <a:ext cx="283977" cy="261618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301794" y="1023665"/>
            <a:ext cx="261382" cy="27650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375385" y="1471437"/>
            <a:ext cx="286628" cy="25984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2853299" y="1451785"/>
            <a:ext cx="246196" cy="1972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374236" y="1850142"/>
            <a:ext cx="287777" cy="2620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03321" y="2241449"/>
            <a:ext cx="253587" cy="26169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2786030" y="2160250"/>
            <a:ext cx="269328" cy="21204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362449" y="3036591"/>
            <a:ext cx="274834" cy="2963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2688340" y="2776890"/>
            <a:ext cx="329917" cy="29917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350072" y="3385153"/>
            <a:ext cx="287211" cy="3035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329832" y="4180240"/>
            <a:ext cx="265269" cy="25738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4050" y="3011617"/>
            <a:ext cx="378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58374" y="277689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2702" y="337304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0070" y="412764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41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374236" y="2641077"/>
            <a:ext cx="274834" cy="2963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6614" y="259889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4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350443" y="4485701"/>
            <a:ext cx="265269" cy="25738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1688" y="443093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25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2" grpId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 animBg="1"/>
      <p:bldP spid="42" grpId="0"/>
      <p:bldP spid="44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A2C345DF-CF54-42A2-82D9-AC69AA50A51A}"/>
              </a:ext>
            </a:extLst>
          </p:cNvPr>
          <p:cNvSpPr/>
          <p:nvPr/>
        </p:nvSpPr>
        <p:spPr>
          <a:xfrm>
            <a:off x="76201" y="-172583"/>
            <a:ext cx="9143999" cy="567956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MẸ VẮNG NHÀ</a:t>
            </a:r>
          </a:p>
          <a:p>
            <a:pPr indent="228600" algn="just">
              <a:lnSpc>
                <a:spcPct val="132000"/>
              </a:lnSpc>
              <a:spcAft>
                <a:spcPts val="0"/>
              </a:spcAft>
            </a:pP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Trong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khu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rừng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nọ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có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một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đàn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dê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con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sống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cùng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.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Một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hôm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trước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khi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đi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kiếm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cỏ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dê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dặn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con:</a:t>
            </a:r>
          </a:p>
          <a:p>
            <a:pPr indent="228600" algn="just">
              <a:lnSpc>
                <a:spcPct val="132000"/>
              </a:lnSpc>
              <a:spcAft>
                <a:spcPts val="0"/>
              </a:spcAft>
            </a:pP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- Ai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đến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gọi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cửa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các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con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đừng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mở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nhé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!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Chỉ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mở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cửa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khi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nghe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tiếng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.</a:t>
            </a:r>
          </a:p>
          <a:p>
            <a:pPr indent="228600" algn="just">
              <a:lnSpc>
                <a:spcPct val="132000"/>
              </a:lnSpc>
              <a:spcAft>
                <a:spcPts val="0"/>
              </a:spcAft>
            </a:pP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Một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con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sói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nấp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gần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đó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.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Đợi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dê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đi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xa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nó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gõ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cửa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và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giả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giọng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dê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.</a:t>
            </a:r>
          </a:p>
          <a:p>
            <a:pPr indent="228600" algn="just">
              <a:lnSpc>
                <a:spcPct val="132000"/>
              </a:lnSpc>
              <a:spcAft>
                <a:spcPts val="0"/>
              </a:spcAft>
            </a:pP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Nhớ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lời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đàn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dê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con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nói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:</a:t>
            </a:r>
          </a:p>
          <a:p>
            <a:pPr indent="228600" algn="just">
              <a:lnSpc>
                <a:spcPct val="132000"/>
              </a:lnSpc>
              <a:spcAft>
                <a:spcPts val="0"/>
              </a:spcAft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-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Không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phải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giọng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.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Không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mở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cửa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.</a:t>
            </a:r>
          </a:p>
          <a:p>
            <a:pPr indent="266700" algn="just">
              <a:lnSpc>
                <a:spcPct val="132000"/>
              </a:lnSpc>
              <a:spcAft>
                <a:spcPts val="0"/>
              </a:spcAft>
            </a:pP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Sói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đành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bỏ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đi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. </a:t>
            </a:r>
          </a:p>
          <a:p>
            <a:pPr indent="266700" algn="just">
              <a:lnSpc>
                <a:spcPct val="132000"/>
              </a:lnSpc>
              <a:spcAft>
                <a:spcPts val="0"/>
              </a:spcAft>
            </a:pP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Một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lúc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sau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dê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về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.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Nghe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đúng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tiếng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đàn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dê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con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ra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mở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cửa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và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tíu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tít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khoe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:</a:t>
            </a:r>
          </a:p>
          <a:p>
            <a:pPr indent="266700" algn="just">
              <a:lnSpc>
                <a:spcPct val="132000"/>
              </a:lnSpc>
              <a:spcAft>
                <a:spcPts val="0"/>
              </a:spcAft>
            </a:pP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-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Lúc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đi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vắng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có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tiếng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gọi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cửa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nhưng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không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phải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giọng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của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nên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chúng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con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không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mở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.</a:t>
            </a:r>
          </a:p>
          <a:p>
            <a:pPr indent="361950">
              <a:lnSpc>
                <a:spcPct val="150000"/>
              </a:lnSpc>
            </a:pP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Dê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xoa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đầu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đàn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con:</a:t>
            </a:r>
          </a:p>
          <a:p>
            <a:pPr indent="266700"/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-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Các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con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ngoan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lắm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!</a:t>
            </a:r>
            <a:endParaRPr lang="en-GB" sz="1800" dirty="0">
              <a:latin typeface="Arial-Rounded" charset="0"/>
              <a:ea typeface="Arial-Rounded" charset="0"/>
              <a:cs typeface="Arial-Rounded" charset="0"/>
            </a:endParaRPr>
          </a:p>
          <a:p>
            <a:pPr algn="r"/>
            <a:r>
              <a:rPr lang="en-US" sz="1800" i="1" dirty="0">
                <a:solidFill>
                  <a:srgbClr val="FF0000"/>
                </a:solidFill>
                <a:latin typeface="Arial"/>
                <a:ea typeface="Arial"/>
              </a:rPr>
              <a:t>(</a:t>
            </a:r>
            <a:r>
              <a:rPr lang="en-US" sz="1800" i="1" dirty="0" err="1">
                <a:solidFill>
                  <a:srgbClr val="FF0000"/>
                </a:solidFill>
                <a:latin typeface="Arial"/>
                <a:ea typeface="Arial"/>
              </a:rPr>
              <a:t>Phỏng</a:t>
            </a:r>
            <a:r>
              <a:rPr lang="en-US" sz="1800" i="1" dirty="0">
                <a:solidFill>
                  <a:srgbClr val="FF0000"/>
                </a:solidFill>
                <a:latin typeface="Arial"/>
                <a:ea typeface="Arial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Arial"/>
                <a:ea typeface="Arial"/>
              </a:rPr>
              <a:t>theo</a:t>
            </a:r>
            <a:r>
              <a:rPr lang="en-US" sz="1800" i="1" dirty="0">
                <a:solidFill>
                  <a:srgbClr val="FF0000"/>
                </a:solidFill>
                <a:latin typeface="Arial"/>
                <a:ea typeface="Arial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Arial"/>
                <a:ea typeface="Arial"/>
              </a:rPr>
              <a:t>Truyện</a:t>
            </a:r>
            <a:r>
              <a:rPr lang="en-US" sz="1800" i="1" dirty="0">
                <a:solidFill>
                  <a:srgbClr val="FF0000"/>
                </a:solidFill>
                <a:latin typeface="Arial"/>
                <a:ea typeface="Arial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Arial"/>
                <a:ea typeface="Arial"/>
              </a:rPr>
              <a:t>cổ</a:t>
            </a:r>
            <a:r>
              <a:rPr lang="en-US" sz="1800" i="1" dirty="0">
                <a:solidFill>
                  <a:srgbClr val="FF0000"/>
                </a:solidFill>
                <a:latin typeface="Arial"/>
                <a:ea typeface="Arial"/>
              </a:rPr>
              <a:t> Grim)</a:t>
            </a:r>
            <a:endParaRPr lang="zh-CN" altLang="en-US" sz="1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E43FDCD-5BCB-413B-B719-F6287EB41BA8}"/>
              </a:ext>
            </a:extLst>
          </p:cNvPr>
          <p:cNvSpPr/>
          <p:nvPr/>
        </p:nvSpPr>
        <p:spPr>
          <a:xfrm>
            <a:off x="76201" y="342900"/>
            <a:ext cx="444500" cy="4445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ysClr val="windowText" lastClr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9AC77F4-5B5E-4871-BE63-279D023EB274}"/>
              </a:ext>
            </a:extLst>
          </p:cNvPr>
          <p:cNvSpPr/>
          <p:nvPr/>
        </p:nvSpPr>
        <p:spPr>
          <a:xfrm>
            <a:off x="76201" y="1447800"/>
            <a:ext cx="444500" cy="4445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ysClr val="windowText" lastClr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4D3222-9035-43FE-A42C-725C3EF86E98}"/>
              </a:ext>
            </a:extLst>
          </p:cNvPr>
          <p:cNvSpPr/>
          <p:nvPr/>
        </p:nvSpPr>
        <p:spPr>
          <a:xfrm>
            <a:off x="76201" y="2908300"/>
            <a:ext cx="444500" cy="4445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ysClr val="windowText" lastClr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7937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A2C345DF-CF54-42A2-82D9-AC69AA50A51A}"/>
              </a:ext>
            </a:extLst>
          </p:cNvPr>
          <p:cNvSpPr/>
          <p:nvPr/>
        </p:nvSpPr>
        <p:spPr>
          <a:xfrm>
            <a:off x="76201" y="-172583"/>
            <a:ext cx="9143999" cy="567956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MẸ VẮNG NHÀ</a:t>
            </a:r>
          </a:p>
          <a:p>
            <a:pPr indent="228600" algn="just">
              <a:lnSpc>
                <a:spcPct val="132000"/>
              </a:lnSpc>
              <a:spcAft>
                <a:spcPts val="0"/>
              </a:spcAft>
            </a:pP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Trong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khu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rừng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nọ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có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một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đàn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dê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con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sống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cùng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.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Một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hôm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trước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khi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đi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kiếm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cỏ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dê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dặn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con:</a:t>
            </a:r>
          </a:p>
          <a:p>
            <a:pPr indent="228600" algn="just">
              <a:lnSpc>
                <a:spcPct val="132000"/>
              </a:lnSpc>
              <a:spcAft>
                <a:spcPts val="0"/>
              </a:spcAft>
            </a:pP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- Ai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đến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gọi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cửa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các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con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đừng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mở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nhé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!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Chỉ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mở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cửa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khi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nghe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tiếng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GB" sz="1800" dirty="0">
                <a:latin typeface="Arial-Rounded" charset="0"/>
                <a:ea typeface="Arial-Rounded" charset="0"/>
                <a:cs typeface="Arial-Rounded" charset="0"/>
              </a:rPr>
              <a:t>.</a:t>
            </a:r>
          </a:p>
          <a:p>
            <a:pPr indent="228600" algn="just">
              <a:lnSpc>
                <a:spcPct val="132000"/>
              </a:lnSpc>
              <a:spcAft>
                <a:spcPts val="0"/>
              </a:spcAft>
            </a:pP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Một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con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sói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nấp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gần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đó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.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Đợi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dê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đi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xa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nó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gõ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cửa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và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giả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giọng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dê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.</a:t>
            </a:r>
          </a:p>
          <a:p>
            <a:pPr indent="228600" algn="just">
              <a:lnSpc>
                <a:spcPct val="132000"/>
              </a:lnSpc>
              <a:spcAft>
                <a:spcPts val="0"/>
              </a:spcAft>
            </a:pP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Nhớ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lời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đàn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dê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con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nói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:</a:t>
            </a:r>
          </a:p>
          <a:p>
            <a:pPr indent="228600" algn="just">
              <a:lnSpc>
                <a:spcPct val="132000"/>
              </a:lnSpc>
              <a:spcAft>
                <a:spcPts val="0"/>
              </a:spcAft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-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Không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phải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giọng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.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Không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mở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cửa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.</a:t>
            </a:r>
          </a:p>
          <a:p>
            <a:pPr indent="266700" algn="just">
              <a:lnSpc>
                <a:spcPct val="132000"/>
              </a:lnSpc>
              <a:spcAft>
                <a:spcPts val="0"/>
              </a:spcAft>
            </a:pP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Sói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đành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bỏ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đi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-Rounded" charset="0"/>
                <a:ea typeface="Arial-Rounded" charset="0"/>
                <a:cs typeface="Arial-Rounded" charset="0"/>
              </a:rPr>
              <a:t>. </a:t>
            </a:r>
          </a:p>
          <a:p>
            <a:pPr indent="266700" algn="just">
              <a:lnSpc>
                <a:spcPct val="132000"/>
              </a:lnSpc>
              <a:spcAft>
                <a:spcPts val="0"/>
              </a:spcAft>
            </a:pP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Một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lúc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sau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dê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về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.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Nghe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đúng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tiếng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đàn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dê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con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ra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mở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cửa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và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tíu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tít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khoe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:</a:t>
            </a:r>
          </a:p>
          <a:p>
            <a:pPr indent="266700" algn="just">
              <a:lnSpc>
                <a:spcPct val="132000"/>
              </a:lnSpc>
              <a:spcAft>
                <a:spcPts val="0"/>
              </a:spcAft>
            </a:pP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-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Lúc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đi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vắng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có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tiếng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gọi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cửa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,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nhưng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không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phải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giọng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của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nên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chúng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con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không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mở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.</a:t>
            </a:r>
          </a:p>
          <a:p>
            <a:pPr indent="361950">
              <a:lnSpc>
                <a:spcPct val="150000"/>
              </a:lnSpc>
            </a:pP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Dê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mẹ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xoa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đầu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đàn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con:</a:t>
            </a:r>
          </a:p>
          <a:p>
            <a:pPr indent="266700"/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-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Các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con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ngoan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1800" dirty="0" err="1">
                <a:latin typeface="Arial-Rounded" charset="0"/>
                <a:ea typeface="Arial-Rounded" charset="0"/>
                <a:cs typeface="Arial-Rounded" charset="0"/>
              </a:rPr>
              <a:t>lắm</a:t>
            </a:r>
            <a:r>
              <a:rPr lang="en-US" sz="1800" dirty="0">
                <a:latin typeface="Arial-Rounded" charset="0"/>
                <a:ea typeface="Arial-Rounded" charset="0"/>
                <a:cs typeface="Arial-Rounded" charset="0"/>
              </a:rPr>
              <a:t>!</a:t>
            </a:r>
            <a:endParaRPr lang="en-GB" sz="1800" dirty="0">
              <a:latin typeface="Arial-Rounded" charset="0"/>
              <a:ea typeface="Arial-Rounded" charset="0"/>
              <a:cs typeface="Arial-Rounded" charset="0"/>
            </a:endParaRPr>
          </a:p>
          <a:p>
            <a:pPr algn="r"/>
            <a:r>
              <a:rPr lang="en-US" sz="1800" i="1" dirty="0">
                <a:solidFill>
                  <a:srgbClr val="FF0000"/>
                </a:solidFill>
                <a:latin typeface="Arial"/>
                <a:ea typeface="Arial"/>
              </a:rPr>
              <a:t>(</a:t>
            </a:r>
            <a:r>
              <a:rPr lang="en-US" sz="1800" i="1" dirty="0" err="1">
                <a:solidFill>
                  <a:srgbClr val="FF0000"/>
                </a:solidFill>
                <a:latin typeface="Arial"/>
                <a:ea typeface="Arial"/>
              </a:rPr>
              <a:t>Phỏng</a:t>
            </a:r>
            <a:r>
              <a:rPr lang="en-US" sz="1800" i="1" dirty="0">
                <a:solidFill>
                  <a:srgbClr val="FF0000"/>
                </a:solidFill>
                <a:latin typeface="Arial"/>
                <a:ea typeface="Arial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Arial"/>
                <a:ea typeface="Arial"/>
              </a:rPr>
              <a:t>theo</a:t>
            </a:r>
            <a:r>
              <a:rPr lang="en-US" sz="1800" i="1" dirty="0">
                <a:solidFill>
                  <a:srgbClr val="FF0000"/>
                </a:solidFill>
                <a:latin typeface="Arial"/>
                <a:ea typeface="Arial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Arial"/>
                <a:ea typeface="Arial"/>
              </a:rPr>
              <a:t>Truyện</a:t>
            </a:r>
            <a:r>
              <a:rPr lang="en-US" sz="1800" i="1" dirty="0">
                <a:solidFill>
                  <a:srgbClr val="FF0000"/>
                </a:solidFill>
                <a:latin typeface="Arial"/>
                <a:ea typeface="Arial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Arial"/>
                <a:ea typeface="Arial"/>
              </a:rPr>
              <a:t>cổ</a:t>
            </a:r>
            <a:r>
              <a:rPr lang="en-US" sz="1800" i="1" dirty="0">
                <a:solidFill>
                  <a:srgbClr val="FF0000"/>
                </a:solidFill>
                <a:latin typeface="Arial"/>
                <a:ea typeface="Arial"/>
              </a:rPr>
              <a:t> Grim)</a:t>
            </a:r>
            <a:endParaRPr lang="zh-CN" altLang="en-US" sz="1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E43FDCD-5BCB-413B-B719-F6287EB41BA8}"/>
              </a:ext>
            </a:extLst>
          </p:cNvPr>
          <p:cNvSpPr/>
          <p:nvPr/>
        </p:nvSpPr>
        <p:spPr>
          <a:xfrm>
            <a:off x="76201" y="342900"/>
            <a:ext cx="444500" cy="4445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ysClr val="windowText" lastClr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9AC77F4-5B5E-4871-BE63-279D023EB274}"/>
              </a:ext>
            </a:extLst>
          </p:cNvPr>
          <p:cNvSpPr/>
          <p:nvPr/>
        </p:nvSpPr>
        <p:spPr>
          <a:xfrm>
            <a:off x="76201" y="1447800"/>
            <a:ext cx="444500" cy="4445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ysClr val="windowText" lastClr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4D3222-9035-43FE-A42C-725C3EF86E98}"/>
              </a:ext>
            </a:extLst>
          </p:cNvPr>
          <p:cNvSpPr/>
          <p:nvPr/>
        </p:nvSpPr>
        <p:spPr>
          <a:xfrm>
            <a:off x="76201" y="2908300"/>
            <a:ext cx="444500" cy="4445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ysClr val="windowText" lastClr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269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7">
            <a:extLst>
              <a:ext uri="{FF2B5EF4-FFF2-40B4-BE49-F238E27FC236}">
                <a16:creationId xmlns:a16="http://schemas.microsoft.com/office/drawing/2014/main" id="{8E30C9EB-19CD-4226-B0CE-A708891A90FC}"/>
              </a:ext>
            </a:extLst>
          </p:cNvPr>
          <p:cNvSpPr/>
          <p:nvPr/>
        </p:nvSpPr>
        <p:spPr>
          <a:xfrm>
            <a:off x="1649890" y="3610471"/>
            <a:ext cx="7494110" cy="1305870"/>
          </a:xfrm>
          <a:prstGeom prst="rect">
            <a:avLst/>
          </a:prstGeom>
          <a:solidFill>
            <a:srgbClr val="FDD27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35">
            <a:extLst>
              <a:ext uri="{FF2B5EF4-FFF2-40B4-BE49-F238E27FC236}">
                <a16:creationId xmlns:a16="http://schemas.microsoft.com/office/drawing/2014/main" id="{9D6269A5-702D-4971-A1DC-E85AFB20E0BE}"/>
              </a:ext>
            </a:extLst>
          </p:cNvPr>
          <p:cNvSpPr/>
          <p:nvPr/>
        </p:nvSpPr>
        <p:spPr>
          <a:xfrm>
            <a:off x="1649890" y="1934828"/>
            <a:ext cx="7494110" cy="1305870"/>
          </a:xfrm>
          <a:prstGeom prst="rect">
            <a:avLst/>
          </a:prstGeom>
          <a:solidFill>
            <a:srgbClr val="BAE1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4" name="38">
            <a:extLst>
              <a:ext uri="{FF2B5EF4-FFF2-40B4-BE49-F238E27FC236}">
                <a16:creationId xmlns:a16="http://schemas.microsoft.com/office/drawing/2014/main" id="{ECADE9CB-EF5A-452D-9C3A-5912B086FF57}"/>
              </a:ext>
            </a:extLst>
          </p:cNvPr>
          <p:cNvSpPr/>
          <p:nvPr/>
        </p:nvSpPr>
        <p:spPr>
          <a:xfrm>
            <a:off x="1649890" y="230309"/>
            <a:ext cx="7494110" cy="1305870"/>
          </a:xfrm>
          <a:prstGeom prst="rect">
            <a:avLst/>
          </a:prstGeom>
          <a:solidFill>
            <a:srgbClr val="FFDE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EDC47C-4039-4CF1-8FCD-7E757B55D63A}"/>
              </a:ext>
            </a:extLst>
          </p:cNvPr>
          <p:cNvGrpSpPr/>
          <p:nvPr/>
        </p:nvGrpSpPr>
        <p:grpSpPr>
          <a:xfrm>
            <a:off x="1698808" y="170800"/>
            <a:ext cx="1218941" cy="557265"/>
            <a:chOff x="1504679" y="227733"/>
            <a:chExt cx="1625254" cy="743020"/>
          </a:xfrm>
        </p:grpSpPr>
        <p:grpSp>
          <p:nvGrpSpPr>
            <p:cNvPr id="21" name="20">
              <a:extLst>
                <a:ext uri="{FF2B5EF4-FFF2-40B4-BE49-F238E27FC236}">
                  <a16:creationId xmlns:a16="http://schemas.microsoft.com/office/drawing/2014/main" id="{53AD853F-6A69-44E3-A9BB-7C2022132E02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23" name="27">
                <a:extLst>
                  <a:ext uri="{FF2B5EF4-FFF2-40B4-BE49-F238E27FC236}">
                    <a16:creationId xmlns:a16="http://schemas.microsoft.com/office/drawing/2014/main" id="{FFE16BC7-A90E-41CA-98C4-150E956B4C2B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24" name="28">
                <a:extLst>
                  <a:ext uri="{FF2B5EF4-FFF2-40B4-BE49-F238E27FC236}">
                    <a16:creationId xmlns:a16="http://schemas.microsoft.com/office/drawing/2014/main" id="{4B06015E-8E62-49EF-811D-19980386395C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34907F7C-C424-4106-AD8B-0F4746187AF8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375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9626D4-3323-4F99-84B3-C6739522B8F9}"/>
              </a:ext>
            </a:extLst>
          </p:cNvPr>
          <p:cNvGrpSpPr/>
          <p:nvPr/>
        </p:nvGrpSpPr>
        <p:grpSpPr>
          <a:xfrm>
            <a:off x="1728214" y="1913844"/>
            <a:ext cx="1218941" cy="519585"/>
            <a:chOff x="1504679" y="277973"/>
            <a:chExt cx="1625254" cy="692780"/>
          </a:xfrm>
        </p:grpSpPr>
        <p:grpSp>
          <p:nvGrpSpPr>
            <p:cNvPr id="30" name="20">
              <a:extLst>
                <a:ext uri="{FF2B5EF4-FFF2-40B4-BE49-F238E27FC236}">
                  <a16:creationId xmlns:a16="http://schemas.microsoft.com/office/drawing/2014/main" id="{2563E840-E5A6-456D-9ADF-5F3D69CDE835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2" name="27">
                <a:extLst>
                  <a:ext uri="{FF2B5EF4-FFF2-40B4-BE49-F238E27FC236}">
                    <a16:creationId xmlns:a16="http://schemas.microsoft.com/office/drawing/2014/main" id="{9A4EB7D0-0A79-4ED2-8EAE-1B2DB4BB0C1D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33" name="28">
                <a:extLst>
                  <a:ext uri="{FF2B5EF4-FFF2-40B4-BE49-F238E27FC236}">
                    <a16:creationId xmlns:a16="http://schemas.microsoft.com/office/drawing/2014/main" id="{7CEC4DFF-050A-441E-A5D9-4EA60CA4D2CD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49E1C1A6-D182-4130-91F9-F86F9ABDB686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77973"/>
              <a:ext cx="1319156" cy="83372"/>
            </a:xfrm>
            <a:prstGeom prst="ellipse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375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72E3CF4-9224-4BE0-B20A-6B59323EE105}"/>
              </a:ext>
            </a:extLst>
          </p:cNvPr>
          <p:cNvSpPr txBox="1"/>
          <p:nvPr/>
        </p:nvSpPr>
        <p:spPr>
          <a:xfrm>
            <a:off x="2917749" y="254776"/>
            <a:ext cx="64964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28A988-E500-4EF7-AA1A-CFCCAA44C94D}"/>
              </a:ext>
            </a:extLst>
          </p:cNvPr>
          <p:cNvSpPr txBox="1"/>
          <p:nvPr/>
        </p:nvSpPr>
        <p:spPr>
          <a:xfrm>
            <a:off x="2947156" y="1960141"/>
            <a:ext cx="593861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CFA25A-260B-4C46-9C74-F0B838E8861B}"/>
              </a:ext>
            </a:extLst>
          </p:cNvPr>
          <p:cNvGrpSpPr/>
          <p:nvPr/>
        </p:nvGrpSpPr>
        <p:grpSpPr>
          <a:xfrm>
            <a:off x="1698808" y="3553058"/>
            <a:ext cx="1218941" cy="557265"/>
            <a:chOff x="1504679" y="227733"/>
            <a:chExt cx="1625254" cy="743020"/>
          </a:xfrm>
        </p:grpSpPr>
        <p:grpSp>
          <p:nvGrpSpPr>
            <p:cNvPr id="36" name="20">
              <a:extLst>
                <a:ext uri="{FF2B5EF4-FFF2-40B4-BE49-F238E27FC236}">
                  <a16:creationId xmlns:a16="http://schemas.microsoft.com/office/drawing/2014/main" id="{F052DAD4-07A3-4576-99BA-CEBBAB9E1B1C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8" name="27">
                <a:extLst>
                  <a:ext uri="{FF2B5EF4-FFF2-40B4-BE49-F238E27FC236}">
                    <a16:creationId xmlns:a16="http://schemas.microsoft.com/office/drawing/2014/main" id="{EBFF9AB7-9ABD-42CC-B73D-2536E4238C75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39" name="28">
                <a:extLst>
                  <a:ext uri="{FF2B5EF4-FFF2-40B4-BE49-F238E27FC236}">
                    <a16:creationId xmlns:a16="http://schemas.microsoft.com/office/drawing/2014/main" id="{B8386190-0E93-4B9B-A8E5-13F38382A9D1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3308C2D8-3589-464E-A1A9-5E5C21174CC2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375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ECB986E-C619-4DAB-B0CA-232DB1A212B3}"/>
              </a:ext>
            </a:extLst>
          </p:cNvPr>
          <p:cNvSpPr txBox="1"/>
          <p:nvPr/>
        </p:nvSpPr>
        <p:spPr>
          <a:xfrm>
            <a:off x="2917750" y="3637036"/>
            <a:ext cx="622625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en-US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7">
            <a:extLst>
              <a:ext uri="{FF2B5EF4-FFF2-40B4-BE49-F238E27FC236}">
                <a16:creationId xmlns:a16="http://schemas.microsoft.com/office/drawing/2014/main" id="{5EC1FA49-FD1F-4EEA-B575-5F5E089FD31D}"/>
              </a:ext>
            </a:extLst>
          </p:cNvPr>
          <p:cNvSpPr/>
          <p:nvPr/>
        </p:nvSpPr>
        <p:spPr>
          <a:xfrm>
            <a:off x="0" y="1"/>
            <a:ext cx="2093495" cy="5143499"/>
          </a:xfrm>
          <a:prstGeom prst="rect">
            <a:avLst/>
          </a:prstGeom>
          <a:solidFill>
            <a:srgbClr val="9CD4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39121B12-93DB-4FAC-AF92-EC359D093E39}"/>
              </a:ext>
            </a:extLst>
          </p:cNvPr>
          <p:cNvSpPr/>
          <p:nvPr/>
        </p:nvSpPr>
        <p:spPr>
          <a:xfrm>
            <a:off x="390987" y="930143"/>
            <a:ext cx="11779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 LỜI CÂU HỎI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16" name="31">
            <a:extLst>
              <a:ext uri="{FF2B5EF4-FFF2-40B4-BE49-F238E27FC236}">
                <a16:creationId xmlns:a16="http://schemas.microsoft.com/office/drawing/2014/main" id="{97DA4440-79D3-422C-9DC5-855D750DED57}"/>
              </a:ext>
            </a:extLst>
          </p:cNvPr>
          <p:cNvSpPr/>
          <p:nvPr/>
        </p:nvSpPr>
        <p:spPr>
          <a:xfrm>
            <a:off x="1150372" y="3226779"/>
            <a:ext cx="301882" cy="361682"/>
          </a:xfrm>
          <a:prstGeom prst="star4">
            <a:avLst/>
          </a:prstGeom>
          <a:solidFill>
            <a:srgbClr val="D9F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32">
            <a:extLst>
              <a:ext uri="{FF2B5EF4-FFF2-40B4-BE49-F238E27FC236}">
                <a16:creationId xmlns:a16="http://schemas.microsoft.com/office/drawing/2014/main" id="{22DFF2BA-DFD2-47A2-8F42-DA9897918D67}"/>
              </a:ext>
            </a:extLst>
          </p:cNvPr>
          <p:cNvSpPr/>
          <p:nvPr/>
        </p:nvSpPr>
        <p:spPr>
          <a:xfrm>
            <a:off x="514087" y="3226779"/>
            <a:ext cx="301882" cy="361682"/>
          </a:xfrm>
          <a:prstGeom prst="star4">
            <a:avLst/>
          </a:prstGeom>
          <a:solidFill>
            <a:srgbClr val="FFD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33">
            <a:extLst>
              <a:ext uri="{FF2B5EF4-FFF2-40B4-BE49-F238E27FC236}">
                <a16:creationId xmlns:a16="http://schemas.microsoft.com/office/drawing/2014/main" id="{737CFB65-21B0-4E2B-AC30-A45610C29861}"/>
              </a:ext>
            </a:extLst>
          </p:cNvPr>
          <p:cNvSpPr/>
          <p:nvPr/>
        </p:nvSpPr>
        <p:spPr>
          <a:xfrm>
            <a:off x="832230" y="3226779"/>
            <a:ext cx="301882" cy="361682"/>
          </a:xfrm>
          <a:prstGeom prst="star4">
            <a:avLst/>
          </a:prstGeom>
          <a:solidFill>
            <a:srgbClr val="FBE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7DBE0386-B488-4E88-8C4C-21144757D682}"/>
              </a:ext>
            </a:extLst>
          </p:cNvPr>
          <p:cNvSpPr/>
          <p:nvPr/>
        </p:nvSpPr>
        <p:spPr>
          <a:xfrm>
            <a:off x="645624" y="170800"/>
            <a:ext cx="734023" cy="746406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>
                <a:solidFill>
                  <a:schemeClr val="bg1"/>
                </a:solidFill>
                <a:cs typeface="Times New Roman" panose="02020603050405020304" pitchFamily="18" charset="0"/>
              </a:rPr>
              <a:t>4</a:t>
            </a:r>
            <a:endParaRPr lang="vi-VN" sz="495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C477D6-119C-4DD4-928C-688FB1218F4D}"/>
              </a:ext>
            </a:extLst>
          </p:cNvPr>
          <p:cNvSpPr txBox="1"/>
          <p:nvPr/>
        </p:nvSpPr>
        <p:spPr>
          <a:xfrm>
            <a:off x="2363738" y="808115"/>
            <a:ext cx="6969542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75" dirty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75" dirty="0" err="1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lang="en-US" sz="2475" dirty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dây</a:t>
            </a:r>
            <a:r>
              <a:rPr lang="en-US" sz="2475" dirty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75" dirty="0" err="1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lang="en-US" sz="2475" dirty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sz="2475" dirty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117340-E8C9-42AF-909F-7C7ED6848915}"/>
              </a:ext>
            </a:extLst>
          </p:cNvPr>
          <p:cNvSpPr txBox="1"/>
          <p:nvPr/>
        </p:nvSpPr>
        <p:spPr>
          <a:xfrm>
            <a:off x="2363738" y="2755668"/>
            <a:ext cx="6969542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nhàng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vun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vút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0F8DBD-1EAF-46DE-97DA-4B9B43B69EE2}"/>
              </a:ext>
            </a:extLst>
          </p:cNvPr>
          <p:cNvSpPr txBox="1"/>
          <p:nvPr/>
        </p:nvSpPr>
        <p:spPr>
          <a:xfrm>
            <a:off x="2806888" y="4072854"/>
            <a:ext cx="6969542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thú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0E8165A-4428-447D-B75D-86640481E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0" y="3423920"/>
            <a:ext cx="2072296" cy="169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6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8" grpId="0"/>
      <p:bldP spid="34" grpId="0"/>
      <p:bldP spid="40" grpId="0"/>
      <p:bldP spid="6" grpId="0" animBg="1"/>
      <p:bldP spid="7" grpId="0"/>
      <p:bldP spid="16" grpId="0" animBg="1"/>
      <p:bldP spid="17" grpId="0" animBg="1"/>
      <p:bldP spid="18" grpId="0" animBg="1"/>
      <p:bldP spid="19" grpId="0" animBg="1"/>
      <p:bldP spid="41" grpId="0"/>
      <p:bldP spid="42" grpId="0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1147</Words>
  <Application>Microsoft Office PowerPoint</Application>
  <PresentationFormat>On-screen Show (16:9)</PresentationFormat>
  <Paragraphs>157</Paragraphs>
  <Slides>23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Times New Roman</vt:lpstr>
      <vt:lpstr>DFPOP1-W9</vt:lpstr>
      <vt:lpstr>HL Hoctro</vt:lpstr>
      <vt:lpstr>Arial-Rounded</vt:lpstr>
      <vt:lpstr>Calibri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Quynh Nguyen Thi Nhu</cp:lastModifiedBy>
  <cp:revision>87</cp:revision>
  <dcterms:created xsi:type="dcterms:W3CDTF">2020-08-13T09:19:08Z</dcterms:created>
  <dcterms:modified xsi:type="dcterms:W3CDTF">2025-04-11T06:13:21Z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