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8" r:id="rId2"/>
    <p:sldId id="419" r:id="rId3"/>
    <p:sldId id="436" r:id="rId4"/>
    <p:sldId id="420" r:id="rId5"/>
    <p:sldId id="437" r:id="rId6"/>
    <p:sldId id="438" r:id="rId7"/>
    <p:sldId id="260" r:id="rId8"/>
    <p:sldId id="421" r:id="rId9"/>
    <p:sldId id="439" r:id="rId10"/>
    <p:sldId id="422" r:id="rId11"/>
    <p:sldId id="440" r:id="rId12"/>
    <p:sldId id="441" r:id="rId13"/>
    <p:sldId id="413" r:id="rId14"/>
    <p:sldId id="423" r:id="rId15"/>
    <p:sldId id="416" r:id="rId16"/>
    <p:sldId id="442" r:id="rId17"/>
    <p:sldId id="424" r:id="rId18"/>
    <p:sldId id="443" r:id="rId19"/>
    <p:sldId id="425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DC85F"/>
    <a:srgbClr val="FDD27B"/>
    <a:srgbClr val="F36211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2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9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1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1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4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777751" y="3679415"/>
            <a:ext cx="6583705" cy="919836"/>
            <a:chOff x="2247269" y="2703988"/>
            <a:chExt cx="4937779" cy="689877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bang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lớp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endParaRPr lang="zh-CN" altLang="en-US" sz="48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47269" y="270398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bang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lớp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48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5219086" y="2346774"/>
            <a:ext cx="2254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Bên cửa lớp học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cây bàng già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Tán lá xòe ra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 ô xanh mướt.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Bàng ghé cửa lớp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Nghe cô giảng bài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Mỗi buổi sớm mai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Quên ngày mưa nắng.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11750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Cây bàng và lớp học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3713" y="1196975"/>
            <a:ext cx="63246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Cuối tuần, lớp vắng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Không thấy tiếng cô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Không bạn vui đùa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Tán bàng ngơ ngác.</a:t>
            </a:r>
          </a:p>
          <a:p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trở lại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tưng bừng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Tán lá vui mừng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Vẫy chào các bạn.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(Minh Tâm)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5"/>
            <a:ext cx="490696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1438" y="1570038"/>
            <a:ext cx="67468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71438" y="3086100"/>
            <a:ext cx="5961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71438" y="4602163"/>
            <a:ext cx="70453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839788"/>
            <a:ext cx="4075113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8661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890332" y="4849380"/>
            <a:ext cx="7918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300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348261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bang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742517" y="5430472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19" y="4714064"/>
            <a:ext cx="2892545" cy="214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5812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cửa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lớp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vi-VN" sz="4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bàng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già</a:t>
            </a:r>
            <a:endParaRPr lang="en-US" sz="4000" b="0" i="0" dirty="0" smtClean="0">
              <a:solidFill>
                <a:srgbClr val="00264D"/>
              </a:solidFill>
              <a:effectLst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Tán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xòe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endParaRPr lang="en-US" sz="4000" dirty="0" smtClean="0">
              <a:solidFill>
                <a:srgbClr val="00264D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ô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mướt</a:t>
            </a:r>
            <a:r>
              <a:rPr lang="vi-VN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5523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Bàng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ghé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cửa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lớp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Nghe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cô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giảng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endParaRPr lang="en-US" sz="4000" dirty="0" smtClean="0">
              <a:solidFill>
                <a:srgbClr val="00264D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Mỗi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sớm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mai</a:t>
            </a:r>
            <a:endParaRPr lang="en-US" sz="4000" dirty="0" smtClean="0">
              <a:solidFill>
                <a:srgbClr val="00264D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Quên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ngày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mưa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4278660" y="1360200"/>
            <a:ext cx="3100889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4043709" y="2019047"/>
            <a:ext cx="3151078" cy="49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3790841" y="2631294"/>
            <a:ext cx="3065011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3790841" y="3247298"/>
            <a:ext cx="2912759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4778477" y="4124084"/>
            <a:ext cx="2471077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4483510" y="4712877"/>
            <a:ext cx="294028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4483510" y="5280777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5128718" y="5837263"/>
            <a:ext cx="2250831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5812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cửa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lớp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vi-VN" sz="4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bàng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già</a:t>
            </a:r>
            <a:endParaRPr lang="en-US" sz="4000" b="0" i="0" dirty="0" smtClean="0">
              <a:solidFill>
                <a:srgbClr val="00264D"/>
              </a:solidFill>
              <a:effectLst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Tán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xòe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endParaRPr lang="en-US" sz="4000" dirty="0" smtClean="0">
              <a:solidFill>
                <a:srgbClr val="00264D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ô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mướt</a:t>
            </a:r>
            <a:r>
              <a:rPr lang="vi-VN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5523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Bàng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ghé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cửa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lớp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Nghe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cô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giảng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endParaRPr lang="en-US" sz="4000" dirty="0" smtClean="0">
              <a:solidFill>
                <a:srgbClr val="00264D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Mỗi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sớm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mai</a:t>
            </a:r>
            <a:endParaRPr lang="en-US" sz="4000" dirty="0" smtClean="0">
              <a:solidFill>
                <a:srgbClr val="00264D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Quên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ngày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mưa</a:t>
            </a:r>
            <a:r>
              <a:rPr lang="en-US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3539614" y="1360200"/>
            <a:ext cx="3839936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3347884" y="2019047"/>
            <a:ext cx="3846903" cy="49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3539613" y="2631294"/>
            <a:ext cx="3316239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3539613" y="3247298"/>
            <a:ext cx="3163987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3805085" y="4124084"/>
            <a:ext cx="3444470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3805086" y="4712877"/>
            <a:ext cx="3618708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3347884" y="5280777"/>
            <a:ext cx="3572399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3805086" y="5837263"/>
            <a:ext cx="3574464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" y="455613"/>
            <a:ext cx="2528888" cy="5826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3632" y="128016"/>
            <a:ext cx="6784848" cy="1371600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en-GB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1550" y="1341438"/>
            <a:ext cx="6456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679700"/>
            <a:ext cx="524351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21475" y="3684588"/>
            <a:ext cx="4049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bóng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776538"/>
            <a:ext cx="6632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62863" y="3694113"/>
            <a:ext cx="459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tin học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7613"/>
            <a:ext cx="53498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75438" y="3694113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nghệ thuật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487613"/>
            <a:ext cx="53022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08788" y="3789363"/>
            <a:ext cx="405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học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386013"/>
            <a:ext cx="660558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27963" y="3976688"/>
            <a:ext cx="405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bơi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433638"/>
            <a:ext cx="62309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88238" y="3675063"/>
            <a:ext cx="4049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</a:p>
        </p:txBody>
      </p:sp>
    </p:spTree>
    <p:extLst>
      <p:ext uri="{BB962C8B-B14F-4D97-AF65-F5344CB8AC3E}">
        <p14:creationId xmlns:p14="http://schemas.microsoft.com/office/powerpoint/2010/main" val="26292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DB8B2-0B24-437D-95AC-05B7838BC095}"/>
              </a:ext>
            </a:extLst>
          </p:cNvPr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998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" y="1157288"/>
            <a:ext cx="2957513" cy="849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97113" y="782638"/>
            <a:ext cx="7996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GB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 VÀ LỚP HỌC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3888" y="2601913"/>
            <a:ext cx="8310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1.Cây trong hình là cây gì?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33888" y="3629025"/>
            <a:ext cx="9505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2. Em thường thấy cây này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ở đâu?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06613"/>
            <a:ext cx="354647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1150" y="238125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Bên cửa lớp học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cây bàng già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Tán lá xòe ra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 ô xanh mướt.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Bàng ghé cửa lớp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Nghe cô giảng bài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Mỗi buổi sớm mai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Quên ngày mưa nắng.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11750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Cây bàng và lớp học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3713" y="1196975"/>
            <a:ext cx="63246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Cuối tuần, lớp vắng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Không thấy tiếng cô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Không bạn vui đùa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Tán bàng ngơ ngác.</a:t>
            </a:r>
          </a:p>
          <a:p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trở lại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tưng bừng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Tán lá vui mừng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Vẫy chào các bạn.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(Minh Tâm)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4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43624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1313" y="1208088"/>
            <a:ext cx="56435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(1)    Bên cửa lớp học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Có cây bàng già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Tán lá xòe ra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Như ô xanh mướt.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111750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Cây bàng và lớp học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80088" y="1208088"/>
            <a:ext cx="6326187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(3)     Cuối tuần, lớp vắng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Không thấy tiếng cô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Không bạn vui đùa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Tán bàng ngơ ngác.</a:t>
            </a:r>
          </a:p>
          <a:p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(4)     Thứ hai trở lại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Lớp học tưng bừng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Tán lá vui mừng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Vẫy chào các bạn.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(Minh Tâm)</a:t>
            </a:r>
          </a:p>
          <a:p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1313" y="3859213"/>
            <a:ext cx="60547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(2)   Bàng ghé cửa lớp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Nghe cô giảng bài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Mỗi buổi sớm mai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Quên ngày mưa nắng.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2874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DE401-8BD9-4886-A1E3-64710E6B0CF3}"/>
              </a:ext>
            </a:extLst>
          </p:cNvPr>
          <p:cNvGrpSpPr/>
          <p:nvPr/>
        </p:nvGrpSpPr>
        <p:grpSpPr>
          <a:xfrm>
            <a:off x="0" y="142774"/>
            <a:ext cx="3126658" cy="525464"/>
            <a:chOff x="0" y="142774"/>
            <a:chExt cx="2195955" cy="5254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F45D74-42A7-4C5D-B9BF-72A71CBD656B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13">
              <a:extLst>
                <a:ext uri="{FF2B5EF4-FFF2-40B4-BE49-F238E27FC236}">
                  <a16:creationId xmlns:a16="http://schemas.microsoft.com/office/drawing/2014/main" id="{4BD99F3D-9A16-4136-B213-7BE6D698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750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 err="1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3447002" y="870293"/>
            <a:ext cx="2554417" cy="2558707"/>
            <a:chOff x="3447002" y="870293"/>
            <a:chExt cx="2554417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2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solidFill>
                    <a:srgbClr val="231F20"/>
                  </a:solidFill>
                  <a:latin typeface="Arial-Rounded" panose="020B0500000000000000" pitchFamily="34" charset="0"/>
                </a:rPr>
                <a:t>t</a:t>
              </a:r>
              <a:r>
                <a:rPr lang="en-US" sz="4000" b="1" dirty="0" err="1" smtClean="0">
                  <a:solidFill>
                    <a:srgbClr val="231F20"/>
                  </a:solidFill>
                  <a:latin typeface="Arial-Rounded" panose="020B0500000000000000" pitchFamily="34" charset="0"/>
                </a:rPr>
                <a:t>án</a:t>
              </a:r>
              <a:r>
                <a:rPr lang="en-US" sz="4000" b="1" dirty="0" smtClean="0">
                  <a:solidFill>
                    <a:srgbClr val="231F20"/>
                  </a:solidFill>
                  <a:latin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231F20"/>
                  </a:solidFill>
                  <a:latin typeface="Arial-Rounded" panose="020B0500000000000000" pitchFamily="34" charset="0"/>
                </a:rPr>
                <a:t>lá</a:t>
              </a:r>
              <a:endParaRPr lang="en-US" sz="40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6206532" y="870293"/>
            <a:ext cx="2554416" cy="2558707"/>
            <a:chOff x="6206532" y="870293"/>
            <a:chExt cx="2554416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0293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694008"/>
              <a:ext cx="237643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4000" b="1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mướt</a:t>
              </a:r>
              <a:endParaRPr lang="en-US" sz="4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3447002" y="3610256"/>
            <a:ext cx="2554417" cy="2565140"/>
            <a:chOff x="3447002" y="3610256"/>
            <a:chExt cx="2554417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40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6206532" y="3616689"/>
            <a:ext cx="2554416" cy="2565140"/>
            <a:chOff x="6206532" y="3616689"/>
            <a:chExt cx="2554416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40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6F29B7-797D-4841-B400-64BB42CCB8FD}"/>
              </a:ext>
            </a:extLst>
          </p:cNvPr>
          <p:cNvSpPr txBox="1"/>
          <p:nvPr/>
        </p:nvSpPr>
        <p:spPr>
          <a:xfrm>
            <a:off x="3669480" y="3923330"/>
            <a:ext cx="2376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b="1" dirty="0" err="1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r>
              <a:rPr lang="en-US" sz="4000" b="1" dirty="0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74650"/>
            <a:ext cx="11593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Tìm ở cuối các dòng thơ những tiếng cùng vần với nhau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49875" y="3448050"/>
            <a:ext cx="16446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-Point Star 16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7" grpId="0" animBg="1"/>
      <p:bldP spid="1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595</Words>
  <Application>Microsoft Office PowerPoint</Application>
  <PresentationFormat>Widescreen</PresentationFormat>
  <Paragraphs>145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Arial</vt:lpstr>
      <vt:lpstr>Arial-Rounded</vt:lpstr>
      <vt:lpstr>Arial-SGK-TV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193</cp:revision>
  <dcterms:created xsi:type="dcterms:W3CDTF">2021-01-25T07:37:41Z</dcterms:created>
  <dcterms:modified xsi:type="dcterms:W3CDTF">2021-01-27T15:52:46Z</dcterms:modified>
</cp:coreProperties>
</file>