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9" r:id="rId4"/>
    <p:sldId id="264" r:id="rId5"/>
    <p:sldId id="266" r:id="rId6"/>
    <p:sldId id="267" r:id="rId7"/>
    <p:sldId id="261" r:id="rId8"/>
    <p:sldId id="260" r:id="rId9"/>
    <p:sldId id="263" r:id="rId10"/>
  </p:sldIdLst>
  <p:sldSz cx="18288000" cy="10287000"/>
  <p:notesSz cx="6858000" cy="9144000"/>
  <p:embeddedFontLst>
    <p:embeddedFont>
      <p:font typeface="#9Slide04 Podkova Medium" panose="020B0604020202020204" charset="0"/>
      <p:regular r:id="rId11"/>
    </p:embeddedFont>
    <p:embeddedFont>
      <p:font typeface="Cambria" panose="02040503050406030204" pitchFamily="18" charset="0"/>
      <p:regular r:id="rId12"/>
      <p:bold r:id="rId13"/>
      <p:italic r:id="rId14"/>
      <p:boldItalic r:id="rId15"/>
    </p:embeddedFont>
    <p:embeddedFont>
      <p:font typeface="Open Sans" panose="020B0606030504020204" pitchFamily="34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65036" y="-39788344"/>
            <a:ext cx="3279371" cy="55766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764" y="-39788344"/>
            <a:ext cx="3279371" cy="55766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94675" y="43764959"/>
            <a:ext cx="3279371" cy="55766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006" y="43764959"/>
            <a:ext cx="3279371" cy="557662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-28990133"/>
            <a:ext cx="5441296" cy="71425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35507729"/>
            <a:ext cx="5441296" cy="71425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8713692" y="-28990133"/>
            <a:ext cx="5441296" cy="71425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9108399" y="35507729"/>
            <a:ext cx="5441296" cy="714250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sv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png"/><Relationship Id="rId12" Type="http://schemas.openxmlformats.org/officeDocument/2006/relationships/image" Target="../media/image15.png"/><Relationship Id="rId7" Type="http://schemas.openxmlformats.org/officeDocument/2006/relationships/image" Target="../media/image3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.svg"/><Relationship Id="rId5" Type="http://schemas.openxmlformats.org/officeDocument/2006/relationships/image" Target="../media/image36.svg"/><Relationship Id="rId15" Type="http://schemas.openxmlformats.org/officeDocument/2006/relationships/image" Target="../media/image18.png"/><Relationship Id="rId14" Type="http://schemas.openxmlformats.org/officeDocument/2006/relationships/image" Target="../media/image17.png"/><Relationship Id="rId9" Type="http://schemas.openxmlformats.org/officeDocument/2006/relationships/image" Target="../media/image40.sv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png"/><Relationship Id="rId12" Type="http://schemas.openxmlformats.org/officeDocument/2006/relationships/image" Target="../media/image15.png"/><Relationship Id="rId7" Type="http://schemas.openxmlformats.org/officeDocument/2006/relationships/image" Target="../media/image3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.svg"/><Relationship Id="rId5" Type="http://schemas.openxmlformats.org/officeDocument/2006/relationships/image" Target="../media/image36.svg"/><Relationship Id="rId15" Type="http://schemas.openxmlformats.org/officeDocument/2006/relationships/image" Target="../media/image18.png"/><Relationship Id="rId14" Type="http://schemas.openxmlformats.org/officeDocument/2006/relationships/image" Target="../media/image17.png"/><Relationship Id="rId9" Type="http://schemas.openxmlformats.org/officeDocument/2006/relationships/image" Target="../media/image40.sv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png"/><Relationship Id="rId12" Type="http://schemas.openxmlformats.org/officeDocument/2006/relationships/image" Target="../media/image15.png"/><Relationship Id="rId7" Type="http://schemas.openxmlformats.org/officeDocument/2006/relationships/image" Target="../media/image38.svg"/><Relationship Id="rId2" Type="http://schemas.openxmlformats.org/officeDocument/2006/relationships/image" Target="../media/image5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.svg"/><Relationship Id="rId5" Type="http://schemas.openxmlformats.org/officeDocument/2006/relationships/image" Target="../media/image36.svg"/><Relationship Id="rId15" Type="http://schemas.openxmlformats.org/officeDocument/2006/relationships/image" Target="../media/image19.png"/><Relationship Id="rId14" Type="http://schemas.openxmlformats.org/officeDocument/2006/relationships/image" Target="../media/image17.png"/><Relationship Id="rId9" Type="http://schemas.openxmlformats.org/officeDocument/2006/relationships/image" Target="../media/image4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5.png"/><Relationship Id="rId7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5" Type="http://schemas.openxmlformats.org/officeDocument/2006/relationships/image" Target="../media/image22.png"/><Relationship Id="rId4" Type="http://schemas.openxmlformats.org/officeDocument/2006/relationships/image" Target="../media/image6.sv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6.png"/><Relationship Id="rId7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10" Type="http://schemas.openxmlformats.org/officeDocument/2006/relationships/image" Target="../media/image29.pn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843014" y="5939818"/>
            <a:ext cx="4114800" cy="4238090"/>
          </a:xfrm>
          <a:custGeom>
            <a:avLst/>
            <a:gdLst/>
            <a:ahLst/>
            <a:cxnLst/>
            <a:rect l="l" t="t" r="r" b="b"/>
            <a:pathLst>
              <a:path w="4114800" h="4238090">
                <a:moveTo>
                  <a:pt x="0" y="0"/>
                </a:moveTo>
                <a:lnTo>
                  <a:pt x="4114800" y="0"/>
                </a:lnTo>
                <a:lnTo>
                  <a:pt x="4114800" y="4238090"/>
                </a:lnTo>
                <a:lnTo>
                  <a:pt x="0" y="42380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0741337" y="5939818"/>
            <a:ext cx="4114800" cy="4238090"/>
          </a:xfrm>
          <a:custGeom>
            <a:avLst/>
            <a:gdLst/>
            <a:ahLst/>
            <a:cxnLst/>
            <a:rect l="l" t="t" r="r" b="b"/>
            <a:pathLst>
              <a:path w="4114800" h="4238090">
                <a:moveTo>
                  <a:pt x="4114800" y="0"/>
                </a:moveTo>
                <a:lnTo>
                  <a:pt x="0" y="0"/>
                </a:lnTo>
                <a:lnTo>
                  <a:pt x="0" y="4238090"/>
                </a:lnTo>
                <a:lnTo>
                  <a:pt x="4114800" y="4238090"/>
                </a:lnTo>
                <a:lnTo>
                  <a:pt x="41148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379884" y="6222837"/>
            <a:ext cx="5548261" cy="5338399"/>
          </a:xfrm>
          <a:custGeom>
            <a:avLst/>
            <a:gdLst/>
            <a:ahLst/>
            <a:cxnLst/>
            <a:rect l="l" t="t" r="r" b="b"/>
            <a:pathLst>
              <a:path w="6059740" h="6059740">
                <a:moveTo>
                  <a:pt x="0" y="0"/>
                </a:moveTo>
                <a:lnTo>
                  <a:pt x="6059740" y="0"/>
                </a:lnTo>
                <a:lnTo>
                  <a:pt x="6059740" y="6059740"/>
                </a:lnTo>
                <a:lnTo>
                  <a:pt x="0" y="60597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182191" y="7033283"/>
            <a:ext cx="4114800" cy="3748209"/>
          </a:xfrm>
          <a:custGeom>
            <a:avLst/>
            <a:gdLst/>
            <a:ahLst/>
            <a:cxnLst/>
            <a:rect l="l" t="t" r="r" b="b"/>
            <a:pathLst>
              <a:path w="4114800" h="3748209">
                <a:moveTo>
                  <a:pt x="0" y="0"/>
                </a:moveTo>
                <a:lnTo>
                  <a:pt x="4114800" y="0"/>
                </a:lnTo>
                <a:lnTo>
                  <a:pt x="4114800" y="3748208"/>
                </a:lnTo>
                <a:lnTo>
                  <a:pt x="0" y="37482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5355391" y="7033283"/>
            <a:ext cx="4114800" cy="3748209"/>
          </a:xfrm>
          <a:custGeom>
            <a:avLst/>
            <a:gdLst/>
            <a:ahLst/>
            <a:cxnLst/>
            <a:rect l="l" t="t" r="r" b="b"/>
            <a:pathLst>
              <a:path w="4114800" h="3748209">
                <a:moveTo>
                  <a:pt x="4114800" y="0"/>
                </a:moveTo>
                <a:lnTo>
                  <a:pt x="0" y="0"/>
                </a:lnTo>
                <a:lnTo>
                  <a:pt x="0" y="3748208"/>
                </a:lnTo>
                <a:lnTo>
                  <a:pt x="4114800" y="3748208"/>
                </a:lnTo>
                <a:lnTo>
                  <a:pt x="411480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744357" y="-376959"/>
            <a:ext cx="3781775" cy="3313780"/>
          </a:xfrm>
          <a:custGeom>
            <a:avLst/>
            <a:gdLst/>
            <a:ahLst/>
            <a:cxnLst/>
            <a:rect l="l" t="t" r="r" b="b"/>
            <a:pathLst>
              <a:path w="3781775" h="3313780">
                <a:moveTo>
                  <a:pt x="0" y="0"/>
                </a:moveTo>
                <a:lnTo>
                  <a:pt x="3781775" y="0"/>
                </a:lnTo>
                <a:lnTo>
                  <a:pt x="3781775" y="3313780"/>
                </a:lnTo>
                <a:lnTo>
                  <a:pt x="0" y="331378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16250582" y="-376959"/>
            <a:ext cx="3781775" cy="3313780"/>
          </a:xfrm>
          <a:custGeom>
            <a:avLst/>
            <a:gdLst/>
            <a:ahLst/>
            <a:cxnLst/>
            <a:rect l="l" t="t" r="r" b="b"/>
            <a:pathLst>
              <a:path w="3781775" h="3313780">
                <a:moveTo>
                  <a:pt x="3781775" y="0"/>
                </a:moveTo>
                <a:lnTo>
                  <a:pt x="0" y="0"/>
                </a:lnTo>
                <a:lnTo>
                  <a:pt x="0" y="3313780"/>
                </a:lnTo>
                <a:lnTo>
                  <a:pt x="3781775" y="3313780"/>
                </a:lnTo>
                <a:lnTo>
                  <a:pt x="3781775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6477000" y="-2494146"/>
            <a:ext cx="5036783" cy="5036783"/>
            <a:chOff x="0" y="0"/>
            <a:chExt cx="812800" cy="812800"/>
          </a:xfrm>
          <a:solidFill>
            <a:schemeClr val="bg1"/>
          </a:solidFill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pFill/>
          </p:spPr>
        </p:sp>
        <p:sp>
          <p:nvSpPr>
            <p:cNvPr id="11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23563" y="78327"/>
            <a:ext cx="13924471" cy="242032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42299" y="2534045"/>
            <a:ext cx="14406097" cy="44992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0143" y="215178"/>
            <a:ext cx="2316681" cy="23166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A1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67" y="3203842"/>
            <a:ext cx="12573000" cy="5884192"/>
          </a:xfrm>
          <a:prstGeom prst="rect">
            <a:avLst/>
          </a:prstGeom>
        </p:spPr>
      </p:pic>
      <p:sp>
        <p:nvSpPr>
          <p:cNvPr id="2" name="Freeform 2"/>
          <p:cNvSpPr/>
          <p:nvPr/>
        </p:nvSpPr>
        <p:spPr>
          <a:xfrm>
            <a:off x="12743222" y="5934788"/>
            <a:ext cx="6145186" cy="5307206"/>
          </a:xfrm>
          <a:custGeom>
            <a:avLst/>
            <a:gdLst/>
            <a:ahLst/>
            <a:cxnLst/>
            <a:rect l="l" t="t" r="r" b="b"/>
            <a:pathLst>
              <a:path w="6145186" h="5307206">
                <a:moveTo>
                  <a:pt x="0" y="0"/>
                </a:moveTo>
                <a:lnTo>
                  <a:pt x="6145186" y="0"/>
                </a:lnTo>
                <a:lnTo>
                  <a:pt x="6145186" y="5307206"/>
                </a:lnTo>
                <a:lnTo>
                  <a:pt x="0" y="530720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3865934" y="-546513"/>
            <a:ext cx="5719223" cy="5209692"/>
          </a:xfrm>
          <a:custGeom>
            <a:avLst/>
            <a:gdLst/>
            <a:ahLst/>
            <a:cxnLst/>
            <a:rect l="l" t="t" r="r" b="b"/>
            <a:pathLst>
              <a:path w="5719223" h="5209692">
                <a:moveTo>
                  <a:pt x="5719223" y="0"/>
                </a:moveTo>
                <a:lnTo>
                  <a:pt x="0" y="0"/>
                </a:lnTo>
                <a:lnTo>
                  <a:pt x="0" y="5209692"/>
                </a:lnTo>
                <a:lnTo>
                  <a:pt x="5719223" y="5209692"/>
                </a:lnTo>
                <a:lnTo>
                  <a:pt x="5719223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-1273723" y="-244090"/>
            <a:ext cx="4604846" cy="4604846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7843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49481" y="4646903"/>
            <a:ext cx="11353800" cy="41549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5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+ </a:t>
            </a:r>
            <a:r>
              <a:rPr lang="en-US" sz="5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Tại</a:t>
            </a:r>
            <a:r>
              <a:rPr lang="en-US" sz="5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5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5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sz="5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phối</a:t>
            </a:r>
            <a:r>
              <a:rPr lang="en-US" sz="5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5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5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loại</a:t>
            </a:r>
            <a:r>
              <a:rPr lang="en-US" sz="5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5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sz="5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5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thường</a:t>
            </a:r>
            <a:r>
              <a:rPr lang="en-US" sz="5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xuyên</a:t>
            </a:r>
            <a:r>
              <a:rPr lang="en-US" sz="5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thay</a:t>
            </a:r>
            <a:r>
              <a:rPr lang="en-US" sz="5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5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món</a:t>
            </a:r>
            <a:r>
              <a:rPr lang="en-US" sz="54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5400" b="1" i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5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54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54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5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5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5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bữa</a:t>
            </a:r>
            <a:r>
              <a:rPr lang="en-US" sz="5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sz="5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sz="5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5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5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lành</a:t>
            </a:r>
            <a:r>
              <a:rPr lang="en-US" sz="5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mạnh</a:t>
            </a:r>
            <a:r>
              <a:rPr lang="en-US" sz="5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? </a:t>
            </a:r>
            <a:endParaRPr lang="en-US" sz="7200" b="1" i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1409" y="709645"/>
            <a:ext cx="12839289" cy="25849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A1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 rot="5159154">
            <a:off x="-2379159" y="-801933"/>
            <a:ext cx="6815719" cy="5895597"/>
          </a:xfrm>
          <a:custGeom>
            <a:avLst/>
            <a:gdLst/>
            <a:ahLst/>
            <a:cxnLst/>
            <a:rect l="l" t="t" r="r" b="b"/>
            <a:pathLst>
              <a:path w="6815719" h="5895597">
                <a:moveTo>
                  <a:pt x="0" y="0"/>
                </a:moveTo>
                <a:lnTo>
                  <a:pt x="6815718" y="0"/>
                </a:lnTo>
                <a:lnTo>
                  <a:pt x="6815718" y="5895596"/>
                </a:lnTo>
                <a:lnTo>
                  <a:pt x="0" y="589559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4713513" y="-244090"/>
            <a:ext cx="4604846" cy="4604846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7843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 rot="6828552" flipH="1">
            <a:off x="-211106" y="7362436"/>
            <a:ext cx="4162577" cy="3791729"/>
          </a:xfrm>
          <a:custGeom>
            <a:avLst/>
            <a:gdLst/>
            <a:ahLst/>
            <a:cxnLst/>
            <a:rect l="l" t="t" r="r" b="b"/>
            <a:pathLst>
              <a:path w="4162577" h="3791729">
                <a:moveTo>
                  <a:pt x="4162577" y="0"/>
                </a:moveTo>
                <a:lnTo>
                  <a:pt x="0" y="0"/>
                </a:lnTo>
                <a:lnTo>
                  <a:pt x="0" y="3791728"/>
                </a:lnTo>
                <a:lnTo>
                  <a:pt x="4162577" y="3791728"/>
                </a:lnTo>
                <a:lnTo>
                  <a:pt x="4162577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6548" y="2771950"/>
            <a:ext cx="12814903" cy="47430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A1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0"/>
          <p:cNvSpPr/>
          <p:nvPr/>
        </p:nvSpPr>
        <p:spPr>
          <a:xfrm rot="-3766444">
            <a:off x="2797677" y="7889981"/>
            <a:ext cx="4114800" cy="3748209"/>
          </a:xfrm>
          <a:custGeom>
            <a:avLst/>
            <a:gdLst/>
            <a:ahLst/>
            <a:cxnLst/>
            <a:rect l="l" t="t" r="r" b="b"/>
            <a:pathLst>
              <a:path w="4114800" h="3748209">
                <a:moveTo>
                  <a:pt x="0" y="0"/>
                </a:moveTo>
                <a:lnTo>
                  <a:pt x="4114800" y="0"/>
                </a:lnTo>
                <a:lnTo>
                  <a:pt x="4114800" y="3748209"/>
                </a:lnTo>
                <a:lnTo>
                  <a:pt x="0" y="37482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4249400" y="-1919000"/>
            <a:ext cx="5589986" cy="5589986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7843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3240510">
            <a:off x="-1264733" y="-480831"/>
            <a:ext cx="3988635" cy="3981383"/>
          </a:xfrm>
          <a:custGeom>
            <a:avLst/>
            <a:gdLst/>
            <a:ahLst/>
            <a:cxnLst/>
            <a:rect l="l" t="t" r="r" b="b"/>
            <a:pathLst>
              <a:path w="3988635" h="3981383">
                <a:moveTo>
                  <a:pt x="0" y="0"/>
                </a:moveTo>
                <a:lnTo>
                  <a:pt x="3988635" y="0"/>
                </a:lnTo>
                <a:lnTo>
                  <a:pt x="3988635" y="3981383"/>
                </a:lnTo>
                <a:lnTo>
                  <a:pt x="0" y="398138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342931">
            <a:off x="-366611" y="7366101"/>
            <a:ext cx="4267140" cy="3135311"/>
          </a:xfrm>
          <a:custGeom>
            <a:avLst/>
            <a:gdLst/>
            <a:ahLst/>
            <a:cxnLst/>
            <a:rect l="l" t="t" r="r" b="b"/>
            <a:pathLst>
              <a:path w="4995388" h="3714752">
                <a:moveTo>
                  <a:pt x="0" y="0"/>
                </a:moveTo>
                <a:lnTo>
                  <a:pt x="4995388" y="0"/>
                </a:lnTo>
                <a:lnTo>
                  <a:pt x="4995388" y="3714752"/>
                </a:lnTo>
                <a:lnTo>
                  <a:pt x="0" y="371475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128713">
            <a:off x="15883172" y="7869683"/>
            <a:ext cx="2557474" cy="2221027"/>
          </a:xfrm>
          <a:custGeom>
            <a:avLst/>
            <a:gdLst/>
            <a:ahLst/>
            <a:cxnLst/>
            <a:rect l="l" t="t" r="r" b="b"/>
            <a:pathLst>
              <a:path w="3867912" h="4114800">
                <a:moveTo>
                  <a:pt x="0" y="0"/>
                </a:moveTo>
                <a:lnTo>
                  <a:pt x="3867912" y="0"/>
                </a:lnTo>
                <a:lnTo>
                  <a:pt x="386791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Rectangle 13"/>
          <p:cNvSpPr/>
          <p:nvPr/>
        </p:nvSpPr>
        <p:spPr>
          <a:xfrm>
            <a:off x="3429000" y="454977"/>
            <a:ext cx="14859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b="1" dirty="0">
                <a:solidFill>
                  <a:srgbClr val="000000"/>
                </a:solidFill>
                <a:latin typeface="Open Sans" panose="020B0606030504020204" pitchFamily="34" charset="0"/>
              </a:rPr>
              <a:t>Liệt kê các thức ăn, đồ uống em đã ăn hai ngày gần đây ở nhà, ở trường theo gợi ý sau:</a:t>
            </a:r>
            <a:endParaRPr lang="en-US" sz="4400" b="1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426029"/>
              </p:ext>
            </p:extLst>
          </p:nvPr>
        </p:nvGraphicFramePr>
        <p:xfrm>
          <a:off x="3848171" y="2493371"/>
          <a:ext cx="14211301" cy="5029200"/>
        </p:xfrm>
        <a:graphic>
          <a:graphicData uri="http://schemas.openxmlformats.org/drawingml/2006/table">
            <a:tbl>
              <a:tblPr/>
              <a:tblGrid>
                <a:gridCol w="1850849">
                  <a:extLst>
                    <a:ext uri="{9D8B030D-6E8A-4147-A177-3AD203B41FA5}">
                      <a16:colId xmlns:a16="http://schemas.microsoft.com/office/drawing/2014/main" xmlns="" val="4092881593"/>
                    </a:ext>
                  </a:extLst>
                </a:gridCol>
                <a:gridCol w="2759253">
                  <a:extLst>
                    <a:ext uri="{9D8B030D-6E8A-4147-A177-3AD203B41FA5}">
                      <a16:colId xmlns:a16="http://schemas.microsoft.com/office/drawing/2014/main" xmlns="" val="3669792123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xmlns="" val="3098120437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xmlns="" val="4048648795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xmlns="" val="34901344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Ngày</a:t>
                      </a:r>
                      <a:endParaRPr lang="en-US" sz="4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Bữa</a:t>
                      </a:r>
                      <a:r>
                        <a:rPr lang="en-US" sz="40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sáng</a:t>
                      </a:r>
                      <a:endParaRPr lang="en-US" sz="4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Bữa trưa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Bữa</a:t>
                      </a:r>
                      <a:r>
                        <a:rPr lang="en-US" sz="4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phụ</a:t>
                      </a:r>
                      <a:endParaRPr lang="en-US" sz="4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Bữa</a:t>
                      </a:r>
                      <a:r>
                        <a:rPr lang="en-US" sz="4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tối</a:t>
                      </a:r>
                      <a:endParaRPr lang="en-US" sz="4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318904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Ngày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endParaRPr lang="en-US" sz="2800" dirty="0" smtClean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thứ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nhất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bánh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mì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quả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trứng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rán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bát cơm</a:t>
                      </a:r>
                    </a:p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miếng thịt gà rán</a:t>
                      </a:r>
                    </a:p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bát canh rau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hộp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sữa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chua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bát cơm</a:t>
                      </a:r>
                    </a:p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 miếng đậu phụ</a:t>
                      </a:r>
                    </a:p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 miếng thịt lợn</a:t>
                      </a:r>
                    </a:p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nửa bát canh rau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751041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?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?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?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?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?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80166101"/>
                  </a:ext>
                </a:extLst>
              </a:tr>
            </a:tbl>
          </a:graphicData>
        </a:graphic>
      </p:graphicFrame>
      <p:pic>
        <p:nvPicPr>
          <p:cNvPr id="20" name="Picture 1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228" y="3386420"/>
            <a:ext cx="3999323" cy="40602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A1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0"/>
          <p:cNvSpPr/>
          <p:nvPr/>
        </p:nvSpPr>
        <p:spPr>
          <a:xfrm rot="-3766444">
            <a:off x="2797677" y="7889981"/>
            <a:ext cx="4114800" cy="3748209"/>
          </a:xfrm>
          <a:custGeom>
            <a:avLst/>
            <a:gdLst/>
            <a:ahLst/>
            <a:cxnLst/>
            <a:rect l="l" t="t" r="r" b="b"/>
            <a:pathLst>
              <a:path w="4114800" h="3748209">
                <a:moveTo>
                  <a:pt x="0" y="0"/>
                </a:moveTo>
                <a:lnTo>
                  <a:pt x="4114800" y="0"/>
                </a:lnTo>
                <a:lnTo>
                  <a:pt x="4114800" y="3748209"/>
                </a:lnTo>
                <a:lnTo>
                  <a:pt x="0" y="37482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4249400" y="-1919000"/>
            <a:ext cx="5589986" cy="5589986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7843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3240510">
            <a:off x="-1264733" y="-480831"/>
            <a:ext cx="3988635" cy="3981383"/>
          </a:xfrm>
          <a:custGeom>
            <a:avLst/>
            <a:gdLst/>
            <a:ahLst/>
            <a:cxnLst/>
            <a:rect l="l" t="t" r="r" b="b"/>
            <a:pathLst>
              <a:path w="3988635" h="3981383">
                <a:moveTo>
                  <a:pt x="0" y="0"/>
                </a:moveTo>
                <a:lnTo>
                  <a:pt x="3988635" y="0"/>
                </a:lnTo>
                <a:lnTo>
                  <a:pt x="3988635" y="3981383"/>
                </a:lnTo>
                <a:lnTo>
                  <a:pt x="0" y="398138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342931">
            <a:off x="-366611" y="7366101"/>
            <a:ext cx="4267140" cy="3135311"/>
          </a:xfrm>
          <a:custGeom>
            <a:avLst/>
            <a:gdLst/>
            <a:ahLst/>
            <a:cxnLst/>
            <a:rect l="l" t="t" r="r" b="b"/>
            <a:pathLst>
              <a:path w="4995388" h="3714752">
                <a:moveTo>
                  <a:pt x="0" y="0"/>
                </a:moveTo>
                <a:lnTo>
                  <a:pt x="4995388" y="0"/>
                </a:lnTo>
                <a:lnTo>
                  <a:pt x="4995388" y="3714752"/>
                </a:lnTo>
                <a:lnTo>
                  <a:pt x="0" y="371475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128713">
            <a:off x="15883172" y="7869683"/>
            <a:ext cx="2557474" cy="2221027"/>
          </a:xfrm>
          <a:custGeom>
            <a:avLst/>
            <a:gdLst/>
            <a:ahLst/>
            <a:cxnLst/>
            <a:rect l="l" t="t" r="r" b="b"/>
            <a:pathLst>
              <a:path w="3867912" h="4114800">
                <a:moveTo>
                  <a:pt x="0" y="0"/>
                </a:moveTo>
                <a:lnTo>
                  <a:pt x="3867912" y="0"/>
                </a:lnTo>
                <a:lnTo>
                  <a:pt x="386791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Rectangle 13"/>
          <p:cNvSpPr/>
          <p:nvPr/>
        </p:nvSpPr>
        <p:spPr>
          <a:xfrm>
            <a:off x="8377717" y="749727"/>
            <a:ext cx="14859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 smtClean="0">
                <a:solidFill>
                  <a:schemeClr val="bg1"/>
                </a:solidFill>
                <a:latin typeface="Open Sans" panose="020B0606030504020204" pitchFamily="34" charset="0"/>
              </a:rPr>
              <a:t>Tham</a:t>
            </a:r>
            <a:r>
              <a:rPr lang="en-US" sz="6000" b="1" dirty="0" smtClean="0">
                <a:solidFill>
                  <a:schemeClr val="bg1"/>
                </a:solidFill>
                <a:latin typeface="Open Sans" panose="020B0606030504020204" pitchFamily="34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Open Sans" panose="020B0606030504020204" pitchFamily="34" charset="0"/>
              </a:rPr>
              <a:t>khảo</a:t>
            </a:r>
            <a:endParaRPr lang="en-US" sz="60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269177"/>
              </p:ext>
            </p:extLst>
          </p:nvPr>
        </p:nvGraphicFramePr>
        <p:xfrm>
          <a:off x="3817620" y="2107142"/>
          <a:ext cx="14081760" cy="6827520"/>
        </p:xfrm>
        <a:graphic>
          <a:graphicData uri="http://schemas.openxmlformats.org/drawingml/2006/table">
            <a:tbl>
              <a:tblPr/>
              <a:tblGrid>
                <a:gridCol w="1843021">
                  <a:extLst>
                    <a:ext uri="{9D8B030D-6E8A-4147-A177-3AD203B41FA5}">
                      <a16:colId xmlns:a16="http://schemas.microsoft.com/office/drawing/2014/main" xmlns="" val="2176096978"/>
                    </a:ext>
                  </a:extLst>
                </a:gridCol>
                <a:gridCol w="3330959">
                  <a:extLst>
                    <a:ext uri="{9D8B030D-6E8A-4147-A177-3AD203B41FA5}">
                      <a16:colId xmlns:a16="http://schemas.microsoft.com/office/drawing/2014/main" xmlns="" val="2373295086"/>
                    </a:ext>
                  </a:extLst>
                </a:gridCol>
                <a:gridCol w="3055620">
                  <a:extLst>
                    <a:ext uri="{9D8B030D-6E8A-4147-A177-3AD203B41FA5}">
                      <a16:colId xmlns:a16="http://schemas.microsoft.com/office/drawing/2014/main" xmlns="" val="4273381905"/>
                    </a:ext>
                  </a:extLst>
                </a:gridCol>
                <a:gridCol w="2926080">
                  <a:extLst>
                    <a:ext uri="{9D8B030D-6E8A-4147-A177-3AD203B41FA5}">
                      <a16:colId xmlns:a16="http://schemas.microsoft.com/office/drawing/2014/main" xmlns="" val="2837293350"/>
                    </a:ext>
                  </a:extLst>
                </a:gridCol>
                <a:gridCol w="2926080">
                  <a:extLst>
                    <a:ext uri="{9D8B030D-6E8A-4147-A177-3AD203B41FA5}">
                      <a16:colId xmlns:a16="http://schemas.microsoft.com/office/drawing/2014/main" xmlns="" val="810866970"/>
                    </a:ext>
                  </a:extLst>
                </a:gridCol>
              </a:tblGrid>
              <a:tr h="119104">
                <a:tc>
                  <a:txBody>
                    <a:bodyPr/>
                    <a:lstStyle/>
                    <a:p>
                      <a:pPr algn="just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Ngày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Bữa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sáng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3200" b="1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Bữa trưa</a:t>
                      </a:r>
                      <a:endParaRPr lang="vi-VN" sz="32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Bữa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phụ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Bữa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tối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67988614"/>
                  </a:ext>
                </a:extLst>
              </a:tr>
              <a:tr h="83373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Ngày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endParaRPr lang="en-US" sz="3200" b="1" dirty="0" smtClean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ctr"/>
                      <a:r>
                        <a:rPr lang="en-US" sz="3200" b="1" dirty="0" err="1" smtClea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thứ</a:t>
                      </a:r>
                      <a:r>
                        <a:rPr lang="en-US" sz="3200" b="1" dirty="0" smtClea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3200" b="1" dirty="0" err="1" smtClea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nhất</a:t>
                      </a:r>
                      <a:endParaRPr lang="en-US" sz="3200" b="1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bánh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mì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just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quả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trứng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rán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bát cơm</a:t>
                      </a:r>
                    </a:p>
                    <a:p>
                      <a:pPr algn="just"/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miếng thịt gà rán</a:t>
                      </a:r>
                    </a:p>
                    <a:p>
                      <a:pPr algn="just"/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bát canh rau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hộp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sữa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chua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32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bát cơm</a:t>
                      </a:r>
                    </a:p>
                    <a:p>
                      <a:pPr algn="just"/>
                      <a:r>
                        <a:rPr lang="vi-VN" sz="32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 miếng đậu phụ</a:t>
                      </a:r>
                    </a:p>
                    <a:p>
                      <a:pPr algn="just"/>
                      <a:r>
                        <a:rPr lang="vi-VN" sz="32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 miếng thịt lợn</a:t>
                      </a:r>
                    </a:p>
                    <a:p>
                      <a:pPr algn="just"/>
                      <a:r>
                        <a:rPr lang="vi-VN" sz="32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nửa bát canh rau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64239038"/>
                  </a:ext>
                </a:extLst>
              </a:tr>
              <a:tr h="83373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Ngày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endParaRPr lang="en-US" sz="3200" b="1" dirty="0" smtClean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ctr"/>
                      <a:r>
                        <a:rPr lang="en-US" sz="3200" b="1" dirty="0" err="1" smtClea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thứ</a:t>
                      </a:r>
                      <a:r>
                        <a:rPr lang="en-US" sz="3200" b="1" dirty="0" smtClea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3200" b="1" dirty="0" err="1" smtClea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hai</a:t>
                      </a:r>
                      <a:endParaRPr lang="en-US" sz="3200" b="1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bánh mì</a:t>
                      </a:r>
                    </a:p>
                    <a:p>
                      <a:pPr algn="just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cái xúc xích rán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bát cơm</a:t>
                      </a:r>
                    </a:p>
                    <a:p>
                      <a:pPr algn="just"/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 miếng đậu phụ</a:t>
                      </a:r>
                    </a:p>
                    <a:p>
                      <a:pPr algn="just"/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bát canh bí</a:t>
                      </a:r>
                    </a:p>
                    <a:p>
                      <a:pPr algn="just"/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quả hồng xiêm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hộp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sữa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bát cơm</a:t>
                      </a:r>
                    </a:p>
                    <a:p>
                      <a:pPr algn="just"/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nửa bát đỗ luộc</a:t>
                      </a:r>
                    </a:p>
                    <a:p>
                      <a:pPr algn="just"/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bát canh rau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736008"/>
                  </a:ext>
                </a:extLst>
              </a:tr>
            </a:tbl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228" y="3386420"/>
            <a:ext cx="3999323" cy="406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54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A1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0"/>
          <p:cNvSpPr/>
          <p:nvPr/>
        </p:nvSpPr>
        <p:spPr>
          <a:xfrm rot="-3766444">
            <a:off x="2797677" y="7889981"/>
            <a:ext cx="4114800" cy="3748209"/>
          </a:xfrm>
          <a:custGeom>
            <a:avLst/>
            <a:gdLst/>
            <a:ahLst/>
            <a:cxnLst/>
            <a:rect l="l" t="t" r="r" b="b"/>
            <a:pathLst>
              <a:path w="4114800" h="3748209">
                <a:moveTo>
                  <a:pt x="0" y="0"/>
                </a:moveTo>
                <a:lnTo>
                  <a:pt x="4114800" y="0"/>
                </a:lnTo>
                <a:lnTo>
                  <a:pt x="4114800" y="3748209"/>
                </a:lnTo>
                <a:lnTo>
                  <a:pt x="0" y="37482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4249400" y="-1919000"/>
            <a:ext cx="5589986" cy="5589986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7843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3240510">
            <a:off x="-1264733" y="-480831"/>
            <a:ext cx="3988635" cy="3981383"/>
          </a:xfrm>
          <a:custGeom>
            <a:avLst/>
            <a:gdLst/>
            <a:ahLst/>
            <a:cxnLst/>
            <a:rect l="l" t="t" r="r" b="b"/>
            <a:pathLst>
              <a:path w="3988635" h="3981383">
                <a:moveTo>
                  <a:pt x="0" y="0"/>
                </a:moveTo>
                <a:lnTo>
                  <a:pt x="3988635" y="0"/>
                </a:lnTo>
                <a:lnTo>
                  <a:pt x="3988635" y="3981383"/>
                </a:lnTo>
                <a:lnTo>
                  <a:pt x="0" y="398138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342931">
            <a:off x="-366611" y="7366101"/>
            <a:ext cx="4267140" cy="3135311"/>
          </a:xfrm>
          <a:custGeom>
            <a:avLst/>
            <a:gdLst/>
            <a:ahLst/>
            <a:cxnLst/>
            <a:rect l="l" t="t" r="r" b="b"/>
            <a:pathLst>
              <a:path w="4995388" h="3714752">
                <a:moveTo>
                  <a:pt x="0" y="0"/>
                </a:moveTo>
                <a:lnTo>
                  <a:pt x="4995388" y="0"/>
                </a:lnTo>
                <a:lnTo>
                  <a:pt x="4995388" y="3714752"/>
                </a:lnTo>
                <a:lnTo>
                  <a:pt x="0" y="371475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128713">
            <a:off x="15883172" y="7869683"/>
            <a:ext cx="2557474" cy="2221027"/>
          </a:xfrm>
          <a:custGeom>
            <a:avLst/>
            <a:gdLst/>
            <a:ahLst/>
            <a:cxnLst/>
            <a:rect l="l" t="t" r="r" b="b"/>
            <a:pathLst>
              <a:path w="3867912" h="4114800">
                <a:moveTo>
                  <a:pt x="0" y="0"/>
                </a:moveTo>
                <a:lnTo>
                  <a:pt x="3867912" y="0"/>
                </a:lnTo>
                <a:lnTo>
                  <a:pt x="386791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-76200" y="3314700"/>
            <a:ext cx="3993448" cy="4062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8800" dirty="0" err="1" smtClean="0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latin typeface="#9Slide04 Podkova Medium" panose="00000600000000000000" pitchFamily="2" charset="0"/>
              </a:rPr>
              <a:t>Hoạt</a:t>
            </a:r>
            <a:r>
              <a:rPr lang="en-US" sz="8800" dirty="0" smtClean="0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latin typeface="#9Slide04 Podkova Medium" panose="00000600000000000000" pitchFamily="2" charset="0"/>
              </a:rPr>
              <a:t> </a:t>
            </a:r>
            <a:r>
              <a:rPr lang="en-US" sz="8800" dirty="0" err="1" smtClean="0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latin typeface="#9Slide04 Podkova Medium" panose="00000600000000000000" pitchFamily="2" charset="0"/>
              </a:rPr>
              <a:t>động</a:t>
            </a:r>
            <a:r>
              <a:rPr lang="en-US" sz="8800" dirty="0" smtClean="0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latin typeface="#9Slide04 Podkova Medium" panose="00000600000000000000" pitchFamily="2" charset="0"/>
              </a:rPr>
              <a:t> </a:t>
            </a:r>
          </a:p>
          <a:p>
            <a:pPr algn="ctr"/>
            <a:r>
              <a:rPr lang="en-US" sz="8800" dirty="0" smtClean="0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latin typeface="#9Slide04 Podkova Medium" panose="00000600000000000000" pitchFamily="2" charset="0"/>
              </a:rPr>
              <a:t>1</a:t>
            </a:r>
            <a:endParaRPr lang="en-US" sz="8800" dirty="0">
              <a:ln w="28575">
                <a:solidFill>
                  <a:schemeClr val="tx1"/>
                </a:solidFill>
              </a:ln>
              <a:solidFill>
                <a:srgbClr val="FFFFFF"/>
              </a:solidFill>
              <a:latin typeface="#9Slide04 Podkova Medium" panose="000006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29000" y="454977"/>
            <a:ext cx="14859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b="1" dirty="0">
                <a:solidFill>
                  <a:srgbClr val="000000"/>
                </a:solidFill>
                <a:latin typeface="Open Sans" panose="020B0606030504020204" pitchFamily="34" charset="0"/>
              </a:rPr>
              <a:t>Liệt kê các thức ăn, đồ uống em đã ăn hai ngày gần đây ở nhà, ở trường theo gợi ý sau:</a:t>
            </a:r>
            <a:endParaRPr lang="en-US" sz="4400" b="1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426029"/>
              </p:ext>
            </p:extLst>
          </p:nvPr>
        </p:nvGraphicFramePr>
        <p:xfrm>
          <a:off x="3848171" y="2493371"/>
          <a:ext cx="14211301" cy="5029200"/>
        </p:xfrm>
        <a:graphic>
          <a:graphicData uri="http://schemas.openxmlformats.org/drawingml/2006/table">
            <a:tbl>
              <a:tblPr/>
              <a:tblGrid>
                <a:gridCol w="1850849">
                  <a:extLst>
                    <a:ext uri="{9D8B030D-6E8A-4147-A177-3AD203B41FA5}">
                      <a16:colId xmlns:a16="http://schemas.microsoft.com/office/drawing/2014/main" xmlns="" val="4092881593"/>
                    </a:ext>
                  </a:extLst>
                </a:gridCol>
                <a:gridCol w="2759253">
                  <a:extLst>
                    <a:ext uri="{9D8B030D-6E8A-4147-A177-3AD203B41FA5}">
                      <a16:colId xmlns:a16="http://schemas.microsoft.com/office/drawing/2014/main" xmlns="" val="3669792123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xmlns="" val="3098120437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xmlns="" val="4048648795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xmlns="" val="34901344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Ngày</a:t>
                      </a:r>
                      <a:endParaRPr lang="en-US" sz="4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Bữa</a:t>
                      </a:r>
                      <a:r>
                        <a:rPr lang="en-US" sz="40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sáng</a:t>
                      </a:r>
                      <a:endParaRPr lang="en-US" sz="4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Bữa trưa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Bữa</a:t>
                      </a:r>
                      <a:r>
                        <a:rPr lang="en-US" sz="4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phụ</a:t>
                      </a:r>
                      <a:endParaRPr lang="en-US" sz="4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Bữa</a:t>
                      </a:r>
                      <a:r>
                        <a:rPr lang="en-US" sz="4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tối</a:t>
                      </a:r>
                      <a:endParaRPr lang="en-US" sz="4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318904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Ngày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endParaRPr lang="en-US" sz="2800" dirty="0" smtClean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thứ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nhất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bánh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mì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quả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trứng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rán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bát cơm</a:t>
                      </a:r>
                    </a:p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miếng thịt gà rán</a:t>
                      </a:r>
                    </a:p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bát canh rau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hộp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sữa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chua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bát cơm</a:t>
                      </a:r>
                    </a:p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 miếng đậu phụ</a:t>
                      </a:r>
                    </a:p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 miếng thịt lợn</a:t>
                      </a:r>
                    </a:p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nửa bát canh rau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751041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?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?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?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?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?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80166101"/>
                  </a:ext>
                </a:extLst>
              </a:tr>
            </a:tbl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901" y="9011612"/>
            <a:ext cx="4730906" cy="107908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483767" y="6786107"/>
            <a:ext cx="4334632" cy="350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1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A1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876800" y="7384195"/>
            <a:ext cx="10681855" cy="1874105"/>
          </a:xfrm>
          <a:prstGeom prst="roundRect">
            <a:avLst/>
          </a:prstGeom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2"/>
          <p:cNvSpPr/>
          <p:nvPr/>
        </p:nvSpPr>
        <p:spPr>
          <a:xfrm>
            <a:off x="239612" y="5981700"/>
            <a:ext cx="4234846" cy="5933903"/>
          </a:xfrm>
          <a:custGeom>
            <a:avLst/>
            <a:gdLst/>
            <a:ahLst/>
            <a:cxnLst/>
            <a:rect l="l" t="t" r="r" b="b"/>
            <a:pathLst>
              <a:path w="6723257" h="10129201">
                <a:moveTo>
                  <a:pt x="0" y="0"/>
                </a:moveTo>
                <a:lnTo>
                  <a:pt x="6723258" y="0"/>
                </a:lnTo>
                <a:lnTo>
                  <a:pt x="6723258" y="10129201"/>
                </a:lnTo>
                <a:lnTo>
                  <a:pt x="0" y="101292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14610020" y="7384196"/>
            <a:ext cx="4114800" cy="3748209"/>
          </a:xfrm>
          <a:custGeom>
            <a:avLst/>
            <a:gdLst/>
            <a:ahLst/>
            <a:cxnLst/>
            <a:rect l="l" t="t" r="r" b="b"/>
            <a:pathLst>
              <a:path w="4114800" h="3748209">
                <a:moveTo>
                  <a:pt x="0" y="0"/>
                </a:moveTo>
                <a:lnTo>
                  <a:pt x="4114800" y="0"/>
                </a:lnTo>
                <a:lnTo>
                  <a:pt x="4114800" y="3748208"/>
                </a:lnTo>
                <a:lnTo>
                  <a:pt x="0" y="374820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269491">
            <a:off x="15242595" y="-650280"/>
            <a:ext cx="3987615" cy="4114800"/>
          </a:xfrm>
          <a:custGeom>
            <a:avLst/>
            <a:gdLst/>
            <a:ahLst/>
            <a:cxnLst/>
            <a:rect l="l" t="t" r="r" b="b"/>
            <a:pathLst>
              <a:path w="3987615" h="4114800">
                <a:moveTo>
                  <a:pt x="0" y="0"/>
                </a:moveTo>
                <a:lnTo>
                  <a:pt x="3987615" y="0"/>
                </a:lnTo>
                <a:lnTo>
                  <a:pt x="398761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-1143000" y="-480067"/>
            <a:ext cx="6371871" cy="3081669"/>
          </a:xfrm>
          <a:custGeom>
            <a:avLst/>
            <a:gdLst/>
            <a:ahLst/>
            <a:cxnLst/>
            <a:rect l="l" t="t" r="r" b="b"/>
            <a:pathLst>
              <a:path w="6371871" h="3081669">
                <a:moveTo>
                  <a:pt x="6371871" y="0"/>
                </a:moveTo>
                <a:lnTo>
                  <a:pt x="0" y="0"/>
                </a:lnTo>
                <a:lnTo>
                  <a:pt x="0" y="3081668"/>
                </a:lnTo>
                <a:lnTo>
                  <a:pt x="6371871" y="3081668"/>
                </a:lnTo>
                <a:lnTo>
                  <a:pt x="6371871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Rectangle 8"/>
          <p:cNvSpPr/>
          <p:nvPr/>
        </p:nvSpPr>
        <p:spPr>
          <a:xfrm>
            <a:off x="5318926" y="419100"/>
            <a:ext cx="97063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chemeClr val="bg1"/>
                </a:solidFill>
                <a:latin typeface="Open Sans" panose="020B0606030504020204" pitchFamily="34" charset="0"/>
              </a:rPr>
              <a:t>Dựa vào sơ đồ “Tháp dinh dưỡng”, đối chiếu với các bữa ăn trong hai ngày ở trên và nhận xét: </a:t>
            </a:r>
            <a:r>
              <a:rPr lang="vi-VN" sz="3600" b="1" i="1" dirty="0">
                <a:solidFill>
                  <a:srgbClr val="FFFF00"/>
                </a:solidFill>
                <a:latin typeface="Open Sans" panose="020B0606030504020204" pitchFamily="34" charset="0"/>
              </a:rPr>
              <a:t>Các bữa ăn trong ngày đã cân bằng, lành mạnh chưa? Vì sao?</a:t>
            </a:r>
            <a:endParaRPr lang="en-US" sz="3600" b="1" i="1" dirty="0">
              <a:solidFill>
                <a:srgbClr val="FFFF00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5069891"/>
              </p:ext>
            </p:extLst>
          </p:nvPr>
        </p:nvGraphicFramePr>
        <p:xfrm>
          <a:off x="4876800" y="3074954"/>
          <a:ext cx="11833860" cy="4023360"/>
        </p:xfrm>
        <a:graphic>
          <a:graphicData uri="http://schemas.openxmlformats.org/drawingml/2006/table">
            <a:tbl>
              <a:tblPr/>
              <a:tblGrid>
                <a:gridCol w="1226820">
                  <a:extLst>
                    <a:ext uri="{9D8B030D-6E8A-4147-A177-3AD203B41FA5}">
                      <a16:colId xmlns:a16="http://schemas.microsoft.com/office/drawing/2014/main" xmlns="" val="3122145150"/>
                    </a:ext>
                  </a:extLst>
                </a:gridCol>
                <a:gridCol w="2651760">
                  <a:extLst>
                    <a:ext uri="{9D8B030D-6E8A-4147-A177-3AD203B41FA5}">
                      <a16:colId xmlns:a16="http://schemas.microsoft.com/office/drawing/2014/main" xmlns="" val="4047821363"/>
                    </a:ext>
                  </a:extLst>
                </a:gridCol>
                <a:gridCol w="2651760">
                  <a:extLst>
                    <a:ext uri="{9D8B030D-6E8A-4147-A177-3AD203B41FA5}">
                      <a16:colId xmlns:a16="http://schemas.microsoft.com/office/drawing/2014/main" xmlns="" val="1821915184"/>
                    </a:ext>
                  </a:extLst>
                </a:gridCol>
                <a:gridCol w="2651760">
                  <a:extLst>
                    <a:ext uri="{9D8B030D-6E8A-4147-A177-3AD203B41FA5}">
                      <a16:colId xmlns:a16="http://schemas.microsoft.com/office/drawing/2014/main" xmlns="" val="1520394784"/>
                    </a:ext>
                  </a:extLst>
                </a:gridCol>
                <a:gridCol w="2651760">
                  <a:extLst>
                    <a:ext uri="{9D8B030D-6E8A-4147-A177-3AD203B41FA5}">
                      <a16:colId xmlns:a16="http://schemas.microsoft.com/office/drawing/2014/main" xmlns="" val="2026537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Ngày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Bữa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sáng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2400" b="1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Bữa trưa</a:t>
                      </a:r>
                      <a:endParaRPr lang="vi-VN" sz="24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Bữa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phụ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Bữa tối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440213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Ngày thứ nhất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hộp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xôi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đậu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xanh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bát cơm</a:t>
                      </a:r>
                    </a:p>
                    <a:p>
                      <a:pPr algn="just"/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 miếng cá kho</a:t>
                      </a:r>
                    </a:p>
                    <a:p>
                      <a:pPr algn="just"/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bát canh cải bó xôi</a:t>
                      </a:r>
                    </a:p>
                    <a:p>
                      <a:pPr algn="just"/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 miếng dưa hấu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hộp sữa tươi</a:t>
                      </a:r>
                    </a:p>
                    <a:p>
                      <a:pPr algn="just"/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cái bánh bí đỏ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bát cơm</a:t>
                      </a:r>
                    </a:p>
                    <a:p>
                      <a:pPr algn="just"/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nửa bát tôm rang thịt</a:t>
                      </a:r>
                    </a:p>
                    <a:p>
                      <a:pPr algn="just"/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nửa bát đỗ quả xào</a:t>
                      </a:r>
                    </a:p>
                    <a:p>
                      <a:pPr algn="just"/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bát canh rau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277268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Ngày thứ hai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hộp xôi</a:t>
                      </a:r>
                    </a:p>
                    <a:p>
                      <a:pPr algn="just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 miếng thịt kho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bát bún thịt bò</a:t>
                      </a:r>
                    </a:p>
                    <a:p>
                      <a:pPr algn="just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bánh ca-ra-men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hộp sữa chua</a:t>
                      </a:r>
                    </a:p>
                    <a:p>
                      <a:pPr algn="just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 cái bánh quy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bát cơm</a:t>
                      </a:r>
                    </a:p>
                    <a:p>
                      <a:pPr algn="just"/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 miếng đậu phụ</a:t>
                      </a:r>
                    </a:p>
                    <a:p>
                      <a:pPr algn="just"/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 miếng cá chiên</a:t>
                      </a:r>
                    </a:p>
                    <a:p>
                      <a:pPr algn="just"/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bát canh thịt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01854936"/>
                  </a:ext>
                </a:extLst>
              </a:tr>
            </a:tbl>
          </a:graphicData>
        </a:graphic>
      </p:graphicFrame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5109688" y="7721082"/>
            <a:ext cx="999605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Ngày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thứ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hai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chưa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lành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mạnh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vì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chưa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đủ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chất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dinh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dưỡng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ở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bữa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trưa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kumimoji="0" lang="en-US" altLang="en-US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0422" y="2261507"/>
            <a:ext cx="3993226" cy="40602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125705" y="419100"/>
            <a:ext cx="10681855" cy="274320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2"/>
          <p:cNvSpPr/>
          <p:nvPr/>
        </p:nvSpPr>
        <p:spPr>
          <a:xfrm>
            <a:off x="-497734" y="-620015"/>
            <a:ext cx="4023300" cy="3297430"/>
          </a:xfrm>
          <a:custGeom>
            <a:avLst/>
            <a:gdLst/>
            <a:ahLst/>
            <a:cxnLst/>
            <a:rect l="l" t="t" r="r" b="b"/>
            <a:pathLst>
              <a:path w="4023300" h="3297430">
                <a:moveTo>
                  <a:pt x="0" y="0"/>
                </a:moveTo>
                <a:lnTo>
                  <a:pt x="4023300" y="0"/>
                </a:lnTo>
                <a:lnTo>
                  <a:pt x="4023300" y="3297430"/>
                </a:lnTo>
                <a:lnTo>
                  <a:pt x="0" y="32974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4762434" y="-620015"/>
            <a:ext cx="4023300" cy="3297430"/>
          </a:xfrm>
          <a:custGeom>
            <a:avLst/>
            <a:gdLst/>
            <a:ahLst/>
            <a:cxnLst/>
            <a:rect l="l" t="t" r="r" b="b"/>
            <a:pathLst>
              <a:path w="4023300" h="3297430">
                <a:moveTo>
                  <a:pt x="4023300" y="0"/>
                </a:moveTo>
                <a:lnTo>
                  <a:pt x="0" y="0"/>
                </a:lnTo>
                <a:lnTo>
                  <a:pt x="0" y="3297430"/>
                </a:lnTo>
                <a:lnTo>
                  <a:pt x="4023300" y="3297430"/>
                </a:lnTo>
                <a:lnTo>
                  <a:pt x="402330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497734" y="7268390"/>
            <a:ext cx="4485132" cy="4743889"/>
          </a:xfrm>
          <a:custGeom>
            <a:avLst/>
            <a:gdLst/>
            <a:ahLst/>
            <a:cxnLst/>
            <a:rect l="l" t="t" r="r" b="b"/>
            <a:pathLst>
              <a:path w="4485132" h="4743889">
                <a:moveTo>
                  <a:pt x="0" y="0"/>
                </a:moveTo>
                <a:lnTo>
                  <a:pt x="4485131" y="0"/>
                </a:lnTo>
                <a:lnTo>
                  <a:pt x="4485131" y="4743890"/>
                </a:lnTo>
                <a:lnTo>
                  <a:pt x="0" y="47438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Rectangle 8"/>
          <p:cNvSpPr/>
          <p:nvPr/>
        </p:nvSpPr>
        <p:spPr>
          <a:xfrm>
            <a:off x="4267199" y="705534"/>
            <a:ext cx="1021080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i="1" dirty="0" err="1">
                <a:solidFill>
                  <a:srgbClr val="C00000"/>
                </a:solidFill>
                <a:latin typeface="Open Sans" panose="020B0606030504020204" pitchFamily="34" charset="0"/>
              </a:rPr>
              <a:t>Em</a:t>
            </a:r>
            <a:r>
              <a:rPr lang="en-US" sz="4400" b="1" i="1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  <a:latin typeface="Open Sans" panose="020B0606030504020204" pitchFamily="34" charset="0"/>
              </a:rPr>
              <a:t>cần</a:t>
            </a:r>
            <a:r>
              <a:rPr lang="en-US" sz="4400" b="1" i="1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  <a:latin typeface="Open Sans" panose="020B0606030504020204" pitchFamily="34" charset="0"/>
              </a:rPr>
              <a:t>thay</a:t>
            </a:r>
            <a:r>
              <a:rPr lang="en-US" sz="4400" b="1" i="1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  <a:latin typeface="Open Sans" panose="020B0606030504020204" pitchFamily="34" charset="0"/>
              </a:rPr>
              <a:t>đổi</a:t>
            </a:r>
            <a:r>
              <a:rPr lang="en-US" sz="4400" b="1" i="1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  <a:latin typeface="Open Sans" panose="020B0606030504020204" pitchFamily="34" charset="0"/>
              </a:rPr>
              <a:t>điều</a:t>
            </a:r>
            <a:r>
              <a:rPr lang="en-US" sz="4400" b="1" i="1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  <a:latin typeface="Open Sans" panose="020B0606030504020204" pitchFamily="34" charset="0"/>
              </a:rPr>
              <a:t>gì</a:t>
            </a:r>
            <a:r>
              <a:rPr lang="en-US" sz="4400" b="1" i="1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  <a:latin typeface="Open Sans" panose="020B0606030504020204" pitchFamily="34" charset="0"/>
              </a:rPr>
              <a:t>về</a:t>
            </a:r>
            <a:r>
              <a:rPr lang="en-US" sz="4400" b="1" i="1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  <a:latin typeface="Open Sans" panose="020B0606030504020204" pitchFamily="34" charset="0"/>
              </a:rPr>
              <a:t>thói</a:t>
            </a:r>
            <a:r>
              <a:rPr lang="en-US" sz="4400" b="1" i="1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  <a:latin typeface="Open Sans" panose="020B0606030504020204" pitchFamily="34" charset="0"/>
              </a:rPr>
              <a:t>quen</a:t>
            </a:r>
            <a:r>
              <a:rPr lang="en-US" sz="4400" b="1" i="1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  <a:latin typeface="Open Sans" panose="020B0606030504020204" pitchFamily="34" charset="0"/>
              </a:rPr>
              <a:t>ăn</a:t>
            </a:r>
            <a:r>
              <a:rPr lang="en-US" sz="4400" b="1" i="1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  <a:latin typeface="Open Sans" panose="020B0606030504020204" pitchFamily="34" charset="0"/>
              </a:rPr>
              <a:t>uống</a:t>
            </a:r>
            <a:r>
              <a:rPr lang="en-US" sz="4400" b="1" i="1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  <a:latin typeface="Open Sans" panose="020B0606030504020204" pitchFamily="34" charset="0"/>
              </a:rPr>
              <a:t>để</a:t>
            </a:r>
            <a:r>
              <a:rPr lang="en-US" sz="4400" b="1" i="1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  <a:latin typeface="Open Sans" panose="020B0606030504020204" pitchFamily="34" charset="0"/>
              </a:rPr>
              <a:t>các</a:t>
            </a:r>
            <a:r>
              <a:rPr lang="en-US" sz="4400" b="1" i="1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  <a:latin typeface="Open Sans" panose="020B0606030504020204" pitchFamily="34" charset="0"/>
              </a:rPr>
              <a:t>bữa</a:t>
            </a:r>
            <a:r>
              <a:rPr lang="en-US" sz="4400" b="1" i="1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  <a:latin typeface="Open Sans" panose="020B0606030504020204" pitchFamily="34" charset="0"/>
              </a:rPr>
              <a:t>ăn</a:t>
            </a:r>
            <a:r>
              <a:rPr lang="en-US" sz="4400" b="1" i="1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  <a:latin typeface="Open Sans" panose="020B0606030504020204" pitchFamily="34" charset="0"/>
              </a:rPr>
              <a:t>cân</a:t>
            </a:r>
            <a:r>
              <a:rPr lang="en-US" sz="4400" b="1" i="1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  <a:latin typeface="Open Sans" panose="020B0606030504020204" pitchFamily="34" charset="0"/>
              </a:rPr>
              <a:t>bằng</a:t>
            </a:r>
            <a:r>
              <a:rPr lang="en-US" sz="4400" b="1" i="1" dirty="0">
                <a:solidFill>
                  <a:srgbClr val="C00000"/>
                </a:solidFill>
                <a:latin typeface="Open Sans" panose="020B0606030504020204" pitchFamily="34" charset="0"/>
              </a:rPr>
              <a:t>, </a:t>
            </a:r>
            <a:r>
              <a:rPr lang="en-US" sz="4400" b="1" i="1" dirty="0" err="1">
                <a:solidFill>
                  <a:srgbClr val="C00000"/>
                </a:solidFill>
                <a:latin typeface="Open Sans" panose="020B0606030504020204" pitchFamily="34" charset="0"/>
              </a:rPr>
              <a:t>lành</a:t>
            </a:r>
            <a:r>
              <a:rPr lang="en-US" sz="4400" b="1" i="1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  <a:latin typeface="Open Sans" panose="020B0606030504020204" pitchFamily="34" charset="0"/>
              </a:rPr>
              <a:t>mạnh</a:t>
            </a:r>
            <a:r>
              <a:rPr lang="en-US" sz="4400" b="1" i="1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  <a:latin typeface="Open Sans" panose="020B0606030504020204" pitchFamily="34" charset="0"/>
              </a:rPr>
              <a:t>có</a:t>
            </a:r>
            <a:r>
              <a:rPr lang="en-US" sz="4400" b="1" i="1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  <a:latin typeface="Open Sans" panose="020B0606030504020204" pitchFamily="34" charset="0"/>
              </a:rPr>
              <a:t>lợi</a:t>
            </a:r>
            <a:r>
              <a:rPr lang="en-US" sz="4400" b="1" i="1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  <a:latin typeface="Open Sans" panose="020B0606030504020204" pitchFamily="34" charset="0"/>
              </a:rPr>
              <a:t>cho</a:t>
            </a:r>
            <a:r>
              <a:rPr lang="en-US" sz="4400" b="1" i="1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  <a:latin typeface="Open Sans" panose="020B0606030504020204" pitchFamily="34" charset="0"/>
              </a:rPr>
              <a:t>sức</a:t>
            </a:r>
            <a:r>
              <a:rPr lang="en-US" sz="4400" b="1" i="1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  <a:latin typeface="Open Sans" panose="020B0606030504020204" pitchFamily="34" charset="0"/>
              </a:rPr>
              <a:t>khỏe</a:t>
            </a:r>
            <a:r>
              <a:rPr lang="en-US" sz="4400" b="1" i="1" dirty="0">
                <a:solidFill>
                  <a:srgbClr val="C00000"/>
                </a:solidFill>
                <a:latin typeface="Open Sans" panose="020B0606030504020204" pitchFamily="34" charset="0"/>
              </a:rPr>
              <a:t>?</a:t>
            </a:r>
            <a:endParaRPr lang="en-US" sz="4400" b="1" i="1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49056" y="3771900"/>
            <a:ext cx="1051337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 err="1">
                <a:solidFill>
                  <a:srgbClr val="000000"/>
                </a:solidFill>
                <a:latin typeface="Open Sans" panose="020B0606030504020204" pitchFamily="34" charset="0"/>
              </a:rPr>
              <a:t>Em</a:t>
            </a:r>
            <a:r>
              <a:rPr lang="en-US" sz="44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Open Sans" panose="020B0606030504020204" pitchFamily="34" charset="0"/>
              </a:rPr>
              <a:t>cần</a:t>
            </a:r>
            <a:r>
              <a:rPr lang="en-US" sz="44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Open Sans" panose="020B0606030504020204" pitchFamily="34" charset="0"/>
              </a:rPr>
              <a:t>để</a:t>
            </a:r>
            <a:r>
              <a:rPr lang="en-US" sz="4400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Open Sans" panose="020B0606030504020204" pitchFamily="34" charset="0"/>
              </a:rPr>
              <a:t>các</a:t>
            </a:r>
            <a:r>
              <a:rPr lang="en-US" sz="44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Open Sans" panose="020B0606030504020204" pitchFamily="34" charset="0"/>
              </a:rPr>
              <a:t>bữa</a:t>
            </a:r>
            <a:r>
              <a:rPr lang="en-US" sz="4400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Open Sans" panose="020B0606030504020204" pitchFamily="34" charset="0"/>
              </a:rPr>
              <a:t>ăn</a:t>
            </a:r>
            <a:r>
              <a:rPr lang="en-US" sz="4400" b="1" i="1" dirty="0" smtClean="0">
                <a:solidFill>
                  <a:srgbClr val="FF0000"/>
                </a:solidFill>
                <a:latin typeface="Open Sans" panose="020B060603050402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Open Sans" panose="020B0606030504020204" pitchFamily="34" charset="0"/>
              </a:rPr>
              <a:t>ít</a:t>
            </a:r>
            <a:r>
              <a:rPr lang="en-US" sz="4400" b="1" i="1" dirty="0">
                <a:solidFill>
                  <a:srgbClr val="FF0000"/>
                </a:solidFill>
                <a:latin typeface="Open Sans" panose="020B060603050402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Open Sans" panose="020B0606030504020204" pitchFamily="34" charset="0"/>
              </a:rPr>
              <a:t>đồ</a:t>
            </a:r>
            <a:r>
              <a:rPr lang="en-US" sz="4400" b="1" i="1" dirty="0">
                <a:solidFill>
                  <a:srgbClr val="FF0000"/>
                </a:solidFill>
                <a:latin typeface="Open Sans" panose="020B060603050402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Open Sans" panose="020B0606030504020204" pitchFamily="34" charset="0"/>
              </a:rPr>
              <a:t>ngọt</a:t>
            </a:r>
            <a:r>
              <a:rPr lang="en-US" sz="4400" b="1" i="1" dirty="0">
                <a:solidFill>
                  <a:srgbClr val="FF0000"/>
                </a:solidFill>
                <a:latin typeface="Open Sans" panose="020B0606030504020204" pitchFamily="34" charset="0"/>
              </a:rPr>
              <a:t>, </a:t>
            </a:r>
            <a:r>
              <a:rPr lang="en-US" sz="4400" b="1" i="1" dirty="0" err="1">
                <a:solidFill>
                  <a:srgbClr val="FF0000"/>
                </a:solidFill>
                <a:latin typeface="Open Sans" panose="020B0606030504020204" pitchFamily="34" charset="0"/>
              </a:rPr>
              <a:t>ít</a:t>
            </a:r>
            <a:r>
              <a:rPr lang="en-US" sz="4400" b="1" i="1" dirty="0">
                <a:solidFill>
                  <a:srgbClr val="FF0000"/>
                </a:solidFill>
                <a:latin typeface="Open Sans" panose="020B060603050402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Open Sans" panose="020B0606030504020204" pitchFamily="34" charset="0"/>
              </a:rPr>
              <a:t>chất</a:t>
            </a:r>
            <a:r>
              <a:rPr lang="en-US" sz="4400" b="1" i="1" dirty="0">
                <a:solidFill>
                  <a:srgbClr val="FF0000"/>
                </a:solidFill>
                <a:latin typeface="Open Sans" panose="020B060603050402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Open Sans" panose="020B0606030504020204" pitchFamily="34" charset="0"/>
              </a:rPr>
              <a:t>béo</a:t>
            </a:r>
            <a:r>
              <a:rPr lang="en-US" sz="4400" b="1" i="1" dirty="0">
                <a:solidFill>
                  <a:srgbClr val="FF0000"/>
                </a:solidFill>
                <a:latin typeface="Open Sans" panose="020B060603050402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Open Sans" panose="020B0606030504020204" pitchFamily="34" charset="0"/>
              </a:rPr>
              <a:t>từ</a:t>
            </a:r>
            <a:r>
              <a:rPr lang="en-US" sz="4400" b="1" i="1" dirty="0">
                <a:solidFill>
                  <a:srgbClr val="FF0000"/>
                </a:solidFill>
                <a:latin typeface="Open Sans" panose="020B060603050402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Open Sans" panose="020B0606030504020204" pitchFamily="34" charset="0"/>
              </a:rPr>
              <a:t>thịt</a:t>
            </a:r>
            <a:r>
              <a:rPr lang="en-US" sz="4400" b="1" i="1" dirty="0">
                <a:solidFill>
                  <a:srgbClr val="FF0000"/>
                </a:solidFill>
                <a:latin typeface="Open Sans" panose="020B0606030504020204" pitchFamily="34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Open Sans" panose="020B0606030504020204" pitchFamily="34" charset="0"/>
              </a:rPr>
              <a:t>ăn</a:t>
            </a:r>
            <a:r>
              <a:rPr lang="en-US" sz="4400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Open Sans" panose="020B0606030504020204" pitchFamily="34" charset="0"/>
              </a:rPr>
              <a:t>cân</a:t>
            </a:r>
            <a:r>
              <a:rPr lang="en-US" sz="44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Open Sans" panose="020B0606030504020204" pitchFamily="34" charset="0"/>
              </a:rPr>
              <a:t>bằng</a:t>
            </a:r>
            <a:r>
              <a:rPr lang="en-US" sz="4400" dirty="0">
                <a:solidFill>
                  <a:srgbClr val="000000"/>
                </a:solidFill>
                <a:latin typeface="Open Sans" panose="020B0606030504020204" pitchFamily="34" charset="0"/>
              </a:rPr>
              <a:t>, </a:t>
            </a:r>
            <a:r>
              <a:rPr lang="en-US" sz="4400" dirty="0" err="1">
                <a:solidFill>
                  <a:srgbClr val="000000"/>
                </a:solidFill>
                <a:latin typeface="Open Sans" panose="020B0606030504020204" pitchFamily="34" charset="0"/>
              </a:rPr>
              <a:t>lành</a:t>
            </a:r>
            <a:r>
              <a:rPr lang="en-US" sz="44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Open Sans" panose="020B0606030504020204" pitchFamily="34" charset="0"/>
              </a:rPr>
              <a:t>mạnh</a:t>
            </a:r>
            <a:r>
              <a:rPr lang="en-US" sz="44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Open Sans" panose="020B0606030504020204" pitchFamily="34" charset="0"/>
              </a:rPr>
              <a:t>có</a:t>
            </a:r>
            <a:r>
              <a:rPr lang="en-US" sz="44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Open Sans" panose="020B0606030504020204" pitchFamily="34" charset="0"/>
              </a:rPr>
              <a:t>lợi</a:t>
            </a:r>
            <a:r>
              <a:rPr lang="en-US" sz="44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Open Sans" panose="020B0606030504020204" pitchFamily="34" charset="0"/>
              </a:rPr>
              <a:t>cho</a:t>
            </a:r>
            <a:r>
              <a:rPr lang="en-US" sz="44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Open Sans" panose="020B0606030504020204" pitchFamily="34" charset="0"/>
              </a:rPr>
              <a:t>sức</a:t>
            </a:r>
            <a:r>
              <a:rPr lang="en-US" sz="44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Open Sans" panose="020B0606030504020204" pitchFamily="34" charset="0"/>
              </a:rPr>
              <a:t>khỏe</a:t>
            </a:r>
            <a:r>
              <a:rPr lang="en-US" sz="4400" dirty="0">
                <a:solidFill>
                  <a:srgbClr val="000000"/>
                </a:solidFill>
                <a:latin typeface="Open Sans" panose="020B0606030504020204" pitchFamily="34" charset="0"/>
              </a:rPr>
              <a:t>.</a:t>
            </a:r>
            <a:endParaRPr lang="en-US" sz="4400" dirty="0"/>
          </a:p>
        </p:txBody>
      </p:sp>
      <p:pic>
        <p:nvPicPr>
          <p:cNvPr id="5122" name="Picture 2" descr="Little Children Eating Healthy Food, Illustrations ft. apple &amp; eating -  Envato Elements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0" r="100000">
                        <a14:foregroundMark x1="27889" y1="40333" x2="27889" y2="40333"/>
                        <a14:foregroundMark x1="26667" y1="39333" x2="26667" y2="39333"/>
                        <a14:foregroundMark x1="26889" y1="37000" x2="26889" y2="37000"/>
                        <a14:foregroundMark x1="48222" y1="39833" x2="48222" y2="39833"/>
                        <a14:foregroundMark x1="42444" y1="50000" x2="42444" y2="50000"/>
                        <a14:foregroundMark x1="76333" y1="51000" x2="76333" y2="51000"/>
                        <a14:foregroundMark x1="82667" y1="54500" x2="82667" y2="54500"/>
                        <a14:foregroundMark x1="80667" y1="54000" x2="80667" y2="5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5295900"/>
            <a:ext cx="85725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251" y="6057900"/>
            <a:ext cx="4487045" cy="44870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28836" y="2908537"/>
            <a:ext cx="3993226" cy="40663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12329" y="7617583"/>
            <a:ext cx="4272658" cy="4347211"/>
          </a:xfrm>
          <a:custGeom>
            <a:avLst/>
            <a:gdLst/>
            <a:ahLst/>
            <a:cxnLst/>
            <a:rect l="l" t="t" r="r" b="b"/>
            <a:pathLst>
              <a:path w="5123558" h="5076980">
                <a:moveTo>
                  <a:pt x="0" y="0"/>
                </a:moveTo>
                <a:lnTo>
                  <a:pt x="5123558" y="0"/>
                </a:lnTo>
                <a:lnTo>
                  <a:pt x="5123558" y="5076979"/>
                </a:lnTo>
                <a:lnTo>
                  <a:pt x="0" y="50769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720075" y="-861499"/>
            <a:ext cx="4645742" cy="4114800"/>
          </a:xfrm>
          <a:custGeom>
            <a:avLst/>
            <a:gdLst/>
            <a:ahLst/>
            <a:cxnLst/>
            <a:rect l="l" t="t" r="r" b="b"/>
            <a:pathLst>
              <a:path w="4645742" h="4114800">
                <a:moveTo>
                  <a:pt x="0" y="0"/>
                </a:moveTo>
                <a:lnTo>
                  <a:pt x="4645742" y="0"/>
                </a:lnTo>
                <a:lnTo>
                  <a:pt x="464574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15362333" y="-861499"/>
            <a:ext cx="4645742" cy="4114800"/>
          </a:xfrm>
          <a:custGeom>
            <a:avLst/>
            <a:gdLst/>
            <a:ahLst/>
            <a:cxnLst/>
            <a:rect l="l" t="t" r="r" b="b"/>
            <a:pathLst>
              <a:path w="4645742" h="4114800">
                <a:moveTo>
                  <a:pt x="4645742" y="0"/>
                </a:moveTo>
                <a:lnTo>
                  <a:pt x="0" y="0"/>
                </a:lnTo>
                <a:lnTo>
                  <a:pt x="0" y="4114800"/>
                </a:lnTo>
                <a:lnTo>
                  <a:pt x="4645742" y="4114800"/>
                </a:lnTo>
                <a:lnTo>
                  <a:pt x="464574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0800000">
            <a:off x="13639799" y="6689549"/>
            <a:ext cx="5301435" cy="5769026"/>
          </a:xfrm>
          <a:custGeom>
            <a:avLst/>
            <a:gdLst/>
            <a:ahLst/>
            <a:cxnLst/>
            <a:rect l="l" t="t" r="r" b="b"/>
            <a:pathLst>
              <a:path w="6038588" h="6904831">
                <a:moveTo>
                  <a:pt x="0" y="0"/>
                </a:moveTo>
                <a:lnTo>
                  <a:pt x="6038588" y="0"/>
                </a:lnTo>
                <a:lnTo>
                  <a:pt x="6038588" y="6904831"/>
                </a:lnTo>
                <a:lnTo>
                  <a:pt x="0" y="69048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524000" y="2997755"/>
            <a:ext cx="16383000" cy="44627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5775"/>
              </a:lnSpc>
              <a:buAutoNum type="arabicPeriod"/>
            </a:pPr>
            <a:r>
              <a:rPr lang="vi-VN" sz="36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Nhận </a:t>
            </a:r>
            <a:r>
              <a:rPr lang="vi-VN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xét và đề xuất bữa ăn cân bằng, lành mạnh ở nhà và ở trường</a:t>
            </a:r>
            <a:r>
              <a:rPr lang="vi-VN" sz="36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3600" b="1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ts val="5775"/>
              </a:lnSpc>
              <a:buAutoNum type="arabicPeriod"/>
            </a:pPr>
            <a:endParaRPr lang="en-US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ts val="5775"/>
              </a:lnSpc>
              <a:buAutoNum type="arabicPeriod"/>
            </a:pPr>
            <a:endParaRPr lang="en-US" sz="3600" b="1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ts val="5775"/>
              </a:lnSpc>
            </a:pPr>
            <a:endParaRPr lang="en-US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ts val="5775"/>
              </a:lnSpc>
            </a:pPr>
            <a:endParaRPr lang="en-US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ts val="5775"/>
              </a:lnSpc>
            </a:pPr>
            <a:r>
              <a:rPr lang="en-US" sz="3600" b="1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</a:t>
            </a:r>
            <a:r>
              <a:rPr lang="en-US" sz="3600" b="1" dirty="0" err="1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Thực</a:t>
            </a:r>
            <a:r>
              <a:rPr lang="en-US" sz="3600" b="1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hiện</a:t>
            </a:r>
            <a:r>
              <a:rPr lang="en-US" sz="3600" b="1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ăn</a:t>
            </a:r>
            <a:r>
              <a:rPr lang="en-US" sz="3600" b="1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uống</a:t>
            </a:r>
            <a:r>
              <a:rPr lang="en-US" sz="3600" b="1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cân</a:t>
            </a:r>
            <a:r>
              <a:rPr lang="en-US" sz="3600" b="1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bằng</a:t>
            </a:r>
            <a:r>
              <a:rPr lang="en-US" sz="3600" b="1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3600" b="1" dirty="0" err="1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lành</a:t>
            </a:r>
            <a:r>
              <a:rPr lang="en-US" sz="3600" b="1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mạnh</a:t>
            </a:r>
            <a:endParaRPr lang="en-US" sz="3600" b="1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28600" y="472223"/>
            <a:ext cx="14249498" cy="235807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784351" y="3797974"/>
            <a:ext cx="1586229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dirty="0">
                <a:solidFill>
                  <a:srgbClr val="000000"/>
                </a:solidFill>
                <a:latin typeface="Open Sans" panose="020B0606030504020204" pitchFamily="34" charset="0"/>
              </a:rPr>
              <a:t>Để đảm bảo chế độ ăn uống cân bằng, lành mạnh cần ăn đủ bữa và nên:</a:t>
            </a:r>
          </a:p>
          <a:p>
            <a:pPr algn="just"/>
            <a:r>
              <a:rPr lang="vi-VN" sz="3600" dirty="0">
                <a:solidFill>
                  <a:srgbClr val="000000"/>
                </a:solidFill>
                <a:latin typeface="Open Sans" panose="020B0606030504020204" pitchFamily="34" charset="0"/>
              </a:rPr>
              <a:t>- Phối hợp nhiều loại thức ăn.</a:t>
            </a:r>
          </a:p>
          <a:p>
            <a:pPr algn="just"/>
            <a:r>
              <a:rPr lang="vi-VN" sz="3600" dirty="0">
                <a:solidFill>
                  <a:srgbClr val="000000"/>
                </a:solidFill>
                <a:latin typeface="Open Sans" panose="020B0606030504020204" pitchFamily="34" charset="0"/>
              </a:rPr>
              <a:t>- Ăn rau xanh, quả chín và uống đủ nước.</a:t>
            </a:r>
          </a:p>
          <a:p>
            <a:pPr algn="just"/>
            <a:r>
              <a:rPr lang="vi-VN" sz="3600" dirty="0">
                <a:solidFill>
                  <a:srgbClr val="000000"/>
                </a:solidFill>
                <a:latin typeface="Open Sans" panose="020B0606030504020204" pitchFamily="34" charset="0"/>
              </a:rPr>
              <a:t>- Sử dụng hợp lí thức ăn có nguồn gốc từ động vật và thực vật.</a:t>
            </a:r>
          </a:p>
          <a:p>
            <a:pPr algn="just"/>
            <a:r>
              <a:rPr lang="vi-VN" sz="3600" dirty="0">
                <a:solidFill>
                  <a:srgbClr val="000000"/>
                </a:solidFill>
                <a:latin typeface="Open Sans" panose="020B0606030504020204" pitchFamily="34" charset="0"/>
              </a:rPr>
              <a:t>- Sử dụng ít muối và đường</a:t>
            </a:r>
            <a:r>
              <a:rPr lang="vi-VN" sz="3600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.</a:t>
            </a:r>
            <a:endParaRPr lang="vi-VN" sz="3600" dirty="0">
              <a:solidFill>
                <a:srgbClr val="000000"/>
              </a:solidFill>
              <a:latin typeface="Open Sans" panose="020B06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3267</TotalTime>
  <Words>597</Words>
  <Application>Microsoft Office PowerPoint</Application>
  <PresentationFormat>Custom</PresentationFormat>
  <Paragraphs>125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#9Slide04 Podkova Medium</vt:lpstr>
      <vt:lpstr>Cambria</vt:lpstr>
      <vt:lpstr>Open Sans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White Illustration Vegetables Healthy Balanced Diet Presentation</dc:title>
  <dc:creator>ADMIN</dc:creator>
  <cp:lastModifiedBy>HuyenPC</cp:lastModifiedBy>
  <cp:revision>14</cp:revision>
  <dcterms:created xsi:type="dcterms:W3CDTF">2006-08-16T00:00:00Z</dcterms:created>
  <dcterms:modified xsi:type="dcterms:W3CDTF">2025-04-11T04:11:43Z</dcterms:modified>
  <dc:identifier>DAF7vEFxsrY</dc:identifier>
</cp:coreProperties>
</file>