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37" r:id="rId2"/>
    <p:sldId id="338" r:id="rId3"/>
    <p:sldId id="361" r:id="rId4"/>
    <p:sldId id="369" r:id="rId5"/>
    <p:sldId id="367" r:id="rId6"/>
    <p:sldId id="340" r:id="rId7"/>
    <p:sldId id="341" r:id="rId8"/>
    <p:sldId id="372" r:id="rId9"/>
    <p:sldId id="342" r:id="rId10"/>
    <p:sldId id="356" r:id="rId11"/>
    <p:sldId id="291" r:id="rId12"/>
    <p:sldId id="292" r:id="rId13"/>
    <p:sldId id="293" r:id="rId14"/>
    <p:sldId id="301" r:id="rId15"/>
    <p:sldId id="273" r:id="rId16"/>
    <p:sldId id="364" r:id="rId17"/>
    <p:sldId id="365" r:id="rId18"/>
    <p:sldId id="281" r:id="rId19"/>
    <p:sldId id="283" r:id="rId20"/>
    <p:sldId id="363" r:id="rId21"/>
    <p:sldId id="334"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a:t>
            </a:fld>
            <a:endParaRPr lang="en-US"/>
          </a:p>
        </p:txBody>
      </p:sp>
    </p:spTree>
    <p:extLst>
      <p:ext uri="{BB962C8B-B14F-4D97-AF65-F5344CB8AC3E}">
        <p14:creationId xmlns:p14="http://schemas.microsoft.com/office/powerpoint/2010/main" val="2322916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40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emf"/><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xmlns=""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69911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181101" y="3754999"/>
            <a:ext cx="5870409" cy="3723830"/>
          </a:xfrm>
          <a:prstGeom prst="rect">
            <a:avLst/>
          </a:prstGeom>
        </p:spPr>
      </p:pic>
      <p:sp>
        <p:nvSpPr>
          <p:cNvPr id="3" name="圆角矩形 17">
            <a:extLst>
              <a:ext uri="{FF2B5EF4-FFF2-40B4-BE49-F238E27FC236}">
                <a16:creationId xmlns:a16="http://schemas.microsoft.com/office/drawing/2014/main" xmlns="" id="{DDBC6D0D-3878-2DB0-C568-5B820A5121C7}"/>
              </a:ext>
            </a:extLst>
          </p:cNvPr>
          <p:cNvSpPr/>
          <p:nvPr/>
        </p:nvSpPr>
        <p:spPr>
          <a:xfrm>
            <a:off x="2349891" y="675877"/>
            <a:ext cx="8801100" cy="390545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4" name="矩形 29">
            <a:extLst>
              <a:ext uri="{FF2B5EF4-FFF2-40B4-BE49-F238E27FC236}">
                <a16:creationId xmlns:a16="http://schemas.microsoft.com/office/drawing/2014/main" xmlns="" id="{7BE36378-D200-C79C-15C5-D65E2EE58806}"/>
              </a:ext>
            </a:extLst>
          </p:cNvPr>
          <p:cNvSpPr/>
          <p:nvPr/>
        </p:nvSpPr>
        <p:spPr>
          <a:xfrm>
            <a:off x="3015571" y="855762"/>
            <a:ext cx="7469740" cy="578882"/>
          </a:xfrm>
          <a:prstGeom prst="roundRect">
            <a:avLst/>
          </a:prstGeom>
          <a:solidFill>
            <a:schemeClr val="accent2">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Luyện đọc câu khó</a:t>
            </a:r>
          </a:p>
        </p:txBody>
      </p:sp>
      <p:sp>
        <p:nvSpPr>
          <p:cNvPr id="5" name="矩形 29">
            <a:extLst>
              <a:ext uri="{FF2B5EF4-FFF2-40B4-BE49-F238E27FC236}">
                <a16:creationId xmlns:a16="http://schemas.microsoft.com/office/drawing/2014/main" xmlns="" id="{A4FFEA7D-A95B-E561-74A1-9A252EB45E2E}"/>
              </a:ext>
            </a:extLst>
          </p:cNvPr>
          <p:cNvSpPr/>
          <p:nvPr/>
        </p:nvSpPr>
        <p:spPr>
          <a:xfrm>
            <a:off x="3015571" y="1862437"/>
            <a:ext cx="7469740" cy="2009061"/>
          </a:xfrm>
          <a:prstGeom prst="roundRect">
            <a:avLst/>
          </a:prstGeom>
          <a:solidFill>
            <a:schemeClr val="accent3">
              <a:lumMod val="20000"/>
              <a:lumOff val="80000"/>
            </a:schemeClr>
          </a:solidFill>
          <a:ln>
            <a:solidFill>
              <a:schemeClr val="accent5">
                <a:lumMod val="7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ct val="20000"/>
              </a:spcBef>
            </a:pPr>
            <a:r>
              <a:rPr lang="vi-VN" altLang="en-US" sz="2800" dirty="0">
                <a:latin typeface="Cambria" pitchFamily="18" charset="0"/>
                <a:ea typeface="Cambria" panose="02040503050406030204" pitchFamily="18" charset="0"/>
                <a:cs typeface="Times New Roman" panose="02020603050405020304" pitchFamily="18" charset="0"/>
              </a:rPr>
              <a:t> </a:t>
            </a:r>
            <a:r>
              <a:rPr lang="vi-VN" altLang="en-US" sz="2800" dirty="0" smtClean="0">
                <a:latin typeface="Cambria" pitchFamily="18" charset="0"/>
                <a:ea typeface="Cambria" panose="02040503050406030204" pitchFamily="18" charset="0"/>
                <a:cs typeface="Times New Roman" panose="02020603050405020304" pitchFamily="18" charset="0"/>
              </a:rPr>
              <a:t>    </a:t>
            </a:r>
            <a:r>
              <a:rPr lang="vi-VN" altLang="en-US" sz="2800" b="1" dirty="0" smtClean="0">
                <a:solidFill>
                  <a:srgbClr val="002060"/>
                </a:solidFill>
                <a:latin typeface="Cambria" pitchFamily="18" charset="0"/>
                <a:ea typeface="Cambria" panose="02040503050406030204" pitchFamily="18" charset="0"/>
                <a:cs typeface="Times New Roman" panose="02020603050405020304" pitchFamily="18" charset="0"/>
              </a:rPr>
              <a:t>Đêm </a:t>
            </a:r>
            <a:r>
              <a:rPr lang="vi-VN" altLang="en-US" sz="2800" b="1" dirty="0">
                <a:solidFill>
                  <a:srgbClr val="002060"/>
                </a:solidFill>
                <a:latin typeface="Cambria" pitchFamily="18" charset="0"/>
                <a:ea typeface="Cambria" panose="02040503050406030204" pitchFamily="18" charset="0"/>
                <a:cs typeface="Times New Roman" panose="02020603050405020304" pitchFamily="18" charset="0"/>
              </a:rPr>
              <a:t>giao thừa nào bà tôi cũng làm một mâm cơm cúng đặt lên bể nước để mời ông về vui với con cháu và để cho cây vườn đỡ nhớ.</a:t>
            </a:r>
            <a:endParaRPr lang="en-US" altLang="en-US" sz="2800" b="1" dirty="0">
              <a:solidFill>
                <a:srgbClr val="002060"/>
              </a:solidFill>
              <a:latin typeface="Cambria"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3E6213FE-9928-32E3-D43C-437E6782D49F}"/>
              </a:ext>
            </a:extLst>
          </p:cNvPr>
          <p:cNvSpPr txBox="1"/>
          <p:nvPr/>
        </p:nvSpPr>
        <p:spPr>
          <a:xfrm>
            <a:off x="5580864" y="2366994"/>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
        <p:nvSpPr>
          <p:cNvPr id="11" name="TextBox 10">
            <a:extLst>
              <a:ext uri="{FF2B5EF4-FFF2-40B4-BE49-F238E27FC236}">
                <a16:creationId xmlns:a16="http://schemas.microsoft.com/office/drawing/2014/main" xmlns="" id="{F21F218D-1F6C-2B04-34D2-2582D26B3E7E}"/>
              </a:ext>
            </a:extLst>
          </p:cNvPr>
          <p:cNvSpPr txBox="1"/>
          <p:nvPr/>
        </p:nvSpPr>
        <p:spPr>
          <a:xfrm>
            <a:off x="7781415" y="1934907"/>
            <a:ext cx="117963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endParaRPr lang="en-US" sz="2800" dirty="0"/>
          </a:p>
        </p:txBody>
      </p:sp>
      <p:sp>
        <p:nvSpPr>
          <p:cNvPr id="13" name="TextBox 12">
            <a:extLst>
              <a:ext uri="{FF2B5EF4-FFF2-40B4-BE49-F238E27FC236}">
                <a16:creationId xmlns:a16="http://schemas.microsoft.com/office/drawing/2014/main" xmlns="" id="{E97D977B-8DB2-A645-A29C-BAD6CBA97832}"/>
              </a:ext>
            </a:extLst>
          </p:cNvPr>
          <p:cNvSpPr txBox="1"/>
          <p:nvPr/>
        </p:nvSpPr>
        <p:spPr>
          <a:xfrm>
            <a:off x="6650454" y="1934907"/>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
        <p:nvSpPr>
          <p:cNvPr id="15" name="TextBox 14">
            <a:extLst>
              <a:ext uri="{FF2B5EF4-FFF2-40B4-BE49-F238E27FC236}">
                <a16:creationId xmlns:a16="http://schemas.microsoft.com/office/drawing/2014/main" xmlns="" id="{FA5CF192-6490-F138-B7A3-8DC1AD67BB70}"/>
              </a:ext>
            </a:extLst>
          </p:cNvPr>
          <p:cNvSpPr txBox="1"/>
          <p:nvPr/>
        </p:nvSpPr>
        <p:spPr>
          <a:xfrm>
            <a:off x="3840867" y="3167390"/>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xmlns="" id="{3E6213FE-9928-32E3-D43C-437E6782D49F}"/>
              </a:ext>
            </a:extLst>
          </p:cNvPr>
          <p:cNvSpPr txBox="1"/>
          <p:nvPr/>
        </p:nvSpPr>
        <p:spPr>
          <a:xfrm>
            <a:off x="6305144" y="2786258"/>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
        <p:nvSpPr>
          <p:cNvPr id="17" name="TextBox 16">
            <a:extLst>
              <a:ext uri="{FF2B5EF4-FFF2-40B4-BE49-F238E27FC236}">
                <a16:creationId xmlns:a16="http://schemas.microsoft.com/office/drawing/2014/main" xmlns="" id="{E97D977B-8DB2-A645-A29C-BAD6CBA97832}"/>
              </a:ext>
            </a:extLst>
          </p:cNvPr>
          <p:cNvSpPr txBox="1"/>
          <p:nvPr/>
        </p:nvSpPr>
        <p:spPr>
          <a:xfrm>
            <a:off x="8245053" y="2343747"/>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
        <p:nvSpPr>
          <p:cNvPr id="18" name="TextBox 17">
            <a:extLst>
              <a:ext uri="{FF2B5EF4-FFF2-40B4-BE49-F238E27FC236}">
                <a16:creationId xmlns:a16="http://schemas.microsoft.com/office/drawing/2014/main" xmlns="" id="{E97D977B-8DB2-A645-A29C-BAD6CBA97832}"/>
              </a:ext>
            </a:extLst>
          </p:cNvPr>
          <p:cNvSpPr txBox="1"/>
          <p:nvPr/>
        </p:nvSpPr>
        <p:spPr>
          <a:xfrm>
            <a:off x="9680964" y="2786258"/>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
        <p:nvSpPr>
          <p:cNvPr id="20" name="TextBox 19">
            <a:extLst>
              <a:ext uri="{FF2B5EF4-FFF2-40B4-BE49-F238E27FC236}">
                <a16:creationId xmlns:a16="http://schemas.microsoft.com/office/drawing/2014/main" xmlns="" id="{E97D977B-8DB2-A645-A29C-BAD6CBA97832}"/>
              </a:ext>
            </a:extLst>
          </p:cNvPr>
          <p:cNvSpPr txBox="1"/>
          <p:nvPr/>
        </p:nvSpPr>
        <p:spPr>
          <a:xfrm>
            <a:off x="3469371" y="2786258"/>
            <a:ext cx="1114425" cy="523220"/>
          </a:xfrm>
          <a:prstGeom prst="rect">
            <a:avLst/>
          </a:prstGeom>
          <a:noFill/>
        </p:spPr>
        <p:txBody>
          <a:bodyPr wrap="square" rtlCol="0">
            <a:spAutoFit/>
          </a:bodyPr>
          <a:lstStyle/>
          <a:p>
            <a:r>
              <a:rPr kumimoji="0" lang="vi-VN"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lang="en-US" sz="2800" dirty="0"/>
          </a:p>
        </p:txBody>
      </p:sp>
    </p:spTree>
    <p:extLst>
      <p:ext uri="{BB962C8B-B14F-4D97-AF65-F5344CB8AC3E}">
        <p14:creationId xmlns:p14="http://schemas.microsoft.com/office/powerpoint/2010/main" val="254183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2" grpId="0"/>
      <p:bldP spid="17"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smtClean="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smtClean="0">
                <a:solidFill>
                  <a:srgbClr val="002060"/>
                </a:solidFill>
                <a:latin typeface="Cambria" panose="02040503050406030204" pitchFamily="18" charset="0"/>
                <a:ea typeface="Cambria" panose="02040503050406030204" pitchFamily="18" charset="0"/>
                <a:cs typeface="Calibri" panose="020F0502020204030204" pitchFamily="34" charset="0"/>
              </a:rPr>
              <a:t>(cây) dừng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xmlns="" id="{D9AB4879-D998-06E9-1A5C-CD51C8D8258F}"/>
              </a:ext>
            </a:extLst>
          </p:cNvPr>
          <p:cNvSpPr/>
          <p:nvPr/>
        </p:nvSpPr>
        <p:spPr>
          <a:xfrm>
            <a:off x="274320" y="3847739"/>
            <a:ext cx="9083039" cy="1893494"/>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a:t>
            </a:r>
            <a:r>
              <a:rPr lang="vi-VN" sz="4000" dirty="0" smtClean="0">
                <a:solidFill>
                  <a:srgbClr val="002060"/>
                </a:solidFill>
                <a:latin typeface="Cambria" panose="02040503050406030204" pitchFamily="18" charset="0"/>
                <a:ea typeface="Cambria" panose="02040503050406030204" pitchFamily="18" charset="0"/>
                <a:cs typeface="Calibri" panose="020F0502020204030204" pitchFamily="34" charset="0"/>
              </a:rPr>
              <a:t>ở trước mắt.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xmlns=""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xmlns=""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xmlns=""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xmlns=""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10"/>
            <a:ext cx="10491689" cy="1292434"/>
            <a:chOff x="1016687" y="422571"/>
            <a:chExt cx="10491689" cy="1643237"/>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1"/>
              <a:ext cx="9901962" cy="1408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FF0066"/>
                  </a:solidFill>
                  <a:effectLst/>
                  <a:uLnTx/>
                  <a:uFillTx/>
                  <a:latin typeface="Cambria" panose="02040503050406030204" pitchFamily="18" charset="0"/>
                  <a:ea typeface="Cambria" panose="02040503050406030204" pitchFamily="18" charset="0"/>
                </a:rPr>
                <a:t>Nhiệm</a:t>
              </a:r>
              <a:r>
                <a:rPr kumimoji="0" lang="vi-VN" sz="6600" b="1" i="0" u="none" strike="noStrike" kern="1200" cap="none" spc="0" normalizeH="0" noProof="0" dirty="0" smtClean="0">
                  <a:ln>
                    <a:noFill/>
                  </a:ln>
                  <a:solidFill>
                    <a:srgbClr val="FF0066"/>
                  </a:solidFill>
                  <a:effectLst/>
                  <a:uLnTx/>
                  <a:uFillTx/>
                  <a:latin typeface="Cambria" panose="02040503050406030204" pitchFamily="18" charset="0"/>
                  <a:ea typeface="Cambria" panose="02040503050406030204" pitchFamily="18" charset="0"/>
                </a:rPr>
                <a:t> vụ:</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284407" y="2159228"/>
            <a:ext cx="10262936" cy="3477875"/>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smtClean="0">
                <a:solidFill>
                  <a:srgbClr val="000000"/>
                </a:solidFill>
                <a:latin typeface="Cambria" panose="02040503050406030204" pitchFamily="18" charset="0"/>
                <a:ea typeface="Cambria" panose="02040503050406030204" pitchFamily="18" charset="0"/>
              </a:rPr>
              <a:t>- Theo dõi, đọc thầm toàn bài.</a:t>
            </a:r>
          </a:p>
          <a:p>
            <a:pPr algn="just"/>
            <a:r>
              <a:rPr lang="vi-VN" sz="4400" b="1" dirty="0" smtClean="0">
                <a:solidFill>
                  <a:srgbClr val="000000"/>
                </a:solidFill>
                <a:latin typeface="Cambria" panose="02040503050406030204" pitchFamily="18" charset="0"/>
                <a:ea typeface="Cambria" panose="02040503050406030204" pitchFamily="18" charset="0"/>
              </a:rPr>
              <a:t>- Hoạt động nhóm 4(5 phút): Trao đổi nội dung các câu hỏi, tìm nội dung của bài và viết vào</a:t>
            </a:r>
            <a:r>
              <a:rPr lang="en-US" sz="4400" b="1" dirty="0" smtClean="0">
                <a:solidFill>
                  <a:srgbClr val="000000"/>
                </a:solidFill>
                <a:latin typeface="Cambria" panose="02040503050406030204" pitchFamily="18" charset="0"/>
                <a:ea typeface="Cambria" panose="02040503050406030204" pitchFamily="18" charset="0"/>
              </a:rPr>
              <a:t> </a:t>
            </a:r>
            <a:r>
              <a:rPr lang="en-US" sz="4400" b="1" dirty="0" err="1" smtClean="0">
                <a:solidFill>
                  <a:srgbClr val="000000"/>
                </a:solidFill>
                <a:latin typeface="Cambria" panose="02040503050406030204" pitchFamily="18" charset="0"/>
                <a:ea typeface="Cambria" panose="02040503050406030204" pitchFamily="18" charset="0"/>
              </a:rPr>
              <a:t>vở</a:t>
            </a:r>
            <a:r>
              <a:rPr lang="vi-VN" sz="4400" b="1" dirty="0" smtClean="0">
                <a:solidFill>
                  <a:srgbClr val="000000"/>
                </a:solidFill>
                <a:latin typeface="Cambria" panose="02040503050406030204" pitchFamily="18" charset="0"/>
                <a:ea typeface="Cambria" panose="02040503050406030204" pitchFamily="18" charset="0"/>
              </a:rPr>
              <a:t> nháp.</a:t>
            </a:r>
          </a:p>
          <a:p>
            <a:pPr algn="just"/>
            <a:r>
              <a:rPr lang="vi-VN" sz="4400" b="1" dirty="0" smtClean="0">
                <a:solidFill>
                  <a:srgbClr val="000000"/>
                </a:solidFill>
                <a:latin typeface="Cambria" panose="02040503050406030204" pitchFamily="18" charset="0"/>
                <a:ea typeface="Cambria" panose="02040503050406030204" pitchFamily="18" charset="0"/>
              </a:rPr>
              <a:t>- Báo cáo kết quả.</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390" y="623050"/>
            <a:ext cx="11857220" cy="6001643"/>
          </a:xfrm>
          <a:prstGeom prst="rect">
            <a:avLst/>
          </a:prstGeom>
        </p:spPr>
        <p:txBody>
          <a:bodyPr wrap="square">
            <a:spAutoFit/>
          </a:bodyPr>
          <a:lstStyle/>
          <a:p>
            <a:r>
              <a:rPr lang="en-US" sz="3200" b="1" dirty="0" err="1">
                <a:latin typeface="Arial" pitchFamily="34" charset="0"/>
                <a:cs typeface="Arial" pitchFamily="34" charset="0"/>
              </a:rPr>
              <a:t>Câu</a:t>
            </a:r>
            <a:r>
              <a:rPr lang="en-US" sz="3200" b="1" dirty="0">
                <a:latin typeface="Arial" pitchFamily="34" charset="0"/>
                <a:cs typeface="Arial" pitchFamily="34" charset="0"/>
              </a:rPr>
              <a:t> 1:</a:t>
            </a:r>
            <a:r>
              <a:rPr lang="en-US" sz="3200" dirty="0">
                <a:latin typeface="Arial" pitchFamily="34" charset="0"/>
                <a:cs typeface="Arial" pitchFamily="34" charset="0"/>
              </a:rPr>
              <a:t> </a:t>
            </a:r>
            <a:r>
              <a:rPr lang="vi-VN" sz="3200" b="1" dirty="0" smtClean="0">
                <a:latin typeface="Arial" pitchFamily="34" charset="0"/>
                <a:cs typeface="Arial" pitchFamily="34" charset="0"/>
              </a:rPr>
              <a:t>Vườn cây trong câu chuyện có những loại cây nào?</a:t>
            </a:r>
          </a:p>
          <a:p>
            <a:endParaRPr lang="vi-VN" sz="3200" b="1" dirty="0" smtClean="0">
              <a:latin typeface="Arial" pitchFamily="34" charset="0"/>
              <a:cs typeface="Arial" pitchFamily="34" charset="0"/>
            </a:endParaRPr>
          </a:p>
          <a:p>
            <a:r>
              <a:rPr lang="en-US" sz="3200" b="1" dirty="0" err="1" smtClean="0">
                <a:latin typeface="Arial" pitchFamily="34" charset="0"/>
                <a:cs typeface="Arial" pitchFamily="34" charset="0"/>
              </a:rPr>
              <a:t>Câu</a:t>
            </a:r>
            <a:r>
              <a:rPr lang="en-US" sz="3200" b="1" dirty="0" smtClean="0">
                <a:latin typeface="Arial" pitchFamily="34" charset="0"/>
                <a:cs typeface="Arial" pitchFamily="34" charset="0"/>
              </a:rPr>
              <a:t> </a:t>
            </a:r>
            <a:r>
              <a:rPr lang="en-US" sz="3200" b="1" dirty="0">
                <a:latin typeface="Arial" pitchFamily="34" charset="0"/>
                <a:cs typeface="Arial" pitchFamily="34" charset="0"/>
              </a:rPr>
              <a:t>2: </a:t>
            </a:r>
            <a:r>
              <a:rPr lang="vi-VN" sz="3200" b="1" dirty="0">
                <a:latin typeface="Arial" pitchFamily="34" charset="0"/>
                <a:cs typeface="Arial" pitchFamily="34" charset="0"/>
              </a:rPr>
              <a:t>Theo em</a:t>
            </a:r>
            <a:r>
              <a:rPr lang="en-US" sz="3200" b="1" dirty="0">
                <a:latin typeface="Arial" pitchFamily="34" charset="0"/>
                <a:cs typeface="Arial" pitchFamily="34" charset="0"/>
              </a:rPr>
              <a:t>,</a:t>
            </a:r>
            <a:r>
              <a:rPr lang="vi-VN" sz="3200" b="1" dirty="0">
                <a:latin typeface="Arial" pitchFamily="34" charset="0"/>
                <a:cs typeface="Arial" pitchFamily="34" charset="0"/>
              </a:rPr>
              <a:t> qua lời giới thiệu của bà</a:t>
            </a:r>
            <a:r>
              <a:rPr lang="en-US" sz="3200" b="1" dirty="0">
                <a:latin typeface="Arial" pitchFamily="34" charset="0"/>
                <a:cs typeface="Arial" pitchFamily="34" charset="0"/>
              </a:rPr>
              <a:t>,</a:t>
            </a:r>
            <a:r>
              <a:rPr lang="vi-VN" sz="3200" b="1" dirty="0">
                <a:latin typeface="Arial" pitchFamily="34" charset="0"/>
                <a:cs typeface="Arial" pitchFamily="34" charset="0"/>
              </a:rPr>
              <a:t> bạn nhỏ hiểu được điều gì về vườn cây?</a:t>
            </a:r>
            <a:endParaRPr lang="en-US" sz="3200" dirty="0">
              <a:latin typeface="Arial" pitchFamily="34" charset="0"/>
              <a:cs typeface="Arial" pitchFamily="34" charset="0"/>
            </a:endParaRPr>
          </a:p>
          <a:p>
            <a:endParaRPr lang="vi-VN" sz="3200" b="1" dirty="0" smtClean="0">
              <a:latin typeface="Arial" pitchFamily="34" charset="0"/>
              <a:cs typeface="Arial" pitchFamily="34" charset="0"/>
            </a:endParaRPr>
          </a:p>
          <a:p>
            <a:r>
              <a:rPr lang="en-US" sz="3200" b="1" dirty="0" err="1" smtClean="0">
                <a:latin typeface="Arial" pitchFamily="34" charset="0"/>
                <a:cs typeface="Arial" pitchFamily="34" charset="0"/>
              </a:rPr>
              <a:t>Câu</a:t>
            </a:r>
            <a:r>
              <a:rPr lang="en-US" sz="3200" b="1" dirty="0" smtClean="0">
                <a:latin typeface="Arial" pitchFamily="34" charset="0"/>
                <a:cs typeface="Arial" pitchFamily="34" charset="0"/>
              </a:rPr>
              <a:t> </a:t>
            </a:r>
            <a:r>
              <a:rPr lang="en-US" sz="3200" b="1" dirty="0">
                <a:latin typeface="Arial" pitchFamily="34" charset="0"/>
                <a:cs typeface="Arial" pitchFamily="34" charset="0"/>
              </a:rPr>
              <a:t>3:</a:t>
            </a:r>
            <a:r>
              <a:rPr lang="en-US" sz="3200" dirty="0">
                <a:latin typeface="Arial" pitchFamily="34" charset="0"/>
                <a:cs typeface="Arial" pitchFamily="34" charset="0"/>
              </a:rPr>
              <a:t> </a:t>
            </a:r>
            <a:r>
              <a:rPr lang="vi-VN" sz="3200" b="1" dirty="0">
                <a:latin typeface="Arial" pitchFamily="34" charset="0"/>
                <a:cs typeface="Arial" pitchFamily="34" charset="0"/>
              </a:rPr>
              <a:t>Vì sao hình bóng ông không bao giờ phai nhạt trong lòng người thân?</a:t>
            </a:r>
            <a:endParaRPr lang="en-US" sz="3200" dirty="0">
              <a:latin typeface="Arial" pitchFamily="34" charset="0"/>
              <a:cs typeface="Arial" pitchFamily="34" charset="0"/>
            </a:endParaRPr>
          </a:p>
          <a:p>
            <a:endParaRPr lang="vi-VN" sz="3200" b="1" dirty="0" smtClean="0">
              <a:latin typeface="Arial" pitchFamily="34" charset="0"/>
              <a:cs typeface="Arial" pitchFamily="34" charset="0"/>
            </a:endParaRPr>
          </a:p>
          <a:p>
            <a:r>
              <a:rPr lang="en-US" sz="3200" b="1" dirty="0" err="1" smtClean="0">
                <a:latin typeface="Arial" pitchFamily="34" charset="0"/>
                <a:cs typeface="Arial" pitchFamily="34" charset="0"/>
              </a:rPr>
              <a:t>Câu</a:t>
            </a:r>
            <a:r>
              <a:rPr lang="en-US" sz="3200" b="1" dirty="0" smtClean="0">
                <a:latin typeface="Arial" pitchFamily="34" charset="0"/>
                <a:cs typeface="Arial" pitchFamily="34" charset="0"/>
              </a:rPr>
              <a:t> </a:t>
            </a:r>
            <a:r>
              <a:rPr lang="en-US" sz="3200" b="1" dirty="0">
                <a:latin typeface="Arial" pitchFamily="34" charset="0"/>
                <a:cs typeface="Arial" pitchFamily="34" charset="0"/>
              </a:rPr>
              <a:t>4</a:t>
            </a:r>
            <a:r>
              <a:rPr lang="en-US" sz="3200" b="1" dirty="0" smtClean="0">
                <a:latin typeface="Arial" pitchFamily="34" charset="0"/>
                <a:cs typeface="Arial" pitchFamily="34" charset="0"/>
              </a:rPr>
              <a:t>:</a:t>
            </a:r>
            <a:r>
              <a:rPr lang="en-US" sz="3200" dirty="0" smtClean="0">
                <a:latin typeface="Arial" pitchFamily="34" charset="0"/>
                <a:cs typeface="Arial" pitchFamily="34" charset="0"/>
              </a:rPr>
              <a:t> </a:t>
            </a:r>
            <a:r>
              <a:rPr lang="vi-VN" sz="3200" b="1" dirty="0">
                <a:latin typeface="Arial" pitchFamily="34" charset="0"/>
                <a:cs typeface="Arial" pitchFamily="34" charset="0"/>
              </a:rPr>
              <a:t>Nếu là bạn nhỏ trong câu chuyện, em sẽ làm gì để giữ gìn vườn cây</a:t>
            </a:r>
            <a:r>
              <a:rPr lang="en-US" sz="3200" b="1" dirty="0">
                <a:latin typeface="Arial" pitchFamily="34" charset="0"/>
                <a:cs typeface="Arial" pitchFamily="34" charset="0"/>
              </a:rPr>
              <a:t> c</a:t>
            </a:r>
            <a:r>
              <a:rPr lang="vi-VN" sz="3200" b="1" dirty="0">
                <a:latin typeface="Arial" pitchFamily="34" charset="0"/>
                <a:cs typeface="Arial" pitchFamily="34" charset="0"/>
              </a:rPr>
              <a:t>ủa ông được nguyên vẹn đúng như khi ông còn sống</a:t>
            </a:r>
            <a:r>
              <a:rPr lang="en-US" sz="3200" b="1" dirty="0">
                <a:latin typeface="Arial" pitchFamily="34" charset="0"/>
                <a:cs typeface="Arial" pitchFamily="34" charset="0"/>
              </a:rPr>
              <a:t>?</a:t>
            </a:r>
            <a:endParaRPr lang="en-US" sz="3200" dirty="0">
              <a:latin typeface="Arial" pitchFamily="34" charset="0"/>
              <a:cs typeface="Arial" pitchFamily="34" charset="0"/>
            </a:endParaRPr>
          </a:p>
          <a:p>
            <a:endParaRPr lang="en-US" sz="3200" dirty="0"/>
          </a:p>
        </p:txBody>
      </p:sp>
    </p:spTree>
    <p:extLst>
      <p:ext uri="{BB962C8B-B14F-4D97-AF65-F5344CB8AC3E}">
        <p14:creationId xmlns:p14="http://schemas.microsoft.com/office/powerpoint/2010/main" val="4156795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857" y="230277"/>
            <a:ext cx="11932171" cy="7294305"/>
          </a:xfrm>
          <a:prstGeom prst="rect">
            <a:avLst/>
          </a:prstGeom>
        </p:spPr>
        <p:txBody>
          <a:bodyPr wrap="square">
            <a:spAutoFit/>
          </a:bodyPr>
          <a:lstStyle/>
          <a:p>
            <a:r>
              <a:rPr lang="vi-VN" sz="2600" b="1" dirty="0" smtClean="0">
                <a:solidFill>
                  <a:srgbClr val="FF0000"/>
                </a:solidFill>
              </a:rPr>
              <a:t>C</a:t>
            </a:r>
            <a:r>
              <a:rPr lang="en-US" sz="2600" b="1" dirty="0" err="1" smtClean="0">
                <a:solidFill>
                  <a:srgbClr val="FF0000"/>
                </a:solidFill>
              </a:rPr>
              <a:t>âu</a:t>
            </a:r>
            <a:r>
              <a:rPr lang="en-US" sz="2600" b="1" dirty="0" smtClean="0">
                <a:solidFill>
                  <a:srgbClr val="FF0000"/>
                </a:solidFill>
              </a:rPr>
              <a:t> </a:t>
            </a:r>
            <a:r>
              <a:rPr lang="en-US" sz="2600" b="1" dirty="0">
                <a:solidFill>
                  <a:srgbClr val="FF0000"/>
                </a:solidFill>
              </a:rPr>
              <a:t>1:</a:t>
            </a:r>
            <a:r>
              <a:rPr lang="en-US" sz="2600" dirty="0">
                <a:solidFill>
                  <a:srgbClr val="FF0000"/>
                </a:solidFill>
              </a:rPr>
              <a:t> </a:t>
            </a:r>
            <a:r>
              <a:rPr lang="vi-VN" sz="2600" b="1" dirty="0" smtClean="0">
                <a:solidFill>
                  <a:srgbClr val="FF0000"/>
                </a:solidFill>
              </a:rPr>
              <a:t>Vườn cây trong câu chuyện có những loại cây nào?</a:t>
            </a:r>
            <a:endParaRPr lang="en-US" sz="2600" dirty="0">
              <a:solidFill>
                <a:srgbClr val="FF0000"/>
              </a:solidFill>
            </a:endParaRPr>
          </a:p>
          <a:p>
            <a:pPr algn="just"/>
            <a:r>
              <a:rPr lang="en-US" sz="2600" dirty="0">
                <a:solidFill>
                  <a:srgbClr val="002060"/>
                </a:solidFill>
              </a:rPr>
              <a:t>- </a:t>
            </a:r>
            <a:r>
              <a:rPr lang="vi-VN" sz="2600" dirty="0" smtClean="0">
                <a:solidFill>
                  <a:srgbClr val="002060"/>
                </a:solidFill>
              </a:rPr>
              <a:t>Vườn cây trong câu chuyện có những loại cây: </a:t>
            </a:r>
            <a:r>
              <a:rPr lang="vi-VN" sz="2600" dirty="0">
                <a:solidFill>
                  <a:srgbClr val="002060"/>
                </a:solidFill>
              </a:rPr>
              <a:t>Mít</a:t>
            </a:r>
            <a:r>
              <a:rPr lang="en-US" sz="2600" dirty="0">
                <a:solidFill>
                  <a:srgbClr val="002060"/>
                </a:solidFill>
              </a:rPr>
              <a:t>,</a:t>
            </a:r>
            <a:r>
              <a:rPr lang="vi-VN" sz="2600" dirty="0">
                <a:solidFill>
                  <a:srgbClr val="002060"/>
                </a:solidFill>
              </a:rPr>
              <a:t> nhãn</a:t>
            </a:r>
            <a:r>
              <a:rPr lang="en-US" sz="2600" dirty="0">
                <a:solidFill>
                  <a:srgbClr val="002060"/>
                </a:solidFill>
              </a:rPr>
              <a:t>,</a:t>
            </a:r>
            <a:r>
              <a:rPr lang="vi-VN" sz="2600" dirty="0">
                <a:solidFill>
                  <a:srgbClr val="002060"/>
                </a:solidFill>
              </a:rPr>
              <a:t> sung</a:t>
            </a:r>
            <a:r>
              <a:rPr lang="en-US" sz="2600" dirty="0">
                <a:solidFill>
                  <a:srgbClr val="002060"/>
                </a:solidFill>
              </a:rPr>
              <a:t>,</a:t>
            </a:r>
            <a:r>
              <a:rPr lang="vi-VN" sz="2600" dirty="0">
                <a:solidFill>
                  <a:srgbClr val="002060"/>
                </a:solidFill>
              </a:rPr>
              <a:t> chuối</a:t>
            </a:r>
            <a:r>
              <a:rPr lang="en-US" sz="2600" dirty="0">
                <a:solidFill>
                  <a:srgbClr val="002060"/>
                </a:solidFill>
              </a:rPr>
              <a:t>,</a:t>
            </a:r>
            <a:r>
              <a:rPr lang="vi-VN" sz="2600" dirty="0">
                <a:solidFill>
                  <a:srgbClr val="002060"/>
                </a:solidFill>
              </a:rPr>
              <a:t> cau</a:t>
            </a:r>
            <a:r>
              <a:rPr lang="en-US" sz="2600" dirty="0">
                <a:solidFill>
                  <a:srgbClr val="002060"/>
                </a:solidFill>
              </a:rPr>
              <a:t>, </a:t>
            </a:r>
            <a:r>
              <a:rPr lang="vi-VN" sz="2600" dirty="0">
                <a:solidFill>
                  <a:srgbClr val="002060"/>
                </a:solidFill>
              </a:rPr>
              <a:t>dành d</a:t>
            </a:r>
            <a:r>
              <a:rPr lang="en-US" sz="2600" dirty="0" err="1">
                <a:solidFill>
                  <a:srgbClr val="002060"/>
                </a:solidFill>
              </a:rPr>
              <a:t>ành</a:t>
            </a:r>
            <a:r>
              <a:rPr lang="en-US" sz="2600" dirty="0">
                <a:solidFill>
                  <a:srgbClr val="002060"/>
                </a:solidFill>
              </a:rPr>
              <a:t>,</a:t>
            </a:r>
            <a:r>
              <a:rPr lang="vi-VN" sz="2600" dirty="0">
                <a:solidFill>
                  <a:srgbClr val="002060"/>
                </a:solidFill>
              </a:rPr>
              <a:t> mẫu đơn</a:t>
            </a:r>
            <a:r>
              <a:rPr lang="en-US" sz="2600" dirty="0" smtClean="0">
                <a:solidFill>
                  <a:srgbClr val="002060"/>
                </a:solidFill>
              </a:rPr>
              <a:t>,</a:t>
            </a:r>
            <a:r>
              <a:rPr lang="vi-VN" sz="2600" dirty="0" smtClean="0">
                <a:solidFill>
                  <a:srgbClr val="002060"/>
                </a:solidFill>
              </a:rPr>
              <a:t> cam</a:t>
            </a:r>
            <a:r>
              <a:rPr lang="vi-VN" sz="2600" dirty="0">
                <a:solidFill>
                  <a:srgbClr val="002060"/>
                </a:solidFill>
              </a:rPr>
              <a:t>, mận chanh, bưởi, xoan, khế, lá lốt, lá mơ, ngải cứu, khoai sọ.</a:t>
            </a:r>
            <a:endParaRPr lang="en-US" sz="2600" dirty="0">
              <a:solidFill>
                <a:srgbClr val="002060"/>
              </a:solidFill>
            </a:endParaRPr>
          </a:p>
          <a:p>
            <a:r>
              <a:rPr lang="en-US" sz="2600" b="1" dirty="0" err="1">
                <a:solidFill>
                  <a:srgbClr val="FF0000"/>
                </a:solidFill>
                <a:latin typeface="Arial" pitchFamily="34" charset="0"/>
                <a:cs typeface="Arial" pitchFamily="34" charset="0"/>
              </a:rPr>
              <a:t>Câu</a:t>
            </a:r>
            <a:r>
              <a:rPr lang="en-US" sz="2600" b="1" dirty="0">
                <a:solidFill>
                  <a:srgbClr val="FF0000"/>
                </a:solidFill>
                <a:latin typeface="Arial" pitchFamily="34" charset="0"/>
                <a:cs typeface="Arial" pitchFamily="34" charset="0"/>
              </a:rPr>
              <a:t> 2: </a:t>
            </a:r>
            <a:r>
              <a:rPr lang="vi-VN" sz="2600" b="1" dirty="0">
                <a:solidFill>
                  <a:srgbClr val="FF0000"/>
                </a:solidFill>
                <a:latin typeface="Arial" pitchFamily="34" charset="0"/>
                <a:cs typeface="Arial" pitchFamily="34" charset="0"/>
              </a:rPr>
              <a:t>Theo em</a:t>
            </a:r>
            <a:r>
              <a:rPr lang="en-US" sz="2600" b="1" dirty="0">
                <a:solidFill>
                  <a:srgbClr val="FF0000"/>
                </a:solidFill>
                <a:latin typeface="Arial" pitchFamily="34" charset="0"/>
                <a:cs typeface="Arial" pitchFamily="34" charset="0"/>
              </a:rPr>
              <a:t>,</a:t>
            </a:r>
            <a:r>
              <a:rPr lang="vi-VN" sz="2600" b="1" dirty="0">
                <a:solidFill>
                  <a:srgbClr val="FF0000"/>
                </a:solidFill>
                <a:latin typeface="Arial" pitchFamily="34" charset="0"/>
                <a:cs typeface="Arial" pitchFamily="34" charset="0"/>
              </a:rPr>
              <a:t> qua lời giới thiệu của bà</a:t>
            </a:r>
            <a:r>
              <a:rPr lang="en-US" sz="2600" b="1" dirty="0">
                <a:solidFill>
                  <a:srgbClr val="FF0000"/>
                </a:solidFill>
                <a:latin typeface="Arial" pitchFamily="34" charset="0"/>
                <a:cs typeface="Arial" pitchFamily="34" charset="0"/>
              </a:rPr>
              <a:t>,</a:t>
            </a:r>
            <a:r>
              <a:rPr lang="vi-VN" sz="2600" b="1" dirty="0">
                <a:solidFill>
                  <a:srgbClr val="FF0000"/>
                </a:solidFill>
                <a:latin typeface="Arial" pitchFamily="34" charset="0"/>
                <a:cs typeface="Arial" pitchFamily="34" charset="0"/>
              </a:rPr>
              <a:t> bạn nhỏ hiểu được điều gì về vườn cây?</a:t>
            </a:r>
            <a:endParaRPr lang="en-US" sz="2600" dirty="0">
              <a:solidFill>
                <a:srgbClr val="FF0000"/>
              </a:solidFill>
              <a:latin typeface="Arial" pitchFamily="34" charset="0"/>
              <a:cs typeface="Arial" pitchFamily="34" charset="0"/>
            </a:endParaRPr>
          </a:p>
          <a:p>
            <a:r>
              <a:rPr lang="en-US" sz="2600" dirty="0">
                <a:solidFill>
                  <a:srgbClr val="002060"/>
                </a:solidFill>
                <a:latin typeface="Arial" pitchFamily="34" charset="0"/>
                <a:cs typeface="Arial" pitchFamily="34" charset="0"/>
              </a:rPr>
              <a:t>- </a:t>
            </a:r>
            <a:r>
              <a:rPr lang="vi-VN" sz="2600" dirty="0">
                <a:solidFill>
                  <a:srgbClr val="002060"/>
                </a:solidFill>
                <a:latin typeface="Arial" pitchFamily="34" charset="0"/>
                <a:cs typeface="Arial" pitchFamily="34" charset="0"/>
              </a:rPr>
              <a:t>Cây nào trong vườn cũng gợi nhớ về ông.</a:t>
            </a:r>
            <a:endParaRPr lang="en-US" sz="2600" dirty="0">
              <a:solidFill>
                <a:srgbClr val="002060"/>
              </a:solidFill>
              <a:latin typeface="Arial" pitchFamily="34" charset="0"/>
              <a:cs typeface="Arial" pitchFamily="34" charset="0"/>
            </a:endParaRPr>
          </a:p>
          <a:p>
            <a:r>
              <a:rPr lang="vi-VN" sz="2600" dirty="0" smtClean="0">
                <a:solidFill>
                  <a:srgbClr val="002060"/>
                </a:solidFill>
                <a:latin typeface="Arial" pitchFamily="34" charset="0"/>
                <a:cs typeface="Arial" pitchFamily="34" charset="0"/>
              </a:rPr>
              <a:t>- </a:t>
            </a:r>
            <a:r>
              <a:rPr lang="vi-VN" sz="2600" dirty="0">
                <a:solidFill>
                  <a:srgbClr val="002060"/>
                </a:solidFill>
                <a:latin typeface="Arial" pitchFamily="34" charset="0"/>
                <a:cs typeface="Arial" pitchFamily="34" charset="0"/>
              </a:rPr>
              <a:t>Vườn của ông luôn được bà chăm sóc chu đáo.</a:t>
            </a:r>
            <a:endParaRPr lang="en-US" sz="2600" dirty="0">
              <a:solidFill>
                <a:srgbClr val="002060"/>
              </a:solidFill>
              <a:latin typeface="Arial" pitchFamily="34" charset="0"/>
              <a:cs typeface="Arial" pitchFamily="34" charset="0"/>
            </a:endParaRPr>
          </a:p>
          <a:p>
            <a:r>
              <a:rPr lang="en-US" sz="2600" b="1" dirty="0" err="1" smtClean="0">
                <a:solidFill>
                  <a:srgbClr val="FF0000"/>
                </a:solidFill>
                <a:latin typeface="Arial" pitchFamily="34" charset="0"/>
                <a:cs typeface="Arial" pitchFamily="34" charset="0"/>
              </a:rPr>
              <a:t>Câu</a:t>
            </a:r>
            <a:r>
              <a:rPr lang="en-US" sz="2600" b="1" dirty="0" smtClean="0">
                <a:solidFill>
                  <a:srgbClr val="FF0000"/>
                </a:solidFill>
                <a:latin typeface="Arial" pitchFamily="34" charset="0"/>
                <a:cs typeface="Arial" pitchFamily="34" charset="0"/>
              </a:rPr>
              <a:t> </a:t>
            </a:r>
            <a:r>
              <a:rPr lang="en-US" sz="2600" b="1" dirty="0">
                <a:solidFill>
                  <a:srgbClr val="FF0000"/>
                </a:solidFill>
                <a:latin typeface="Arial" pitchFamily="34" charset="0"/>
                <a:cs typeface="Arial" pitchFamily="34" charset="0"/>
              </a:rPr>
              <a:t>3:</a:t>
            </a:r>
            <a:r>
              <a:rPr lang="en-US" sz="2600" dirty="0">
                <a:solidFill>
                  <a:srgbClr val="FF0000"/>
                </a:solidFill>
                <a:latin typeface="Arial" pitchFamily="34" charset="0"/>
                <a:cs typeface="Arial" pitchFamily="34" charset="0"/>
              </a:rPr>
              <a:t> </a:t>
            </a:r>
            <a:r>
              <a:rPr lang="vi-VN" sz="2600" b="1" dirty="0">
                <a:solidFill>
                  <a:srgbClr val="FF0000"/>
                </a:solidFill>
                <a:latin typeface="Arial" pitchFamily="34" charset="0"/>
                <a:cs typeface="Arial" pitchFamily="34" charset="0"/>
              </a:rPr>
              <a:t>Vì sao hình bóng ông không bao giờ phai nhạt trong lòng người thân?</a:t>
            </a:r>
            <a:endParaRPr lang="en-US" sz="2600" dirty="0">
              <a:solidFill>
                <a:srgbClr val="FF0000"/>
              </a:solidFill>
              <a:latin typeface="Arial" pitchFamily="34" charset="0"/>
              <a:cs typeface="Arial" pitchFamily="34" charset="0"/>
            </a:endParaRPr>
          </a:p>
          <a:p>
            <a:r>
              <a:rPr lang="en-US" sz="2600" dirty="0">
                <a:solidFill>
                  <a:srgbClr val="002060"/>
                </a:solidFill>
                <a:latin typeface="Arial" pitchFamily="34" charset="0"/>
                <a:cs typeface="Arial" pitchFamily="34" charset="0"/>
              </a:rPr>
              <a:t>- </a:t>
            </a:r>
            <a:r>
              <a:rPr lang="vi-VN" sz="2600" dirty="0">
                <a:solidFill>
                  <a:srgbClr val="002060"/>
                </a:solidFill>
                <a:latin typeface="Arial" pitchFamily="34" charset="0"/>
                <a:cs typeface="Arial" pitchFamily="34" charset="0"/>
              </a:rPr>
              <a:t>V</a:t>
            </a:r>
            <a:r>
              <a:rPr lang="vi-VN" sz="2600" dirty="0" smtClean="0">
                <a:solidFill>
                  <a:srgbClr val="002060"/>
                </a:solidFill>
                <a:latin typeface="Arial" pitchFamily="34" charset="0"/>
                <a:cs typeface="Arial" pitchFamily="34" charset="0"/>
              </a:rPr>
              <a:t>ì </a:t>
            </a:r>
            <a:r>
              <a:rPr lang="vi-VN" sz="2600" dirty="0">
                <a:solidFill>
                  <a:srgbClr val="002060"/>
                </a:solidFill>
                <a:latin typeface="Arial" pitchFamily="34" charset="0"/>
                <a:cs typeface="Arial" pitchFamily="34" charset="0"/>
              </a:rPr>
              <a:t>vườn cây luôn xanh tốt</a:t>
            </a:r>
            <a:r>
              <a:rPr lang="en-US" sz="2600" dirty="0">
                <a:solidFill>
                  <a:srgbClr val="002060"/>
                </a:solidFill>
                <a:latin typeface="Arial" pitchFamily="34" charset="0"/>
                <a:cs typeface="Arial" pitchFamily="34" charset="0"/>
              </a:rPr>
              <a:t>, l</a:t>
            </a:r>
            <a:r>
              <a:rPr lang="vi-VN" sz="2600" dirty="0">
                <a:solidFill>
                  <a:srgbClr val="002060"/>
                </a:solidFill>
                <a:latin typeface="Arial" pitchFamily="34" charset="0"/>
                <a:cs typeface="Arial" pitchFamily="34" charset="0"/>
              </a:rPr>
              <a:t>uôn gợi cảnh ông chăm sóc vườn </a:t>
            </a:r>
            <a:r>
              <a:rPr lang="vi-VN" sz="2600" dirty="0" smtClean="0">
                <a:solidFill>
                  <a:srgbClr val="002060"/>
                </a:solidFill>
                <a:latin typeface="Arial" pitchFamily="34" charset="0"/>
                <a:cs typeface="Arial" pitchFamily="34" charset="0"/>
              </a:rPr>
              <a:t>cây</a:t>
            </a:r>
            <a:r>
              <a:rPr lang="vi-VN" sz="2600" dirty="0">
                <a:solidFill>
                  <a:srgbClr val="002060"/>
                </a:solidFill>
                <a:latin typeface="Arial" pitchFamily="34" charset="0"/>
                <a:cs typeface="Arial" pitchFamily="34" charset="0"/>
              </a:rPr>
              <a:t>.</a:t>
            </a:r>
            <a:endParaRPr lang="en-US" sz="2600" dirty="0">
              <a:solidFill>
                <a:srgbClr val="002060"/>
              </a:solidFill>
              <a:latin typeface="Arial" pitchFamily="34" charset="0"/>
              <a:cs typeface="Arial" pitchFamily="34" charset="0"/>
            </a:endParaRPr>
          </a:p>
          <a:p>
            <a:r>
              <a:rPr lang="vi-VN" sz="2600" dirty="0" smtClean="0">
                <a:solidFill>
                  <a:srgbClr val="002060"/>
                </a:solidFill>
                <a:latin typeface="Arial" pitchFamily="34" charset="0"/>
                <a:cs typeface="Arial" pitchFamily="34" charset="0"/>
              </a:rPr>
              <a:t>- Vì </a:t>
            </a:r>
            <a:r>
              <a:rPr lang="vi-VN" sz="2600" dirty="0">
                <a:solidFill>
                  <a:srgbClr val="002060"/>
                </a:solidFill>
                <a:latin typeface="Arial" pitchFamily="34" charset="0"/>
                <a:cs typeface="Arial" pitchFamily="34" charset="0"/>
              </a:rPr>
              <a:t>vườn cây ông </a:t>
            </a:r>
            <a:r>
              <a:rPr lang="en-US" sz="2600" dirty="0" err="1">
                <a:solidFill>
                  <a:srgbClr val="002060"/>
                </a:solidFill>
                <a:latin typeface="Arial" pitchFamily="34" charset="0"/>
                <a:cs typeface="Arial" pitchFamily="34" charset="0"/>
              </a:rPr>
              <a:t>trồng</a:t>
            </a:r>
            <a:r>
              <a:rPr lang="vi-VN" sz="2600" dirty="0">
                <a:solidFill>
                  <a:srgbClr val="002060"/>
                </a:solidFill>
                <a:latin typeface="Arial" pitchFamily="34" charset="0"/>
                <a:cs typeface="Arial" pitchFamily="34" charset="0"/>
              </a:rPr>
              <a:t> luôn gợi hình bóng </a:t>
            </a:r>
            <a:r>
              <a:rPr lang="vi-VN" sz="2600" dirty="0" smtClean="0">
                <a:solidFill>
                  <a:srgbClr val="002060"/>
                </a:solidFill>
                <a:latin typeface="Arial" pitchFamily="34" charset="0"/>
                <a:cs typeface="Arial" pitchFamily="34" charset="0"/>
              </a:rPr>
              <a:t>ông</a:t>
            </a:r>
            <a:r>
              <a:rPr lang="vi-VN" sz="2600" dirty="0">
                <a:solidFill>
                  <a:srgbClr val="002060"/>
                </a:solidFill>
                <a:latin typeface="Arial" pitchFamily="34" charset="0"/>
                <a:cs typeface="Arial" pitchFamily="34" charset="0"/>
              </a:rPr>
              <a:t>.</a:t>
            </a:r>
            <a:r>
              <a:rPr lang="en-US" sz="2600" dirty="0" smtClean="0">
                <a:solidFill>
                  <a:srgbClr val="002060"/>
                </a:solidFill>
                <a:latin typeface="Arial" pitchFamily="34" charset="0"/>
                <a:cs typeface="Arial" pitchFamily="34" charset="0"/>
              </a:rPr>
              <a:t> </a:t>
            </a:r>
            <a:endParaRPr lang="en-US" sz="2400" dirty="0">
              <a:solidFill>
                <a:srgbClr val="002060"/>
              </a:solidFill>
              <a:latin typeface="Arial" pitchFamily="34" charset="0"/>
              <a:cs typeface="Arial" pitchFamily="34" charset="0"/>
            </a:endParaRPr>
          </a:p>
          <a:p>
            <a:pPr algn="just"/>
            <a:r>
              <a:rPr lang="en-US" sz="2600" b="1" dirty="0" err="1">
                <a:solidFill>
                  <a:srgbClr val="FF0000"/>
                </a:solidFill>
                <a:latin typeface="Arial" pitchFamily="34" charset="0"/>
                <a:cs typeface="Arial" pitchFamily="34" charset="0"/>
              </a:rPr>
              <a:t>Câu</a:t>
            </a:r>
            <a:r>
              <a:rPr lang="en-US" sz="2600" b="1">
                <a:solidFill>
                  <a:srgbClr val="FF0000"/>
                </a:solidFill>
                <a:latin typeface="Arial" pitchFamily="34" charset="0"/>
                <a:cs typeface="Arial" pitchFamily="34" charset="0"/>
              </a:rPr>
              <a:t> </a:t>
            </a:r>
            <a:r>
              <a:rPr lang="en-US" sz="2600" b="1" smtClean="0">
                <a:solidFill>
                  <a:srgbClr val="FF0000"/>
                </a:solidFill>
                <a:latin typeface="Arial" pitchFamily="34" charset="0"/>
                <a:cs typeface="Arial" pitchFamily="34" charset="0"/>
              </a:rPr>
              <a:t>4:</a:t>
            </a:r>
            <a:r>
              <a:rPr lang="en-US" sz="2600" smtClean="0">
                <a:solidFill>
                  <a:srgbClr val="FF0000"/>
                </a:solidFill>
                <a:latin typeface="Arial" pitchFamily="34" charset="0"/>
                <a:cs typeface="Arial" pitchFamily="34" charset="0"/>
              </a:rPr>
              <a:t> </a:t>
            </a:r>
            <a:r>
              <a:rPr lang="vi-VN" sz="2600" b="1" dirty="0">
                <a:solidFill>
                  <a:srgbClr val="FF0000"/>
                </a:solidFill>
                <a:latin typeface="Arial" pitchFamily="34" charset="0"/>
                <a:cs typeface="Arial" pitchFamily="34" charset="0"/>
              </a:rPr>
              <a:t>Nếu là bạn nhỏ trong câu chuyện, em sẽ làm gì để giữ gìn vườn cây</a:t>
            </a:r>
            <a:r>
              <a:rPr lang="en-US" sz="2600" b="1" dirty="0">
                <a:solidFill>
                  <a:srgbClr val="FF0000"/>
                </a:solidFill>
                <a:latin typeface="Arial" pitchFamily="34" charset="0"/>
                <a:cs typeface="Arial" pitchFamily="34" charset="0"/>
              </a:rPr>
              <a:t> c</a:t>
            </a:r>
            <a:r>
              <a:rPr lang="vi-VN" sz="2600" b="1" dirty="0">
                <a:solidFill>
                  <a:srgbClr val="FF0000"/>
                </a:solidFill>
                <a:latin typeface="Arial" pitchFamily="34" charset="0"/>
                <a:cs typeface="Arial" pitchFamily="34" charset="0"/>
              </a:rPr>
              <a:t>ủa ông được nguyên vẹn đúng như khi ông còn sống</a:t>
            </a:r>
            <a:r>
              <a:rPr lang="en-US" sz="2600" b="1" dirty="0">
                <a:solidFill>
                  <a:srgbClr val="FF0000"/>
                </a:solidFill>
                <a:latin typeface="Arial" pitchFamily="34" charset="0"/>
                <a:cs typeface="Arial" pitchFamily="34" charset="0"/>
              </a:rPr>
              <a:t>?</a:t>
            </a:r>
            <a:endParaRPr lang="en-US" sz="2600" dirty="0">
              <a:solidFill>
                <a:srgbClr val="FF0000"/>
              </a:solidFill>
              <a:latin typeface="Arial" pitchFamily="34" charset="0"/>
              <a:cs typeface="Arial" pitchFamily="34" charset="0"/>
            </a:endParaRPr>
          </a:p>
          <a:p>
            <a:pPr algn="just"/>
            <a:r>
              <a:rPr lang="en-US" sz="2600" dirty="0">
                <a:solidFill>
                  <a:srgbClr val="002060"/>
                </a:solidFill>
                <a:latin typeface="Arial" pitchFamily="34" charset="0"/>
                <a:cs typeface="Arial" pitchFamily="34" charset="0"/>
              </a:rPr>
              <a:t>- </a:t>
            </a:r>
            <a:r>
              <a:rPr lang="vi-VN" sz="2600" dirty="0">
                <a:solidFill>
                  <a:srgbClr val="002060"/>
                </a:solidFill>
                <a:latin typeface="Arial" pitchFamily="34" charset="0"/>
                <a:cs typeface="Arial" pitchFamily="34" charset="0"/>
              </a:rPr>
              <a:t>Em sẽ chăm chỉ vun xới, tưới nước cho từng cây</a:t>
            </a:r>
            <a:r>
              <a:rPr lang="en-US" sz="2600" dirty="0">
                <a:solidFill>
                  <a:srgbClr val="002060"/>
                </a:solidFill>
                <a:latin typeface="Arial" pitchFamily="34" charset="0"/>
                <a:cs typeface="Arial" pitchFamily="34" charset="0"/>
              </a:rPr>
              <a:t> t</a:t>
            </a:r>
            <a:r>
              <a:rPr lang="vi-VN" sz="2600" dirty="0">
                <a:solidFill>
                  <a:srgbClr val="002060"/>
                </a:solidFill>
                <a:latin typeface="Arial" pitchFamily="34" charset="0"/>
                <a:cs typeface="Arial" pitchFamily="34" charset="0"/>
              </a:rPr>
              <a:t>rong vườn. Sẽ tỉa cành bắt sâu cho các loại cây hoa. Sẽ </a:t>
            </a:r>
            <a:r>
              <a:rPr lang="en-US" sz="2600" dirty="0" err="1">
                <a:solidFill>
                  <a:srgbClr val="002060"/>
                </a:solidFill>
                <a:latin typeface="Arial" pitchFamily="34" charset="0"/>
                <a:cs typeface="Arial" pitchFamily="34" charset="0"/>
              </a:rPr>
              <a:t>rào</a:t>
            </a:r>
            <a:r>
              <a:rPr lang="vi-VN" sz="2600" dirty="0">
                <a:solidFill>
                  <a:srgbClr val="002060"/>
                </a:solidFill>
                <a:latin typeface="Arial" pitchFamily="34" charset="0"/>
                <a:cs typeface="Arial" pitchFamily="34" charset="0"/>
              </a:rPr>
              <a:t> lại xung quanh để</a:t>
            </a:r>
            <a:r>
              <a:rPr lang="en-US" sz="2600" dirty="0">
                <a:solidFill>
                  <a:srgbClr val="002060"/>
                </a:solidFill>
                <a:latin typeface="Arial" pitchFamily="34" charset="0"/>
                <a:cs typeface="Arial" pitchFamily="34" charset="0"/>
              </a:rPr>
              <a:t> b</a:t>
            </a:r>
            <a:r>
              <a:rPr lang="vi-VN" sz="2600" dirty="0">
                <a:solidFill>
                  <a:srgbClr val="002060"/>
                </a:solidFill>
                <a:latin typeface="Arial" pitchFamily="34" charset="0"/>
                <a:cs typeface="Arial" pitchFamily="34" charset="0"/>
              </a:rPr>
              <a:t>ảo vệ chúng</a:t>
            </a:r>
            <a:r>
              <a:rPr lang="en-US" sz="2600" dirty="0">
                <a:solidFill>
                  <a:srgbClr val="002060"/>
                </a:solidFill>
                <a:latin typeface="Arial" pitchFamily="34" charset="0"/>
                <a:cs typeface="Arial" pitchFamily="34" charset="0"/>
              </a:rPr>
              <a:t>,…</a:t>
            </a:r>
          </a:p>
          <a:p>
            <a:pPr marL="457200" indent="-457200">
              <a:buFontTx/>
              <a:buChar char="-"/>
            </a:pPr>
            <a:endParaRPr lang="vi-VN" sz="2600" dirty="0" smtClean="0">
              <a:solidFill>
                <a:srgbClr val="002060"/>
              </a:solidFill>
              <a:latin typeface="Arial" pitchFamily="34" charset="0"/>
              <a:cs typeface="Arial" pitchFamily="34" charset="0"/>
            </a:endParaRPr>
          </a:p>
          <a:p>
            <a:pPr marL="457200" indent="-457200">
              <a:buFontTx/>
              <a:buChar char="-"/>
            </a:pPr>
            <a:endParaRPr lang="en-US" sz="2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353914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con cháu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sp>
        <p:nvSpPr>
          <p:cNvPr id="4" name="矩形 29">
            <a:extLst>
              <a:ext uri="{FF2B5EF4-FFF2-40B4-BE49-F238E27FC236}">
                <a16:creationId xmlns:a16="http://schemas.microsoft.com/office/drawing/2014/main" xmlns="" id="{14AA70DC-F9F5-3187-A0D5-4DEB8B51D87C}"/>
              </a:ext>
            </a:extLst>
          </p:cNvPr>
          <p:cNvSpPr/>
          <p:nvPr/>
        </p:nvSpPr>
        <p:spPr>
          <a:xfrm>
            <a:off x="3788229" y="3429000"/>
            <a:ext cx="5960681" cy="646331"/>
          </a:xfrm>
          <a:prstGeom prst="roundRect">
            <a:avLst>
              <a:gd name="adj" fmla="val 0"/>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600" b="1" dirty="0">
                <a:solidFill>
                  <a:srgbClr val="FF0000"/>
                </a:solidFill>
                <a:latin typeface="Times New Roman" pitchFamily="18" charset="0"/>
                <a:cs typeface="Times New Roman" pitchFamily="18" charset="0"/>
              </a:rPr>
              <a:t>LUYỆN ĐỌC DIỄN CẢM</a:t>
            </a:r>
            <a:endParaRPr lang="en-US" sz="36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179870" y="232973"/>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7" name="图片 38">
            <a:extLst>
              <a:ext uri="{FF2B5EF4-FFF2-40B4-BE49-F238E27FC236}">
                <a16:creationId xmlns:a16="http://schemas.microsoft.com/office/drawing/2014/main" xmlns=""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xmlns="" id="{8681B3B1-930F-8176-24F7-F21B8FD31C39}"/>
              </a:ext>
            </a:extLst>
          </p:cNvPr>
          <p:cNvSpPr txBox="1">
            <a:spLocks/>
          </p:cNvSpPr>
          <p:nvPr/>
        </p:nvSpPr>
        <p:spPr>
          <a:xfrm>
            <a:off x="223274" y="207852"/>
            <a:ext cx="11745451" cy="10879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vi-VN" sz="3200" b="1" kern="0" dirty="0">
                <a:solidFill>
                  <a:srgbClr val="002060"/>
                </a:solidFill>
                <a:latin typeface="Arial" panose="020B0604020202020204" pitchFamily="34" charset="0"/>
                <a:ea typeface="Cambria" panose="02040503050406030204" pitchFamily="18" charset="0"/>
                <a:cs typeface="Arial" panose="020B0604020202020204" pitchFamily="34" charset="0"/>
              </a:rPr>
              <a:t>Loại quả nào vừa có trong bài hát, vừa có trong bức tranh sau?</a:t>
            </a:r>
            <a:endPar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endParaRPr>
          </a:p>
        </p:txBody>
      </p:sp>
      <p:pic>
        <p:nvPicPr>
          <p:cNvPr id="9" name="Picture 8">
            <a:extLst>
              <a:ext uri="{FF2B5EF4-FFF2-40B4-BE49-F238E27FC236}">
                <a16:creationId xmlns:a16="http://schemas.microsoft.com/office/drawing/2014/main" xmlns="" id="{F345986A-DA28-65D4-C7D6-EB11523C2991}"/>
              </a:ext>
            </a:extLst>
          </p:cNvPr>
          <p:cNvPicPr>
            <a:picLocks noChangeAspect="1"/>
          </p:cNvPicPr>
          <p:nvPr/>
        </p:nvPicPr>
        <p:blipFill>
          <a:blip r:embed="rId6"/>
          <a:stretch>
            <a:fillRect/>
          </a:stretch>
        </p:blipFill>
        <p:spPr>
          <a:xfrm>
            <a:off x="1744395" y="1533378"/>
            <a:ext cx="9123630" cy="5036386"/>
          </a:xfrm>
          <a:prstGeom prst="rect">
            <a:avLst/>
          </a:prstGeom>
        </p:spPr>
      </p:pic>
      <p:pic>
        <p:nvPicPr>
          <p:cNvPr id="2" name="Bản ghi Mới QUẢ">
            <a:hlinkClick r:id="" action="ppaction://media"/>
            <a:extLst>
              <a:ext uri="{FF2B5EF4-FFF2-40B4-BE49-F238E27FC236}">
                <a16:creationId xmlns:a16="http://schemas.microsoft.com/office/drawing/2014/main" xmlns="" id="{C9CF447D-D4C8-2DDE-9730-43B180E9FB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81935" y="5520216"/>
            <a:ext cx="487363" cy="487363"/>
          </a:xfrm>
          <a:prstGeom prst="rect">
            <a:avLst/>
          </a:prstGeom>
        </p:spPr>
      </p:pic>
    </p:spTree>
    <p:extLst>
      <p:ext uri="{BB962C8B-B14F-4D97-AF65-F5344CB8AC3E}">
        <p14:creationId xmlns:p14="http://schemas.microsoft.com/office/powerpoint/2010/main" val="41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0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5"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10"/>
            <a:ext cx="10491689" cy="1292434"/>
            <a:chOff x="1016687" y="422571"/>
            <a:chExt cx="10491689" cy="1643237"/>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1"/>
              <a:ext cx="9901962" cy="1408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FF0066"/>
                  </a:solidFill>
                  <a:effectLst/>
                  <a:uLnTx/>
                  <a:uFillTx/>
                  <a:latin typeface="Cambria" panose="02040503050406030204" pitchFamily="18" charset="0"/>
                  <a:ea typeface="Cambria" panose="02040503050406030204" pitchFamily="18" charset="0"/>
                </a:rPr>
                <a:t>Nhiệm</a:t>
              </a:r>
              <a:r>
                <a:rPr kumimoji="0" lang="vi-VN" sz="6600" b="1" i="0" u="none" strike="noStrike" kern="1200" cap="none" spc="0" normalizeH="0" noProof="0" dirty="0" smtClean="0">
                  <a:ln>
                    <a:noFill/>
                  </a:ln>
                  <a:solidFill>
                    <a:srgbClr val="FF0066"/>
                  </a:solidFill>
                  <a:effectLst/>
                  <a:uLnTx/>
                  <a:uFillTx/>
                  <a:latin typeface="Cambria" panose="02040503050406030204" pitchFamily="18" charset="0"/>
                  <a:ea typeface="Cambria" panose="02040503050406030204" pitchFamily="18" charset="0"/>
                </a:rPr>
                <a:t> vụ:</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284407" y="2159228"/>
            <a:ext cx="10262936" cy="212365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smtClean="0">
                <a:solidFill>
                  <a:srgbClr val="000000"/>
                </a:solidFill>
                <a:latin typeface="Cambria" panose="02040503050406030204" pitchFamily="18" charset="0"/>
                <a:ea typeface="Cambria" panose="02040503050406030204" pitchFamily="18" charset="0"/>
              </a:rPr>
              <a:t>- Hoạt động cá nhân(1 phút): Tự luyện đọc diễn cảm đoạn em yêu thích.</a:t>
            </a:r>
          </a:p>
          <a:p>
            <a:pPr algn="just"/>
            <a:r>
              <a:rPr lang="vi-VN" sz="4400" b="1" dirty="0" smtClean="0">
                <a:solidFill>
                  <a:srgbClr val="000000"/>
                </a:solidFill>
                <a:latin typeface="Cambria" panose="02040503050406030204" pitchFamily="18" charset="0"/>
                <a:ea typeface="Cambria" panose="02040503050406030204" pitchFamily="18" charset="0"/>
              </a:rPr>
              <a:t>- Thi đọc diễn cảm trước lớp.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928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xmlns=""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vi-VN" altLang="zh-CN" sz="7200">
                <a:ln>
                  <a:solidFill>
                    <a:schemeClr val="tx1"/>
                  </a:solidFill>
                </a:ln>
                <a:solidFill>
                  <a:srgbClr val="F34FB3"/>
                </a:solidFill>
                <a:latin typeface="Cambria" panose="02040503050406030204" pitchFamily="18" charset="0"/>
                <a:ea typeface="Cambria" panose="02040503050406030204" pitchFamily="18" charset="0"/>
              </a:rPr>
              <a:t>Vận dụng</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xmlns=""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xmlns=""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xmlns=""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xmlns=""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xmlns=""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xmlns=""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xmlns=""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832A9A34-3B64-9EF2-9B4A-CDC9D1E0E4EE}"/>
              </a:ext>
            </a:extLst>
          </p:cNvPr>
          <p:cNvSpPr txBox="1"/>
          <p:nvPr/>
        </p:nvSpPr>
        <p:spPr>
          <a:xfrm>
            <a:off x="2954252" y="313744"/>
            <a:ext cx="8693834" cy="707886"/>
          </a:xfrm>
          <a:prstGeom prst="rect">
            <a:avLst/>
          </a:prstGeom>
          <a:noFill/>
        </p:spPr>
        <p:txBody>
          <a:bodyPr wrap="square" rtlCol="0">
            <a:spAutoFit/>
          </a:bodyPr>
          <a:lstStyle/>
          <a:p>
            <a:r>
              <a:rPr lang="vi-VN" sz="4000" b="1" dirty="0">
                <a:solidFill>
                  <a:schemeClr val="accent2">
                    <a:lumMod val="75000"/>
                  </a:schemeClr>
                </a:solidFill>
                <a:ea typeface="Cambria" panose="02040503050406030204" pitchFamily="18" charset="0"/>
              </a:rPr>
              <a:t>Thứ Bảy ngày 9 tháng 3 năm </a:t>
            </a:r>
            <a:r>
              <a:rPr lang="vi-VN" sz="4000" b="1" dirty="0" smtClean="0">
                <a:solidFill>
                  <a:schemeClr val="accent2">
                    <a:lumMod val="75000"/>
                  </a:schemeClr>
                </a:solidFill>
                <a:ea typeface="Cambria" panose="02040503050406030204" pitchFamily="18" charset="0"/>
              </a:rPr>
              <a:t>2024</a:t>
            </a:r>
            <a:endParaRPr kumimoji="0" lang="en-US" sz="4000" b="1" i="1" u="none" strike="noStrike" kern="1200" cap="none" spc="0" normalizeH="0" baseline="0" noProof="0" dirty="0">
              <a:ln>
                <a:noFill/>
              </a:ln>
              <a:solidFill>
                <a:schemeClr val="accent2">
                  <a:lumMod val="75000"/>
                </a:schemeClr>
              </a:solidFill>
              <a:effectLst/>
              <a:uLnTx/>
              <a:uFillTx/>
              <a:ea typeface="Cambria" panose="02040503050406030204" pitchFamily="18" charset="0"/>
            </a:endParaRPr>
          </a:p>
        </p:txBody>
      </p:sp>
      <p:sp>
        <p:nvSpPr>
          <p:cNvPr id="2" name="TextBox 1">
            <a:extLst>
              <a:ext uri="{FF2B5EF4-FFF2-40B4-BE49-F238E27FC236}">
                <a16:creationId xmlns="" xmlns:a16="http://schemas.microsoft.com/office/drawing/2014/main" id="{D86271EE-DB9D-4FAB-2A71-A1352F0AE828}"/>
              </a:ext>
            </a:extLst>
          </p:cNvPr>
          <p:cNvSpPr txBox="1"/>
          <p:nvPr/>
        </p:nvSpPr>
        <p:spPr>
          <a:xfrm>
            <a:off x="6740577" y="5266401"/>
            <a:ext cx="4578220" cy="707886"/>
          </a:xfrm>
          <a:prstGeom prst="rect">
            <a:avLst/>
          </a:prstGeom>
          <a:noFill/>
        </p:spPr>
        <p:txBody>
          <a:bodyPr wrap="square" rtlCol="0">
            <a:spAutoFit/>
          </a:bodyPr>
          <a:lstStyle/>
          <a:p>
            <a:pPr lvl="0" algn="ctr">
              <a:defRPr/>
            </a:pPr>
            <a:r>
              <a:rPr lang="vi-VN" sz="4000" b="1" dirty="0">
                <a:solidFill>
                  <a:srgbClr val="002060"/>
                </a:solidFill>
                <a:ea typeface="Cambria" panose="02040503050406030204" pitchFamily="18" charset="0"/>
              </a:rPr>
              <a:t>(Theo Phong Thu)</a:t>
            </a:r>
            <a:endParaRPr kumimoji="0" lang="en-US" sz="4000" b="1" i="1" strike="noStrike" kern="1200" cap="none" spc="0" normalizeH="0" baseline="0" noProof="0" dirty="0">
              <a:ln>
                <a:noFill/>
              </a:ln>
              <a:solidFill>
                <a:srgbClr val="002060"/>
              </a:solidFill>
              <a:effectLst/>
              <a:uLnTx/>
              <a:uFillTx/>
              <a:ea typeface="Cambria" panose="02040503050406030204" pitchFamily="18" charset="0"/>
            </a:endParaRPr>
          </a:p>
        </p:txBody>
      </p:sp>
      <p:pic>
        <p:nvPicPr>
          <p:cNvPr id="7" name="Picture 6">
            <a:extLst>
              <a:ext uri="{FF2B5EF4-FFF2-40B4-BE49-F238E27FC236}">
                <a16:creationId xmlns:a16="http://schemas.microsoft.com/office/drawing/2014/main" xmlns="" id="{5B27788B-06EB-1675-B890-5AE16302D632}"/>
              </a:ext>
            </a:extLst>
          </p:cNvPr>
          <p:cNvPicPr>
            <a:picLocks noChangeAspect="1"/>
          </p:cNvPicPr>
          <p:nvPr/>
        </p:nvPicPr>
        <p:blipFill>
          <a:blip r:embed="rId2"/>
          <a:stretch>
            <a:fillRect/>
          </a:stretch>
        </p:blipFill>
        <p:spPr>
          <a:xfrm>
            <a:off x="5302706" y="1935510"/>
            <a:ext cx="2993395" cy="2213040"/>
          </a:xfrm>
          <a:prstGeom prst="rect">
            <a:avLst/>
          </a:prstGeom>
        </p:spPr>
      </p:pic>
      <p:pic>
        <p:nvPicPr>
          <p:cNvPr id="11" name="Picture 10">
            <a:extLst>
              <a:ext uri="{FF2B5EF4-FFF2-40B4-BE49-F238E27FC236}">
                <a16:creationId xmlns:a16="http://schemas.microsoft.com/office/drawing/2014/main" xmlns="" id="{7BDA8114-1330-DD99-6DFE-C1ECE1456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4403" y="2395658"/>
            <a:ext cx="4353560" cy="4700454"/>
          </a:xfrm>
          <a:prstGeom prst="rect">
            <a:avLst/>
          </a:prstGeom>
        </p:spPr>
      </p:pic>
      <p:pic>
        <p:nvPicPr>
          <p:cNvPr id="8" name="Picture 7">
            <a:extLst>
              <a:ext uri="{FF2B5EF4-FFF2-40B4-BE49-F238E27FC236}">
                <a16:creationId xmlns:a16="http://schemas.microsoft.com/office/drawing/2014/main" xmlns="" id="{0D9B838B-1731-19C0-5400-E426CBE05E8A}"/>
              </a:ext>
            </a:extLst>
          </p:cNvPr>
          <p:cNvPicPr>
            <a:picLocks noChangeAspect="1"/>
          </p:cNvPicPr>
          <p:nvPr/>
        </p:nvPicPr>
        <p:blipFill>
          <a:blip r:embed="rId4"/>
          <a:stretch>
            <a:fillRect/>
          </a:stretch>
        </p:blipFill>
        <p:spPr>
          <a:xfrm>
            <a:off x="1470706" y="3504979"/>
            <a:ext cx="10721294" cy="1485938"/>
          </a:xfrm>
          <a:prstGeom prst="rect">
            <a:avLst/>
          </a:prstGeom>
        </p:spPr>
      </p:pic>
      <p:pic>
        <p:nvPicPr>
          <p:cNvPr id="10" name="Picture 9">
            <a:extLst>
              <a:ext uri="{FF2B5EF4-FFF2-40B4-BE49-F238E27FC236}">
                <a16:creationId xmlns="" xmlns:a16="http://schemas.microsoft.com/office/drawing/2014/main" id="{FC7CC48E-3424-994E-9106-B812629D094E}"/>
              </a:ext>
            </a:extLst>
          </p:cNvPr>
          <p:cNvPicPr>
            <a:picLocks noChangeAspect="1"/>
          </p:cNvPicPr>
          <p:nvPr/>
        </p:nvPicPr>
        <p:blipFill>
          <a:blip r:embed="rId5"/>
          <a:stretch>
            <a:fillRect/>
          </a:stretch>
        </p:blipFill>
        <p:spPr>
          <a:xfrm>
            <a:off x="4304713" y="1077624"/>
            <a:ext cx="4724973" cy="1153314"/>
          </a:xfrm>
          <a:prstGeom prst="rect">
            <a:avLst/>
          </a:prstGeom>
        </p:spPr>
      </p:pic>
    </p:spTree>
    <p:extLst>
      <p:ext uri="{BB962C8B-B14F-4D97-AF65-F5344CB8AC3E}">
        <p14:creationId xmlns:p14="http://schemas.microsoft.com/office/powerpoint/2010/main" val="40068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xmlns=""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xmlns=""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87288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10"/>
            <a:ext cx="10491689" cy="1292434"/>
            <a:chOff x="1016687" y="422571"/>
            <a:chExt cx="10491689" cy="1643237"/>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1"/>
              <a:ext cx="9901962" cy="1408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FF0066"/>
                  </a:solidFill>
                  <a:effectLst/>
                  <a:uLnTx/>
                  <a:uFillTx/>
                  <a:latin typeface="Cambria" panose="02040503050406030204" pitchFamily="18" charset="0"/>
                  <a:ea typeface="Cambria" panose="02040503050406030204" pitchFamily="18" charset="0"/>
                </a:rPr>
                <a:t>Nhiệm</a:t>
              </a:r>
              <a:r>
                <a:rPr kumimoji="0" lang="vi-VN" sz="6600" b="1" i="0" u="none" strike="noStrike" kern="1200" cap="none" spc="0" normalizeH="0" noProof="0" dirty="0" smtClean="0">
                  <a:ln>
                    <a:noFill/>
                  </a:ln>
                  <a:solidFill>
                    <a:srgbClr val="FF0066"/>
                  </a:solidFill>
                  <a:effectLst/>
                  <a:uLnTx/>
                  <a:uFillTx/>
                  <a:latin typeface="Cambria" panose="02040503050406030204" pitchFamily="18" charset="0"/>
                  <a:ea typeface="Cambria" panose="02040503050406030204" pitchFamily="18" charset="0"/>
                </a:rPr>
                <a:t> vụ:</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284407" y="2159228"/>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smtClean="0">
                <a:solidFill>
                  <a:srgbClr val="000000"/>
                </a:solidFill>
                <a:latin typeface="Cambria" panose="02040503050406030204" pitchFamily="18" charset="0"/>
                <a:ea typeface="Cambria" panose="02040503050406030204" pitchFamily="18" charset="0"/>
              </a:rPr>
              <a:t>- 1 HS đọc mẫu toàn bài. </a:t>
            </a:r>
          </a:p>
          <a:p>
            <a:pPr algn="just"/>
            <a:r>
              <a:rPr lang="vi-VN" sz="4400" b="1" dirty="0" smtClean="0">
                <a:solidFill>
                  <a:srgbClr val="000000"/>
                </a:solidFill>
                <a:latin typeface="Cambria" panose="02040503050406030204" pitchFamily="18" charset="0"/>
                <a:ea typeface="Cambria" panose="02040503050406030204" pitchFamily="18" charset="0"/>
              </a:rPr>
              <a:t>- Cả lớp theo dõi lắng nghe: Nêu giọng đọc, dùng bút chì chia đoạn vào sách giáo khoa.</a:t>
            </a:r>
          </a:p>
        </p:txBody>
      </p:sp>
    </p:spTree>
    <p:extLst>
      <p:ext uri="{BB962C8B-B14F-4D97-AF65-F5344CB8AC3E}">
        <p14:creationId xmlns:p14="http://schemas.microsoft.com/office/powerpoint/2010/main" val="23555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2" y="2021304"/>
            <a:ext cx="4227401" cy="5479981"/>
          </a:xfrm>
          <a:prstGeom prst="rect">
            <a:avLst/>
          </a:prstGeom>
        </p:spPr>
      </p:pic>
      <p:sp>
        <p:nvSpPr>
          <p:cNvPr id="7" name="圆角矩形 17">
            <a:extLst>
              <a:ext uri="{FF2B5EF4-FFF2-40B4-BE49-F238E27FC236}">
                <a16:creationId xmlns:a16="http://schemas.microsoft.com/office/drawing/2014/main" xmlns="" id="{79602C46-773E-4AC8-6ADF-80EE66D44521}"/>
              </a:ext>
            </a:extLst>
          </p:cNvPr>
          <p:cNvSpPr/>
          <p:nvPr/>
        </p:nvSpPr>
        <p:spPr>
          <a:xfrm>
            <a:off x="2809875" y="657225"/>
            <a:ext cx="8801100" cy="481984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9" name="矩形 29">
            <a:extLst>
              <a:ext uri="{FF2B5EF4-FFF2-40B4-BE49-F238E27FC236}">
                <a16:creationId xmlns:a16="http://schemas.microsoft.com/office/drawing/2014/main" xmlns="" id="{14AA70DC-F9F5-3187-A0D5-4DEB8B51D87C}"/>
              </a:ext>
            </a:extLst>
          </p:cNvPr>
          <p:cNvSpPr/>
          <p:nvPr/>
        </p:nvSpPr>
        <p:spPr>
          <a:xfrm>
            <a:off x="3475555" y="2021304"/>
            <a:ext cx="7469740" cy="2009061"/>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Hướng 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vi-VN" sz="2800" b="1" dirty="0">
                <a:latin typeface="+mj-lt"/>
              </a:rPr>
              <a:t>Trầm ấm và tình cảm. Nhấn giọng ở những từ ngữ gợi tả, từ ngữ thể hiện tâm trạng cảm xúc của nhân vật trong câu chuyện.</a:t>
            </a:r>
            <a:endParaRPr lang="en-US" sz="2800" b="1" dirty="0">
              <a:latin typeface="+mj-lt"/>
              <a:cs typeface="Times New Roman" pitchFamily="18" charset="0"/>
            </a:endParaRPr>
          </a:p>
        </p:txBody>
      </p:sp>
    </p:spTree>
    <p:extLst>
      <p:ext uri="{BB962C8B-B14F-4D97-AF65-F5344CB8AC3E}">
        <p14:creationId xmlns:p14="http://schemas.microsoft.com/office/powerpoint/2010/main" val="539519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2" y="2021304"/>
            <a:ext cx="4227401" cy="5479981"/>
          </a:xfrm>
          <a:prstGeom prst="rect">
            <a:avLst/>
          </a:prstGeom>
        </p:spPr>
      </p:pic>
      <p:sp>
        <p:nvSpPr>
          <p:cNvPr id="7" name="圆角矩形 17">
            <a:extLst>
              <a:ext uri="{FF2B5EF4-FFF2-40B4-BE49-F238E27FC236}">
                <a16:creationId xmlns:a16="http://schemas.microsoft.com/office/drawing/2014/main" xmlns="" id="{79602C46-773E-4AC8-6ADF-80EE66D44521}"/>
              </a:ext>
            </a:extLst>
          </p:cNvPr>
          <p:cNvSpPr/>
          <p:nvPr/>
        </p:nvSpPr>
        <p:spPr>
          <a:xfrm>
            <a:off x="2809875" y="657224"/>
            <a:ext cx="8801100" cy="532154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9" name="矩形 29">
            <a:extLst>
              <a:ext uri="{FF2B5EF4-FFF2-40B4-BE49-F238E27FC236}">
                <a16:creationId xmlns:a16="http://schemas.microsoft.com/office/drawing/2014/main" xmlns="" id="{14AA70DC-F9F5-3187-A0D5-4DEB8B51D87C}"/>
              </a:ext>
            </a:extLst>
          </p:cNvPr>
          <p:cNvSpPr/>
          <p:nvPr/>
        </p:nvSpPr>
        <p:spPr>
          <a:xfrm>
            <a:off x="3475555" y="1434644"/>
            <a:ext cx="7469740" cy="578882"/>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Bài đọc chia làm </a:t>
            </a:r>
            <a:r>
              <a:rPr lang="vi-VN" sz="2800" b="1" dirty="0" smtClean="0">
                <a:solidFill>
                  <a:prstClr val="black"/>
                </a:solidFill>
                <a:latin typeface="Cambria" panose="02040503050406030204" pitchFamily="18" charset="0"/>
                <a:ea typeface="Cambria" panose="02040503050406030204" pitchFamily="18" charset="0"/>
              </a:rPr>
              <a:t>4 </a:t>
            </a:r>
            <a:r>
              <a:rPr lang="vi-VN" sz="2800" b="1" dirty="0">
                <a:solidFill>
                  <a:prstClr val="black"/>
                </a:solidFill>
                <a:latin typeface="Cambria" panose="02040503050406030204" pitchFamily="18" charset="0"/>
                <a:ea typeface="Cambria" panose="02040503050406030204" pitchFamily="18" charset="0"/>
              </a:rPr>
              <a:t>đoạn:</a:t>
            </a:r>
          </a:p>
        </p:txBody>
      </p:sp>
      <p:sp>
        <p:nvSpPr>
          <p:cNvPr id="3" name="矩形 29">
            <a:extLst>
              <a:ext uri="{FF2B5EF4-FFF2-40B4-BE49-F238E27FC236}">
                <a16:creationId xmlns:a16="http://schemas.microsoft.com/office/drawing/2014/main" xmlns="" id="{1282BC0D-5133-BA76-3578-27E3E32EBDE5}"/>
              </a:ext>
            </a:extLst>
          </p:cNvPr>
          <p:cNvSpPr/>
          <p:nvPr/>
        </p:nvSpPr>
        <p:spPr>
          <a:xfrm>
            <a:off x="3475555" y="2254868"/>
            <a:ext cx="7469740"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Đoạn 1: Từ đầu .... </a:t>
            </a:r>
            <a:r>
              <a:rPr lang="vi-VN" sz="2800" b="1" dirty="0">
                <a:solidFill>
                  <a:prstClr val="black"/>
                </a:solidFill>
                <a:latin typeface="Cambria" panose="02040503050406030204" pitchFamily="18" charset="0"/>
                <a:ea typeface="Cambria" panose="02040503050406030204" pitchFamily="18" charset="0"/>
              </a:rPr>
              <a:t>c</a:t>
            </a:r>
            <a:r>
              <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ho cá</a:t>
            </a:r>
            <a:r>
              <a:rPr kumimoji="0" lang="vi-VN" sz="28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ăn sung</a:t>
            </a:r>
            <a:endParaRPr kumimoji="0" lang="vi-VN" sz="28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xmlns="" id="{A5358012-8FEF-8FE8-7053-4264136F15EB}"/>
              </a:ext>
            </a:extLst>
          </p:cNvPr>
          <p:cNvSpPr/>
          <p:nvPr/>
        </p:nvSpPr>
        <p:spPr>
          <a:xfrm>
            <a:off x="3475555" y="3028555"/>
            <a:ext cx="7469740" cy="578882"/>
          </a:xfrm>
          <a:prstGeom prst="roundRect">
            <a:avLst/>
          </a:prstGeom>
          <a:solidFill>
            <a:schemeClr val="accent2">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khi ông còn sống</a:t>
            </a:r>
          </a:p>
        </p:txBody>
      </p:sp>
      <p:sp>
        <p:nvSpPr>
          <p:cNvPr id="5" name="矩形 29">
            <a:extLst>
              <a:ext uri="{FF2B5EF4-FFF2-40B4-BE49-F238E27FC236}">
                <a16:creationId xmlns:a16="http://schemas.microsoft.com/office/drawing/2014/main" xmlns="" id="{A09A0571-E392-DB23-3FB9-091753793321}"/>
              </a:ext>
            </a:extLst>
          </p:cNvPr>
          <p:cNvSpPr/>
          <p:nvPr/>
        </p:nvSpPr>
        <p:spPr>
          <a:xfrm>
            <a:off x="3475555" y="3839450"/>
            <a:ext cx="7469740" cy="578882"/>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 </a:t>
            </a:r>
            <a:r>
              <a:rPr lang="vi-VN" sz="2800" b="1" dirty="0" smtClean="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khoai sọ,...</a:t>
            </a:r>
          </a:p>
        </p:txBody>
      </p:sp>
      <p:sp>
        <p:nvSpPr>
          <p:cNvPr id="10" name="矩形 29">
            <a:extLst>
              <a:ext uri="{FF2B5EF4-FFF2-40B4-BE49-F238E27FC236}">
                <a16:creationId xmlns:a16="http://schemas.microsoft.com/office/drawing/2014/main" xmlns="" id="{A0E7CFEC-3792-B512-07BD-603A934D9AD0}"/>
              </a:ext>
            </a:extLst>
          </p:cNvPr>
          <p:cNvSpPr/>
          <p:nvPr/>
        </p:nvSpPr>
        <p:spPr>
          <a:xfrm>
            <a:off x="3475555" y="4594853"/>
            <a:ext cx="7469740" cy="578882"/>
          </a:xfrm>
          <a:prstGeom prst="roundRect">
            <a:avLst/>
          </a:prstGeom>
          <a:solidFill>
            <a:schemeClr val="accent3">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a:t>
            </a:r>
            <a:r>
              <a:rPr lang="vi-VN" sz="2800" b="1" dirty="0" smtClean="0">
                <a:solidFill>
                  <a:prstClr val="black"/>
                </a:solidFill>
                <a:latin typeface="Cambria" panose="02040503050406030204" pitchFamily="18" charset="0"/>
                <a:ea typeface="Cambria" panose="02040503050406030204" pitchFamily="18" charset="0"/>
              </a:rPr>
              <a:t>4: </a:t>
            </a:r>
            <a:r>
              <a:rPr lang="vi-VN" sz="2800" b="1" dirty="0">
                <a:solidFill>
                  <a:prstClr val="black"/>
                </a:solidFill>
                <a:latin typeface="Cambria" panose="02040503050406030204" pitchFamily="18" charset="0"/>
                <a:ea typeface="Cambria" panose="02040503050406030204" pitchFamily="18" charset="0"/>
              </a:rPr>
              <a:t>Còn lại</a:t>
            </a:r>
          </a:p>
        </p:txBody>
      </p:sp>
    </p:spTree>
    <p:extLst>
      <p:ext uri="{BB962C8B-B14F-4D97-AF65-F5344CB8AC3E}">
        <p14:creationId xmlns:p14="http://schemas.microsoft.com/office/powerpoint/2010/main" val="1308730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10"/>
            <a:ext cx="10491689" cy="1292434"/>
            <a:chOff x="1016687" y="422571"/>
            <a:chExt cx="10491689" cy="1643237"/>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1"/>
              <a:ext cx="9901962" cy="1408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FF0066"/>
                  </a:solidFill>
                  <a:effectLst/>
                  <a:uLnTx/>
                  <a:uFillTx/>
                  <a:latin typeface="Cambria" panose="02040503050406030204" pitchFamily="18" charset="0"/>
                  <a:ea typeface="Cambria" panose="02040503050406030204" pitchFamily="18" charset="0"/>
                </a:rPr>
                <a:t>Nhiệm</a:t>
              </a:r>
              <a:r>
                <a:rPr kumimoji="0" lang="vi-VN" sz="6600" b="1" i="0" u="none" strike="noStrike" kern="1200" cap="none" spc="0" normalizeH="0" noProof="0" dirty="0" smtClean="0">
                  <a:ln>
                    <a:noFill/>
                  </a:ln>
                  <a:solidFill>
                    <a:srgbClr val="FF0066"/>
                  </a:solidFill>
                  <a:effectLst/>
                  <a:uLnTx/>
                  <a:uFillTx/>
                  <a:latin typeface="Cambria" panose="02040503050406030204" pitchFamily="18" charset="0"/>
                  <a:ea typeface="Cambria" panose="02040503050406030204" pitchFamily="18" charset="0"/>
                </a:rPr>
                <a:t> vụ:</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284407" y="2159228"/>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smtClean="0">
                <a:solidFill>
                  <a:srgbClr val="000000"/>
                </a:solidFill>
                <a:latin typeface="Cambria" panose="02040503050406030204" pitchFamily="18" charset="0"/>
                <a:ea typeface="Cambria" panose="02040503050406030204" pitchFamily="18" charset="0"/>
              </a:rPr>
              <a:t>- </a:t>
            </a:r>
            <a:r>
              <a:rPr lang="vi-VN" sz="4400" b="1" dirty="0">
                <a:solidFill>
                  <a:srgbClr val="000000"/>
                </a:solidFill>
                <a:latin typeface="Cambria" panose="02040503050406030204" pitchFamily="18" charset="0"/>
                <a:ea typeface="Cambria" panose="02040503050406030204" pitchFamily="18" charset="0"/>
              </a:rPr>
              <a:t>H</a:t>
            </a:r>
            <a:r>
              <a:rPr lang="vi-VN" sz="4400" b="1" dirty="0" smtClean="0">
                <a:solidFill>
                  <a:srgbClr val="000000"/>
                </a:solidFill>
                <a:latin typeface="Cambria" panose="02040503050406030204" pitchFamily="18" charset="0"/>
                <a:ea typeface="Cambria" panose="02040503050406030204" pitchFamily="18" charset="0"/>
              </a:rPr>
              <a:t>oạt động nhóm 4(5 phút): Luyện đọc trong nhóm, dùng bút chì gạch chân từ khó, câu khó trong bài. </a:t>
            </a:r>
          </a:p>
          <a:p>
            <a:pPr algn="just"/>
            <a:r>
              <a:rPr lang="vi-VN" sz="4400" b="1" dirty="0" smtClean="0">
                <a:solidFill>
                  <a:srgbClr val="000000"/>
                </a:solidFill>
                <a:latin typeface="Cambria" panose="02040503050406030204" pitchFamily="18" charset="0"/>
                <a:ea typeface="Cambria" panose="02040503050406030204" pitchFamily="18" charset="0"/>
              </a:rPr>
              <a:t>- Báo cáo kết quả.</a:t>
            </a:r>
          </a:p>
        </p:txBody>
      </p:sp>
    </p:spTree>
    <p:extLst>
      <p:ext uri="{BB962C8B-B14F-4D97-AF65-F5344CB8AC3E}">
        <p14:creationId xmlns:p14="http://schemas.microsoft.com/office/powerpoint/2010/main" val="17552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19643" y="492183"/>
            <a:ext cx="8712857" cy="2221658"/>
          </a:xfrm>
          <a:prstGeom prst="rect">
            <a:avLst/>
          </a:prstGeom>
        </p:spPr>
      </p:pic>
      <p:sp>
        <p:nvSpPr>
          <p:cNvPr id="3" name="矩形 29">
            <a:extLst>
              <a:ext uri="{FF2B5EF4-FFF2-40B4-BE49-F238E27FC236}">
                <a16:creationId xmlns:a16="http://schemas.microsoft.com/office/drawing/2014/main" xmlns="" id="{A17084CE-6629-11AB-0939-C948EA583EF9}"/>
              </a:ext>
            </a:extLst>
          </p:cNvPr>
          <p:cNvSpPr/>
          <p:nvPr/>
        </p:nvSpPr>
        <p:spPr>
          <a:xfrm>
            <a:off x="2983111" y="1090568"/>
            <a:ext cx="7469740" cy="1021556"/>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5400" b="1" dirty="0">
                <a:solidFill>
                  <a:prstClr val="black"/>
                </a:solidFill>
                <a:latin typeface="Cambria" panose="02040503050406030204" pitchFamily="18" charset="0"/>
                <a:ea typeface="Cambria" panose="02040503050406030204" pitchFamily="18" charset="0"/>
              </a:rPr>
              <a:t>Luyện đọc từ khó</a:t>
            </a:r>
          </a:p>
        </p:txBody>
      </p:sp>
      <p:pic>
        <p:nvPicPr>
          <p:cNvPr id="15" name="Picture 14"/>
          <p:cNvPicPr>
            <a:picLocks noChangeAspect="1"/>
          </p:cNvPicPr>
          <p:nvPr/>
        </p:nvPicPr>
        <p:blipFill>
          <a:blip r:embed="rId5" cstate="hqprint">
            <a:extLst>
              <a:ext uri="{BEBA8EAE-BF5A-486C-A8C5-ECC9F3942E4B}">
                <a14:imgProps xmlns:a14="http://schemas.microsoft.com/office/drawing/2010/main">
                  <a14:imgLayer r:embed="rId6">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60051" y="2256076"/>
            <a:ext cx="3768011" cy="4776736"/>
          </a:xfrm>
          <a:prstGeom prst="rect">
            <a:avLst/>
          </a:prstGeom>
        </p:spPr>
      </p:pic>
    </p:spTree>
    <p:controls>
      <mc:AlternateContent xmlns:mc="http://schemas.openxmlformats.org/markup-compatibility/2006">
        <mc:Choice xmlns:v="urn:schemas-microsoft-com:vml" Requires="v">
          <p:control spid="1049" name="TextBox1" r:id="rId2" imgW="8515440" imgH="2114640"/>
        </mc:Choice>
        <mc:Fallback>
          <p:control name="TextBox1" r:id="rId2" imgW="8515440" imgH="2114640">
            <p:pic>
              <p:nvPicPr>
                <p:cNvPr id="2" name="TextBox1"/>
                <p:cNvPicPr>
                  <a:picLocks/>
                </p:cNvPicPr>
                <p:nvPr/>
              </p:nvPicPr>
              <p:blipFill>
                <a:blip r:embed="rId7"/>
                <a:srcRect/>
                <a:stretch>
                  <a:fillRect/>
                </a:stretch>
              </p:blipFill>
              <p:spPr bwMode="auto">
                <a:xfrm>
                  <a:off x="3302000" y="2784475"/>
                  <a:ext cx="8515350" cy="21113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8102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972</Words>
  <Application>Microsoft Office PowerPoint</Application>
  <PresentationFormat>Widescreen</PresentationFormat>
  <Paragraphs>66</Paragraphs>
  <Slides>22</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宋体</vt:lpstr>
      <vt:lpstr>宋体</vt:lpstr>
      <vt:lpstr>Arial</vt:lpstr>
      <vt:lpstr>Calibri</vt:lpstr>
      <vt:lpstr>Calibri Light</vt:lpstr>
      <vt:lpstr>Cambria</vt:lpstr>
      <vt:lpstr>等线</vt:lpstr>
      <vt:lpstr>Times New Roman</vt:lpstr>
      <vt:lpstr>Wingdings</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HuyenPC</cp:lastModifiedBy>
  <cp:revision>116</cp:revision>
  <dcterms:created xsi:type="dcterms:W3CDTF">2023-12-08T15:18:40Z</dcterms:created>
  <dcterms:modified xsi:type="dcterms:W3CDTF">2025-04-10T08:51:10Z</dcterms:modified>
</cp:coreProperties>
</file>