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1" r:id="rId4"/>
    <p:sldId id="262" r:id="rId5"/>
    <p:sldId id="263" r:id="rId6"/>
    <p:sldId id="264" r:id="rId7"/>
    <p:sldId id="266" r:id="rId8"/>
    <p:sldId id="267" r:id="rId9"/>
    <p:sldId id="268" r:id="rId10"/>
    <p:sldId id="269" r:id="rId11"/>
    <p:sldId id="270" r:id="rId12"/>
    <p:sldId id="273" r:id="rId13"/>
    <p:sldId id="271" r:id="rId14"/>
    <p:sldId id="272" r:id="rId15"/>
    <p:sldId id="265" r:id="rId16"/>
    <p:sldId id="275" r:id="rId17"/>
    <p:sldId id="278" r:id="rId18"/>
    <p:sldId id="279" r:id="rId19"/>
    <p:sldId id="277" r:id="rId20"/>
    <p:sldId id="280" r:id="rId21"/>
    <p:sldId id="25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306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63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699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25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270933" y="254000"/>
            <a:ext cx="11616267" cy="6383867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005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926DE-7C4B-4B69-8939-B49753CD459A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96282-DCE9-4795-BDA7-BD3D7D084D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8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926DE-7C4B-4B69-8939-B49753CD459A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96282-DCE9-4795-BDA7-BD3D7D084D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463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926DE-7C4B-4B69-8939-B49753CD459A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96282-DCE9-4795-BDA7-BD3D7D084D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650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926DE-7C4B-4B69-8939-B49753CD459A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96282-DCE9-4795-BDA7-BD3D7D084D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907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384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5" r:id="rId4"/>
    <p:sldLayoutId id="2147483656" r:id="rId5"/>
    <p:sldLayoutId id="2147483657" r:id="rId6"/>
    <p:sldLayoutId id="2147483658" r:id="rId7"/>
    <p:sldLayoutId id="2147483659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52"/>
            <a:ext cx="12192000" cy="68472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1FCE2A4-87F2-5B73-4F14-038B746E89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3" y="-53526"/>
            <a:ext cx="1361866" cy="13618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9243760-C26D-E1D0-486D-502F306434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6832" y="161401"/>
            <a:ext cx="4858933" cy="122540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6471" y="1367218"/>
            <a:ext cx="10955462" cy="4572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165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538" y="523739"/>
            <a:ext cx="5324748" cy="35462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7066" y="2743200"/>
            <a:ext cx="5502488" cy="37416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01784" y="4023726"/>
            <a:ext cx="37621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Rai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258595" y="1877064"/>
            <a:ext cx="37621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 Na</a:t>
            </a:r>
          </a:p>
        </p:txBody>
      </p:sp>
    </p:spTree>
    <p:extLst>
      <p:ext uri="{BB962C8B-B14F-4D97-AF65-F5344CB8AC3E}">
        <p14:creationId xmlns:p14="http://schemas.microsoft.com/office/powerpoint/2010/main" val="192770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760" y="2704013"/>
            <a:ext cx="5520989" cy="34966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5708" y="613955"/>
            <a:ext cx="5521770" cy="34747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57202" y="1763851"/>
            <a:ext cx="37621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 Mạ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96448" y="4202886"/>
            <a:ext cx="37621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 Xơ Đăng</a:t>
            </a:r>
          </a:p>
        </p:txBody>
      </p:sp>
    </p:spTree>
    <p:extLst>
      <p:ext uri="{BB962C8B-B14F-4D97-AF65-F5344CB8AC3E}">
        <p14:creationId xmlns:p14="http://schemas.microsoft.com/office/powerpoint/2010/main" val="1035704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:a16="http://schemas.microsoft.com/office/drawing/2014/main" xmlns="" id="{76418130-7223-4F5D-BCAF-2FB39AA550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2598" y="910056"/>
            <a:ext cx="4665775" cy="6065509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4349930" y="596547"/>
            <a:ext cx="7171509" cy="2616915"/>
          </a:xfrm>
          <a:prstGeom prst="wedgeRoundRectCallout">
            <a:avLst>
              <a:gd name="adj1" fmla="val -52891"/>
              <a:gd name="adj2" fmla="val 65495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Ngoài các dân tộc đã sống lâu đời ở Tây Nguyên còn có các dân tộc nào khác đến định cư?</a:t>
            </a:r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4" name="矩形: 圆角 11">
            <a:extLst>
              <a:ext uri="{FF2B5EF4-FFF2-40B4-BE49-F238E27FC236}">
                <a16:creationId xmlns:a16="http://schemas.microsoft.com/office/drawing/2014/main" xmlns="" id="{3ACF7974-899B-4EB0-B7ED-143926AC71B9}"/>
              </a:ext>
            </a:extLst>
          </p:cNvPr>
          <p:cNvSpPr/>
          <p:nvPr/>
        </p:nvSpPr>
        <p:spPr>
          <a:xfrm>
            <a:off x="5540376" y="3735979"/>
            <a:ext cx="5628367" cy="2704010"/>
          </a:xfrm>
          <a:custGeom>
            <a:avLst/>
            <a:gdLst>
              <a:gd name="connsiteX0" fmla="*/ 0 w 2514916"/>
              <a:gd name="connsiteY0" fmla="*/ 326637 h 3797040"/>
              <a:gd name="connsiteX1" fmla="*/ 326637 w 2514916"/>
              <a:gd name="connsiteY1" fmla="*/ 0 h 3797040"/>
              <a:gd name="connsiteX2" fmla="*/ 2188279 w 2514916"/>
              <a:gd name="connsiteY2" fmla="*/ 0 h 3797040"/>
              <a:gd name="connsiteX3" fmla="*/ 2514916 w 2514916"/>
              <a:gd name="connsiteY3" fmla="*/ 326637 h 3797040"/>
              <a:gd name="connsiteX4" fmla="*/ 2514916 w 2514916"/>
              <a:gd name="connsiteY4" fmla="*/ 3470403 h 3797040"/>
              <a:gd name="connsiteX5" fmla="*/ 2188279 w 2514916"/>
              <a:gd name="connsiteY5" fmla="*/ 3797040 h 3797040"/>
              <a:gd name="connsiteX6" fmla="*/ 326637 w 2514916"/>
              <a:gd name="connsiteY6" fmla="*/ 3797040 h 3797040"/>
              <a:gd name="connsiteX7" fmla="*/ 0 w 2514916"/>
              <a:gd name="connsiteY7" fmla="*/ 3470403 h 3797040"/>
              <a:gd name="connsiteX8" fmla="*/ 0 w 2514916"/>
              <a:gd name="connsiteY8" fmla="*/ 326637 h 3797040"/>
              <a:gd name="connsiteX0-1" fmla="*/ 0 w 2514916"/>
              <a:gd name="connsiteY0-2" fmla="*/ 326637 h 3797040"/>
              <a:gd name="connsiteX1-3" fmla="*/ 326637 w 2514916"/>
              <a:gd name="connsiteY1-4" fmla="*/ 0 h 3797040"/>
              <a:gd name="connsiteX2-5" fmla="*/ 2188279 w 2514916"/>
              <a:gd name="connsiteY2-6" fmla="*/ 0 h 3797040"/>
              <a:gd name="connsiteX3-7" fmla="*/ 2514916 w 2514916"/>
              <a:gd name="connsiteY3-8" fmla="*/ 326637 h 3797040"/>
              <a:gd name="connsiteX4-9" fmla="*/ 2514916 w 2514916"/>
              <a:gd name="connsiteY4-10" fmla="*/ 3470403 h 3797040"/>
              <a:gd name="connsiteX5-11" fmla="*/ 2188279 w 2514916"/>
              <a:gd name="connsiteY5-12" fmla="*/ 3797040 h 3797040"/>
              <a:gd name="connsiteX6-13" fmla="*/ 326637 w 2514916"/>
              <a:gd name="connsiteY6-14" fmla="*/ 3797040 h 3797040"/>
              <a:gd name="connsiteX7-15" fmla="*/ 0 w 2514916"/>
              <a:gd name="connsiteY7-16" fmla="*/ 3470403 h 3797040"/>
              <a:gd name="connsiteX8-17" fmla="*/ 0 w 2514916"/>
              <a:gd name="connsiteY8-18" fmla="*/ 326637 h 3797040"/>
              <a:gd name="connsiteX0-19" fmla="*/ 0 w 2514916"/>
              <a:gd name="connsiteY0-20" fmla="*/ 381167 h 3851570"/>
              <a:gd name="connsiteX1-21" fmla="*/ 2188279 w 2514916"/>
              <a:gd name="connsiteY1-22" fmla="*/ 54530 h 3851570"/>
              <a:gd name="connsiteX2-23" fmla="*/ 2514916 w 2514916"/>
              <a:gd name="connsiteY2-24" fmla="*/ 381167 h 3851570"/>
              <a:gd name="connsiteX3-25" fmla="*/ 2514916 w 2514916"/>
              <a:gd name="connsiteY3-26" fmla="*/ 3524933 h 3851570"/>
              <a:gd name="connsiteX4-27" fmla="*/ 2188279 w 2514916"/>
              <a:gd name="connsiteY4-28" fmla="*/ 3851570 h 3851570"/>
              <a:gd name="connsiteX5-29" fmla="*/ 326637 w 2514916"/>
              <a:gd name="connsiteY5-30" fmla="*/ 3851570 h 3851570"/>
              <a:gd name="connsiteX6-31" fmla="*/ 0 w 2514916"/>
              <a:gd name="connsiteY6-32" fmla="*/ 3524933 h 3851570"/>
              <a:gd name="connsiteX7-33" fmla="*/ 0 w 2514916"/>
              <a:gd name="connsiteY7-34" fmla="*/ 381167 h 3851570"/>
              <a:gd name="connsiteX0-35" fmla="*/ 0 w 2523593"/>
              <a:gd name="connsiteY0-36" fmla="*/ 381167 h 3851570"/>
              <a:gd name="connsiteX1-37" fmla="*/ 2188279 w 2523593"/>
              <a:gd name="connsiteY1-38" fmla="*/ 54530 h 3851570"/>
              <a:gd name="connsiteX2-39" fmla="*/ 2514916 w 2523593"/>
              <a:gd name="connsiteY2-40" fmla="*/ 3524933 h 3851570"/>
              <a:gd name="connsiteX3-41" fmla="*/ 2188279 w 2523593"/>
              <a:gd name="connsiteY3-42" fmla="*/ 3851570 h 3851570"/>
              <a:gd name="connsiteX4-43" fmla="*/ 326637 w 2523593"/>
              <a:gd name="connsiteY4-44" fmla="*/ 3851570 h 3851570"/>
              <a:gd name="connsiteX5-45" fmla="*/ 0 w 2523593"/>
              <a:gd name="connsiteY5-46" fmla="*/ 3524933 h 3851570"/>
              <a:gd name="connsiteX6-47" fmla="*/ 0 w 2523593"/>
              <a:gd name="connsiteY6-48" fmla="*/ 381167 h 3851570"/>
              <a:gd name="connsiteX0-49" fmla="*/ 0 w 2441809"/>
              <a:gd name="connsiteY0-50" fmla="*/ 381167 h 3851570"/>
              <a:gd name="connsiteX1-51" fmla="*/ 2188279 w 2441809"/>
              <a:gd name="connsiteY1-52" fmla="*/ 54530 h 3851570"/>
              <a:gd name="connsiteX2-53" fmla="*/ 2188279 w 2441809"/>
              <a:gd name="connsiteY2-54" fmla="*/ 3851570 h 3851570"/>
              <a:gd name="connsiteX3-55" fmla="*/ 326637 w 2441809"/>
              <a:gd name="connsiteY3-56" fmla="*/ 3851570 h 3851570"/>
              <a:gd name="connsiteX4-57" fmla="*/ 0 w 2441809"/>
              <a:gd name="connsiteY4-58" fmla="*/ 3524933 h 3851570"/>
              <a:gd name="connsiteX5-59" fmla="*/ 0 w 2441809"/>
              <a:gd name="connsiteY5-60" fmla="*/ 381167 h 3851570"/>
              <a:gd name="connsiteX0-61" fmla="*/ 0 w 2441809"/>
              <a:gd name="connsiteY0-62" fmla="*/ 381167 h 3851570"/>
              <a:gd name="connsiteX1-63" fmla="*/ 2188279 w 2441809"/>
              <a:gd name="connsiteY1-64" fmla="*/ 54530 h 3851570"/>
              <a:gd name="connsiteX2-65" fmla="*/ 2188279 w 2441809"/>
              <a:gd name="connsiteY2-66" fmla="*/ 3851570 h 3851570"/>
              <a:gd name="connsiteX3-67" fmla="*/ 0 w 2441809"/>
              <a:gd name="connsiteY3-68" fmla="*/ 3524933 h 3851570"/>
              <a:gd name="connsiteX4-69" fmla="*/ 0 w 2441809"/>
              <a:gd name="connsiteY4-70" fmla="*/ 381167 h 3851570"/>
              <a:gd name="connsiteX0-71" fmla="*/ 421134 w 2862943"/>
              <a:gd name="connsiteY0-72" fmla="*/ 381167 h 3851570"/>
              <a:gd name="connsiteX1-73" fmla="*/ 2609413 w 2862943"/>
              <a:gd name="connsiteY1-74" fmla="*/ 54530 h 3851570"/>
              <a:gd name="connsiteX2-75" fmla="*/ 2609413 w 2862943"/>
              <a:gd name="connsiteY2-76" fmla="*/ 3851570 h 3851570"/>
              <a:gd name="connsiteX3-77" fmla="*/ 421134 w 2862943"/>
              <a:gd name="connsiteY3-78" fmla="*/ 3524933 h 3851570"/>
              <a:gd name="connsiteX4-79" fmla="*/ 421134 w 2862943"/>
              <a:gd name="connsiteY4-80" fmla="*/ 381167 h 3851570"/>
              <a:gd name="connsiteX0-81" fmla="*/ 334408 w 2776217"/>
              <a:gd name="connsiteY0-82" fmla="*/ 381167 h 3851570"/>
              <a:gd name="connsiteX1-83" fmla="*/ 2522687 w 2776217"/>
              <a:gd name="connsiteY1-84" fmla="*/ 54530 h 3851570"/>
              <a:gd name="connsiteX2-85" fmla="*/ 2522687 w 2776217"/>
              <a:gd name="connsiteY2-86" fmla="*/ 3851570 h 3851570"/>
              <a:gd name="connsiteX3-87" fmla="*/ 486808 w 2776217"/>
              <a:gd name="connsiteY3-88" fmla="*/ 3829733 h 3851570"/>
              <a:gd name="connsiteX4-89" fmla="*/ 334408 w 2776217"/>
              <a:gd name="connsiteY4-90" fmla="*/ 381167 h 3851570"/>
              <a:gd name="connsiteX0-91" fmla="*/ 334408 w 2922428"/>
              <a:gd name="connsiteY0-92" fmla="*/ 381167 h 3851582"/>
              <a:gd name="connsiteX1-93" fmla="*/ 2522687 w 2922428"/>
              <a:gd name="connsiteY1-94" fmla="*/ 54530 h 3851582"/>
              <a:gd name="connsiteX2-95" fmla="*/ 2522687 w 2922428"/>
              <a:gd name="connsiteY2-96" fmla="*/ 3851570 h 3851582"/>
              <a:gd name="connsiteX3-97" fmla="*/ 486808 w 2922428"/>
              <a:gd name="connsiteY3-98" fmla="*/ 3829733 h 3851582"/>
              <a:gd name="connsiteX4-99" fmla="*/ 334408 w 2922428"/>
              <a:gd name="connsiteY4-100" fmla="*/ 381167 h 3851582"/>
              <a:gd name="connsiteX0-101" fmla="*/ 334408 w 2922428"/>
              <a:gd name="connsiteY0-102" fmla="*/ 381167 h 3912279"/>
              <a:gd name="connsiteX1-103" fmla="*/ 2522687 w 2922428"/>
              <a:gd name="connsiteY1-104" fmla="*/ 54530 h 3912279"/>
              <a:gd name="connsiteX2-105" fmla="*/ 2522687 w 2922428"/>
              <a:gd name="connsiteY2-106" fmla="*/ 3851570 h 3912279"/>
              <a:gd name="connsiteX3-107" fmla="*/ 486808 w 2922428"/>
              <a:gd name="connsiteY3-108" fmla="*/ 3829733 h 3912279"/>
              <a:gd name="connsiteX4-109" fmla="*/ 334408 w 2922428"/>
              <a:gd name="connsiteY4-110" fmla="*/ 381167 h 3912279"/>
              <a:gd name="connsiteX0-111" fmla="*/ 334408 w 2906499"/>
              <a:gd name="connsiteY0-112" fmla="*/ 381167 h 3934794"/>
              <a:gd name="connsiteX1-113" fmla="*/ 2522687 w 2906499"/>
              <a:gd name="connsiteY1-114" fmla="*/ 54530 h 3934794"/>
              <a:gd name="connsiteX2-115" fmla="*/ 2522687 w 2906499"/>
              <a:gd name="connsiteY2-116" fmla="*/ 3851570 h 3934794"/>
              <a:gd name="connsiteX3-117" fmla="*/ 486808 w 2906499"/>
              <a:gd name="connsiteY3-118" fmla="*/ 3829733 h 3934794"/>
              <a:gd name="connsiteX4-119" fmla="*/ 334408 w 2906499"/>
              <a:gd name="connsiteY4-120" fmla="*/ 381167 h 3934794"/>
              <a:gd name="connsiteX0-121" fmla="*/ 334408 w 2906499"/>
              <a:gd name="connsiteY0-122" fmla="*/ 630057 h 4183684"/>
              <a:gd name="connsiteX1-123" fmla="*/ 2522687 w 2906499"/>
              <a:gd name="connsiteY1-124" fmla="*/ 303420 h 4183684"/>
              <a:gd name="connsiteX2-125" fmla="*/ 2522687 w 2906499"/>
              <a:gd name="connsiteY2-126" fmla="*/ 4100460 h 4183684"/>
              <a:gd name="connsiteX3-127" fmla="*/ 486808 w 2906499"/>
              <a:gd name="connsiteY3-128" fmla="*/ 4078623 h 4183684"/>
              <a:gd name="connsiteX4-129" fmla="*/ 334408 w 2906499"/>
              <a:gd name="connsiteY4-130" fmla="*/ 630057 h 4183684"/>
              <a:gd name="connsiteX0-131" fmla="*/ 334408 w 2801667"/>
              <a:gd name="connsiteY0-132" fmla="*/ 432024 h 4153636"/>
              <a:gd name="connsiteX1-133" fmla="*/ 2548087 w 2801667"/>
              <a:gd name="connsiteY1-134" fmla="*/ 435587 h 4153636"/>
              <a:gd name="connsiteX2-135" fmla="*/ 2522687 w 2801667"/>
              <a:gd name="connsiteY2-136" fmla="*/ 3902427 h 4153636"/>
              <a:gd name="connsiteX3-137" fmla="*/ 486808 w 2801667"/>
              <a:gd name="connsiteY3-138" fmla="*/ 3880590 h 4153636"/>
              <a:gd name="connsiteX4-139" fmla="*/ 334408 w 2801667"/>
              <a:gd name="connsiteY4-140" fmla="*/ 432024 h 4153636"/>
              <a:gd name="connsiteX0-141" fmla="*/ 334408 w 2825033"/>
              <a:gd name="connsiteY0-142" fmla="*/ 444873 h 4168366"/>
              <a:gd name="connsiteX1-143" fmla="*/ 2586187 w 2825033"/>
              <a:gd name="connsiteY1-144" fmla="*/ 423036 h 4168366"/>
              <a:gd name="connsiteX2-145" fmla="*/ 2522687 w 2825033"/>
              <a:gd name="connsiteY2-146" fmla="*/ 3915276 h 4168366"/>
              <a:gd name="connsiteX3-147" fmla="*/ 486808 w 2825033"/>
              <a:gd name="connsiteY3-148" fmla="*/ 3893439 h 4168366"/>
              <a:gd name="connsiteX4-149" fmla="*/ 334408 w 2825033"/>
              <a:gd name="connsiteY4-150" fmla="*/ 444873 h 4168366"/>
              <a:gd name="connsiteX0-151" fmla="*/ 334408 w 2856500"/>
              <a:gd name="connsiteY0-152" fmla="*/ 379748 h 4103241"/>
              <a:gd name="connsiteX1-153" fmla="*/ 2586187 w 2856500"/>
              <a:gd name="connsiteY1-154" fmla="*/ 357911 h 4103241"/>
              <a:gd name="connsiteX2-155" fmla="*/ 2522687 w 2856500"/>
              <a:gd name="connsiteY2-156" fmla="*/ 3850151 h 4103241"/>
              <a:gd name="connsiteX3-157" fmla="*/ 486808 w 2856500"/>
              <a:gd name="connsiteY3-158" fmla="*/ 3828314 h 4103241"/>
              <a:gd name="connsiteX4-159" fmla="*/ 334408 w 2856500"/>
              <a:gd name="connsiteY4-160" fmla="*/ 379748 h 4103241"/>
              <a:gd name="connsiteX0-161" fmla="*/ 334408 w 2881728"/>
              <a:gd name="connsiteY0-162" fmla="*/ 379748 h 4001684"/>
              <a:gd name="connsiteX1-163" fmla="*/ 2586187 w 2881728"/>
              <a:gd name="connsiteY1-164" fmla="*/ 357911 h 4001684"/>
              <a:gd name="connsiteX2-165" fmla="*/ 2522687 w 2881728"/>
              <a:gd name="connsiteY2-166" fmla="*/ 3850151 h 4001684"/>
              <a:gd name="connsiteX3-167" fmla="*/ 486808 w 2881728"/>
              <a:gd name="connsiteY3-168" fmla="*/ 3828314 h 4001684"/>
              <a:gd name="connsiteX4-169" fmla="*/ 334408 w 2881728"/>
              <a:gd name="connsiteY4-170" fmla="*/ 379748 h 400168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881728" h="4001684">
                <a:moveTo>
                  <a:pt x="334408" y="379748"/>
                </a:moveTo>
                <a:cubicBezTo>
                  <a:pt x="699121" y="-198653"/>
                  <a:pt x="2145274" y="-42690"/>
                  <a:pt x="2586187" y="357911"/>
                </a:cubicBezTo>
                <a:cubicBezTo>
                  <a:pt x="3027100" y="758512"/>
                  <a:pt x="2948783" y="3500350"/>
                  <a:pt x="2522687" y="3850151"/>
                </a:cubicBezTo>
                <a:cubicBezTo>
                  <a:pt x="2096591" y="4199952"/>
                  <a:pt x="1165434" y="3835593"/>
                  <a:pt x="486808" y="3828314"/>
                </a:cubicBezTo>
                <a:cubicBezTo>
                  <a:pt x="-242618" y="3719435"/>
                  <a:pt x="-30305" y="958149"/>
                  <a:pt x="334408" y="379748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5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Kinh</a:t>
            </a:r>
            <a:r>
              <a:rPr lang="en-US" altLang="zh-CN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zh-CN" sz="5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Mường</a:t>
            </a:r>
            <a:r>
              <a:rPr lang="en-US" altLang="zh-CN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Dao, </a:t>
            </a:r>
            <a:r>
              <a:rPr lang="en-US" altLang="zh-CN" sz="5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Mông</a:t>
            </a:r>
            <a:r>
              <a:rPr lang="en-US" altLang="zh-CN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  <a:endParaRPr lang="zh-CN" altLang="en-US" sz="5400" b="1" dirty="0">
              <a:solidFill>
                <a:srgbClr val="C00000"/>
              </a:solidFill>
              <a:latin typeface="Cambria" panose="02040503050406030204" pitchFamily="18" charset="0"/>
              <a:ea typeface="方正卡通简体" panose="03000509000000000000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9281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33470" y="508877"/>
            <a:ext cx="10795975" cy="1215422"/>
            <a:chOff x="749449" y="875643"/>
            <a:chExt cx="10691167" cy="726275"/>
          </a:xfrm>
        </p:grpSpPr>
        <p:sp>
          <p:nvSpPr>
            <p:cNvPr id="3" name="Rounded Rectangle 2"/>
            <p:cNvSpPr/>
            <p:nvPr/>
          </p:nvSpPr>
          <p:spPr>
            <a:xfrm>
              <a:off x="749449" y="875643"/>
              <a:ext cx="10691167" cy="72627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66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966331" y="875643"/>
              <a:ext cx="10257401" cy="6436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2.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bảng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thông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tin,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so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sánh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mật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dân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vùng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Tây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Nguyên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vùng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khác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88283" y="1947204"/>
            <a:ext cx="114863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Tây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thưa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cư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yếu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thị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trấn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thị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xã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phố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ven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trục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907" y="3247327"/>
            <a:ext cx="10512169" cy="3271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39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724" y="425750"/>
            <a:ext cx="10512169" cy="32710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4418" y="3971110"/>
            <a:ext cx="110547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Mật độ dân số ở Tây Nguyên thấp nhất so với các vùng khác trong cả nước.</a:t>
            </a:r>
          </a:p>
          <a:p>
            <a:pPr algn="just"/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vi-V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Ở Tây Nguyên, năm 2021, mật độ dân số chỉ đạt 109 người/ km</a:t>
            </a:r>
            <a:r>
              <a:rPr lang="vi-VN" sz="3600" b="1" baseline="300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17928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xmlns="" id="{7CF9F6F1-5515-4329-B122-27F4C097DB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691" y="0"/>
            <a:ext cx="8050005" cy="70528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175" y="1904727"/>
            <a:ext cx="6413548" cy="324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056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04013" y="300447"/>
            <a:ext cx="65967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4000" b="1" dirty="0" err="1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US" sz="4000" b="1" dirty="0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000" b="1" dirty="0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4000" b="1" dirty="0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nghiệp</a:t>
            </a:r>
            <a:endParaRPr lang="en-US" sz="4000" b="1" dirty="0">
              <a:solidFill>
                <a:srgbClr val="0099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78375" y="1246818"/>
            <a:ext cx="10725496" cy="809703"/>
            <a:chOff x="891092" y="916590"/>
            <a:chExt cx="10531413" cy="1548922"/>
          </a:xfrm>
        </p:grpSpPr>
        <p:sp>
          <p:nvSpPr>
            <p:cNvPr id="4" name="Rounded Rectangle 3"/>
            <p:cNvSpPr/>
            <p:nvPr/>
          </p:nvSpPr>
          <p:spPr>
            <a:xfrm>
              <a:off x="891092" y="916590"/>
              <a:ext cx="10531413" cy="1548922"/>
            </a:xfrm>
            <a:prstGeom prst="roundRect">
              <a:avLst/>
            </a:prstGeom>
            <a:solidFill>
              <a:srgbClr val="FFCC66"/>
            </a:solidFill>
            <a:ln w="19050">
              <a:solidFill>
                <a:srgbClr val="FF66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1023460" y="1071399"/>
              <a:ext cx="10257401" cy="12363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585">
                <a:spcBef>
                  <a:spcPct val="50000"/>
                </a:spcBef>
              </a:pP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Đọc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thông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tin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và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quan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sát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các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hình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4, 5,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em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hãy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:</a:t>
              </a:r>
              <a:endPara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76001" y="2399508"/>
            <a:ext cx="10795975" cy="2590501"/>
            <a:chOff x="749449" y="875642"/>
            <a:chExt cx="10691167" cy="1547954"/>
          </a:xfrm>
        </p:grpSpPr>
        <p:sp>
          <p:nvSpPr>
            <p:cNvPr id="7" name="Rounded Rectangle 6"/>
            <p:cNvSpPr/>
            <p:nvPr/>
          </p:nvSpPr>
          <p:spPr>
            <a:xfrm>
              <a:off x="749449" y="875642"/>
              <a:ext cx="10691167" cy="154795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66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984651" y="968133"/>
              <a:ext cx="10257401" cy="13517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spcBef>
                  <a:spcPts val="600"/>
                </a:spcBef>
              </a:pPr>
              <a:r>
                <a:rPr lang="vi-VN" sz="3400" b="1" dirty="0">
                  <a:latin typeface="Cambria" panose="02040503050406030204" pitchFamily="18" charset="0"/>
                  <a:ea typeface="Cambria" panose="02040503050406030204" pitchFamily="18" charset="0"/>
                </a:rPr>
                <a:t>- Kể tên các loại cây công nghiệp được trồng nhiều ở vùng Tây Nguyên.</a:t>
              </a:r>
            </a:p>
            <a:p>
              <a:pPr algn="just">
                <a:spcBef>
                  <a:spcPts val="600"/>
                </a:spcBef>
              </a:pPr>
              <a:r>
                <a:rPr lang="vi-VN" sz="3400" b="1" dirty="0">
                  <a:latin typeface="Cambria" panose="02040503050406030204" pitchFamily="18" charset="0"/>
                  <a:ea typeface="Cambria" panose="02040503050406030204" pitchFamily="18" charset="0"/>
                </a:rPr>
                <a:t>- Xác định trên lược đồ những nơi trồng nhiều các loại cây đó.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85497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52249" y="489172"/>
            <a:ext cx="10725496" cy="1418005"/>
            <a:chOff x="891092" y="916590"/>
            <a:chExt cx="10531413" cy="2712573"/>
          </a:xfrm>
        </p:grpSpPr>
        <p:sp>
          <p:nvSpPr>
            <p:cNvPr id="3" name="Rounded Rectangle 2"/>
            <p:cNvSpPr/>
            <p:nvPr/>
          </p:nvSpPr>
          <p:spPr>
            <a:xfrm>
              <a:off x="891092" y="916590"/>
              <a:ext cx="10531413" cy="2712573"/>
            </a:xfrm>
            <a:prstGeom prst="roundRect">
              <a:avLst/>
            </a:prstGeom>
            <a:solidFill>
              <a:srgbClr val="FFCC66"/>
            </a:solidFill>
            <a:ln w="19050">
              <a:solidFill>
                <a:srgbClr val="FF66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1023460" y="1071399"/>
              <a:ext cx="10257401" cy="22961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spcBef>
                  <a:spcPts val="600"/>
                </a:spcBef>
              </a:pP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r>
                <a:rPr lang="vi-VN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ác loại cây công nghiệp được trồng nhiều ở vùng Tây Nguyên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endParaRPr lang="vi-VN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249" y="2264228"/>
            <a:ext cx="4876800" cy="3505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67527" y="2264228"/>
            <a:ext cx="5257801" cy="3505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181497" y="5891348"/>
            <a:ext cx="21161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Cà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phê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29303" y="5891348"/>
            <a:ext cx="21161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Cambria" panose="02040503050406030204" pitchFamily="18" charset="0"/>
                <a:ea typeface="Cambria" panose="02040503050406030204" pitchFamily="18" charset="0"/>
              </a:rPr>
              <a:t>Hồ tiêu</a:t>
            </a:r>
          </a:p>
        </p:txBody>
      </p:sp>
    </p:spTree>
    <p:extLst>
      <p:ext uri="{BB962C8B-B14F-4D97-AF65-F5344CB8AC3E}">
        <p14:creationId xmlns:p14="http://schemas.microsoft.com/office/powerpoint/2010/main" val="2063562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52249" y="489172"/>
            <a:ext cx="10725496" cy="1418005"/>
            <a:chOff x="891092" y="916590"/>
            <a:chExt cx="10531413" cy="2712573"/>
          </a:xfrm>
        </p:grpSpPr>
        <p:sp>
          <p:nvSpPr>
            <p:cNvPr id="3" name="Rounded Rectangle 2"/>
            <p:cNvSpPr/>
            <p:nvPr/>
          </p:nvSpPr>
          <p:spPr>
            <a:xfrm>
              <a:off x="891092" y="916590"/>
              <a:ext cx="10531413" cy="2712573"/>
            </a:xfrm>
            <a:prstGeom prst="roundRect">
              <a:avLst/>
            </a:prstGeom>
            <a:solidFill>
              <a:srgbClr val="FFCC66"/>
            </a:solidFill>
            <a:ln w="19050">
              <a:solidFill>
                <a:srgbClr val="FF66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1023460" y="1071399"/>
              <a:ext cx="10257401" cy="22961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spcBef>
                  <a:spcPts val="600"/>
                </a:spcBef>
              </a:pP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r>
                <a:rPr lang="vi-VN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ác loại cây công nghiệp được trồng nhiều ở vùng Tây Nguyên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endParaRPr lang="vi-VN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181497" y="5891348"/>
            <a:ext cx="21161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Cao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su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16684" y="5918368"/>
            <a:ext cx="21161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Cambria" panose="02040503050406030204" pitchFamily="18" charset="0"/>
                <a:ea typeface="Cambria" panose="02040503050406030204" pitchFamily="18" charset="0"/>
              </a:rPr>
              <a:t>Chè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948" y="2184183"/>
            <a:ext cx="5597279" cy="37341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4396" y="2313981"/>
            <a:ext cx="5505995" cy="3474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758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66" y="283352"/>
            <a:ext cx="4673522" cy="6274202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4898572" y="315323"/>
            <a:ext cx="6831875" cy="1239157"/>
            <a:chOff x="891092" y="916590"/>
            <a:chExt cx="10981467" cy="2370447"/>
          </a:xfrm>
        </p:grpSpPr>
        <p:sp>
          <p:nvSpPr>
            <p:cNvPr id="5" name="Rounded Rectangle 4"/>
            <p:cNvSpPr/>
            <p:nvPr/>
          </p:nvSpPr>
          <p:spPr>
            <a:xfrm>
              <a:off x="891092" y="916590"/>
              <a:ext cx="10981465" cy="2370447"/>
            </a:xfrm>
            <a:prstGeom prst="roundRect">
              <a:avLst/>
            </a:prstGeom>
            <a:solidFill>
              <a:srgbClr val="FFCC66"/>
            </a:solidFill>
            <a:ln w="19050">
              <a:solidFill>
                <a:srgbClr val="FF66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891094" y="1071399"/>
              <a:ext cx="10981465" cy="200178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609585">
                <a:spcBef>
                  <a:spcPct val="50000"/>
                </a:spcBef>
              </a:pPr>
              <a:r>
                <a:rPr lang="vi-VN" sz="3100" b="1" dirty="0">
                  <a:latin typeface="Cambria" panose="02040503050406030204" pitchFamily="18" charset="0"/>
                  <a:ea typeface="Cambria" panose="02040503050406030204" pitchFamily="18" charset="0"/>
                </a:rPr>
                <a:t>Xác định trên lược đồ những nơi trồng nhiều các loại cây </a:t>
              </a:r>
              <a:r>
                <a:rPr lang="en-US" sz="31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công</a:t>
              </a:r>
              <a:r>
                <a:rPr lang="en-US" sz="31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1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nghiệp</a:t>
              </a:r>
              <a:r>
                <a:rPr lang="vi-VN" sz="31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4898572" y="1828800"/>
            <a:ext cx="688412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2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 bố:</a:t>
            </a:r>
            <a:endParaRPr lang="en-US" sz="3200" b="1" dirty="0">
              <a:solidFill>
                <a:srgbClr val="00B0F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pt-BR" sz="3200" b="1" dirty="0">
                <a:latin typeface="Cambria" panose="02040503050406030204" pitchFamily="18" charset="0"/>
                <a:ea typeface="Cambria" panose="02040503050406030204" pitchFamily="18" charset="0"/>
              </a:rPr>
              <a:t>- Cà phê: </a:t>
            </a:r>
            <a:r>
              <a:rPr lang="pt-BR" sz="3200" dirty="0">
                <a:latin typeface="Cambria" panose="02040503050406030204" pitchFamily="18" charset="0"/>
                <a:ea typeface="Cambria" panose="02040503050406030204" pitchFamily="18" charset="0"/>
              </a:rPr>
              <a:t>tất cả các tỉnh trong vùng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pt-BR" sz="3200" b="1" dirty="0">
                <a:latin typeface="Cambria" panose="02040503050406030204" pitchFamily="18" charset="0"/>
                <a:ea typeface="Cambria" panose="02040503050406030204" pitchFamily="18" charset="0"/>
              </a:rPr>
              <a:t>- Điều: </a:t>
            </a:r>
            <a:r>
              <a:rPr lang="pt-BR" sz="3200" dirty="0">
                <a:latin typeface="Cambria" panose="02040503050406030204" pitchFamily="18" charset="0"/>
                <a:ea typeface="Cambria" panose="02040503050406030204" pitchFamily="18" charset="0"/>
              </a:rPr>
              <a:t>Gia Lai, Đăk Lăk, Đăk Nông, Lâm Đồng.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pt-BR" sz="3200" b="1" dirty="0">
                <a:latin typeface="Cambria" panose="02040503050406030204" pitchFamily="18" charset="0"/>
                <a:ea typeface="Cambria" panose="02040503050406030204" pitchFamily="18" charset="0"/>
              </a:rPr>
              <a:t>- Hồ tiêu: </a:t>
            </a:r>
            <a:r>
              <a:rPr lang="pt-BR" sz="3200" dirty="0">
                <a:latin typeface="Cambria" panose="02040503050406030204" pitchFamily="18" charset="0"/>
                <a:ea typeface="Cambria" panose="02040503050406030204" pitchFamily="18" charset="0"/>
              </a:rPr>
              <a:t>Gia Lai, Đăk lăk, Đăk Nông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pt-BR" sz="3200" b="1" dirty="0">
                <a:latin typeface="Cambria" panose="02040503050406030204" pitchFamily="18" charset="0"/>
                <a:ea typeface="Cambria" panose="02040503050406030204" pitchFamily="18" charset="0"/>
              </a:rPr>
              <a:t>- Chè: </a:t>
            </a:r>
            <a:r>
              <a:rPr lang="pt-BR" sz="3200" dirty="0">
                <a:latin typeface="Cambria" panose="02040503050406030204" pitchFamily="18" charset="0"/>
                <a:ea typeface="Cambria" panose="02040503050406030204" pitchFamily="18" charset="0"/>
              </a:rPr>
              <a:t>Gia Lai, Lâm Đồng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pt-BR" sz="3200" b="1" dirty="0">
                <a:latin typeface="Cambria" panose="02040503050406030204" pitchFamily="18" charset="0"/>
                <a:ea typeface="Cambria" panose="02040503050406030204" pitchFamily="18" charset="0"/>
              </a:rPr>
              <a:t>- Cao su: </a:t>
            </a:r>
            <a:r>
              <a:rPr lang="pt-BR" sz="3200" dirty="0">
                <a:latin typeface="Cambria" panose="02040503050406030204" pitchFamily="18" charset="0"/>
                <a:ea typeface="Cambria" panose="02040503050406030204" pitchFamily="18" charset="0"/>
              </a:rPr>
              <a:t>Kon Tum, Gia Lai, Đăk Lăk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1518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911222D-685D-449E-C1D5-8215B68569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347" y="1502229"/>
            <a:ext cx="9841601" cy="342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163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8328" y="953125"/>
            <a:ext cx="4712616" cy="152413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858906" y="2385422"/>
            <a:ext cx="10231460" cy="3037478"/>
            <a:chOff x="858906" y="1750422"/>
            <a:chExt cx="10231460" cy="3037478"/>
          </a:xfrm>
        </p:grpSpPr>
        <p:sp>
          <p:nvSpPr>
            <p:cNvPr id="2" name="圆角矩形 53"/>
            <p:cNvSpPr/>
            <p:nvPr/>
          </p:nvSpPr>
          <p:spPr>
            <a:xfrm>
              <a:off x="858906" y="1750422"/>
              <a:ext cx="10231460" cy="3037478"/>
            </a:xfrm>
            <a:prstGeom prst="roundRect">
              <a:avLst>
                <a:gd name="adj" fmla="val 10653"/>
              </a:avLst>
            </a:prstGeom>
            <a:solidFill>
              <a:schemeClr val="bg1"/>
            </a:solidFill>
            <a:ln w="38100">
              <a:solidFill>
                <a:srgbClr val="91F0FD"/>
              </a:solidFill>
            </a:ln>
            <a:effectLst>
              <a:outerShdw blurRad="165100" dist="635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54100" y="2037806"/>
              <a:ext cx="991870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/>
              <a:r>
                <a:rPr lang="pt-BR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Tây Nguyên là vùng trồng cây công nghiệp lâu năm nhất nước ta. Các cây có giá trị xuất khẩu cao là: cao su, cà phê, hồ tiêu, điều, chè.</a:t>
              </a:r>
              <a:endParaRPr kumimoji="0" lang="en-US" sz="60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02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33692" y="208581"/>
            <a:ext cx="10100176" cy="6508493"/>
            <a:chOff x="921951" y="0"/>
            <a:chExt cx="10100176" cy="6508493"/>
          </a:xfrm>
        </p:grpSpPr>
        <p:pic>
          <p:nvPicPr>
            <p:cNvPr id="14" name="图片 8">
              <a:extLst>
                <a:ext uri="{FF2B5EF4-FFF2-40B4-BE49-F238E27FC236}">
                  <a16:creationId xmlns:a16="http://schemas.microsoft.com/office/drawing/2014/main" xmlns="" id="{221F2C89-1849-4143-BFF0-BE4D563612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1951" y="0"/>
              <a:ext cx="10100176" cy="6508493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58816" y="1431384"/>
              <a:ext cx="3426249" cy="1822862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19443" y="2770365"/>
              <a:ext cx="6504996" cy="16887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55982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06807" y="338116"/>
            <a:ext cx="11438552" cy="1077218"/>
            <a:chOff x="765435" y="916590"/>
            <a:chExt cx="10531413" cy="2060665"/>
          </a:xfrm>
        </p:grpSpPr>
        <p:sp>
          <p:nvSpPr>
            <p:cNvPr id="3" name="Rounded Rectangle 2"/>
            <p:cNvSpPr/>
            <p:nvPr/>
          </p:nvSpPr>
          <p:spPr>
            <a:xfrm>
              <a:off x="765435" y="916590"/>
              <a:ext cx="10531413" cy="2060665"/>
            </a:xfrm>
            <a:prstGeom prst="roundRect">
              <a:avLst/>
            </a:prstGeom>
            <a:solidFill>
              <a:srgbClr val="99FF66"/>
            </a:solidFill>
            <a:ln w="19050"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765435" y="916590"/>
              <a:ext cx="10437640" cy="2060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609585">
                <a:spcBef>
                  <a:spcPct val="50000"/>
                </a:spcBef>
              </a:pPr>
              <a:r>
                <a:rPr lang="en-US" sz="3200" b="1">
                  <a:latin typeface="Cambria" panose="02040503050406030204" pitchFamily="18" charset="0"/>
                  <a:ea typeface="Cambria" panose="02040503050406030204" pitchFamily="18" charset="0"/>
                </a:rPr>
                <a:t> Dựa vào các hình 1, 2, em hãy cho biết một số hoạt động kinh tế chủ yếu ở vùng Tây Nguyên.</a:t>
              </a:r>
              <a:endParaRPr lang="en-US" sz="88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958" y="2046690"/>
            <a:ext cx="10058400" cy="409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644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06807" y="338116"/>
            <a:ext cx="11438552" cy="1077218"/>
            <a:chOff x="765435" y="916590"/>
            <a:chExt cx="10531413" cy="2060665"/>
          </a:xfrm>
        </p:grpSpPr>
        <p:sp>
          <p:nvSpPr>
            <p:cNvPr id="3" name="Rounded Rectangle 2"/>
            <p:cNvSpPr/>
            <p:nvPr/>
          </p:nvSpPr>
          <p:spPr>
            <a:xfrm>
              <a:off x="765435" y="916590"/>
              <a:ext cx="10531413" cy="2060665"/>
            </a:xfrm>
            <a:prstGeom prst="roundRect">
              <a:avLst/>
            </a:prstGeom>
            <a:solidFill>
              <a:srgbClr val="99FF66"/>
            </a:solidFill>
            <a:ln w="19050"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765435" y="1291423"/>
              <a:ext cx="10437640" cy="11775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585">
                <a:spcBef>
                  <a:spcPct val="50000"/>
                </a:spcBef>
              </a:pPr>
              <a:r>
                <a:rPr lang="en-US" sz="3400" b="1">
                  <a:latin typeface="Cambria" panose="02040503050406030204" pitchFamily="18" charset="0"/>
                  <a:ea typeface="Cambria" panose="02040503050406030204" pitchFamily="18" charset="0"/>
                </a:rPr>
                <a:t>Một số hoạt động kinh tế chủ yếu ở vùng Tây Nguyên là:</a:t>
              </a:r>
              <a:endParaRPr lang="en-US" sz="34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522515" y="1624342"/>
            <a:ext cx="108029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Cambria" panose="02040503050406030204" pitchFamily="18" charset="0"/>
                <a:ea typeface="Cambria" panose="02040503050406030204" pitchFamily="18" charset="0"/>
              </a:rPr>
              <a:t>+ Trồng cây công nghiệp (cao su, cà phê, hồ tiêu,…).</a:t>
            </a:r>
          </a:p>
          <a:p>
            <a:r>
              <a:rPr lang="en-US" sz="3200">
                <a:latin typeface="Cambria" panose="02040503050406030204" pitchFamily="18" charset="0"/>
                <a:ea typeface="Cambria" panose="02040503050406030204" pitchFamily="18" charset="0"/>
              </a:rPr>
              <a:t>+ Xây dựng các nhà máy thủy điện.</a:t>
            </a:r>
          </a:p>
          <a:p>
            <a:r>
              <a:rPr lang="en-US" sz="3200">
                <a:latin typeface="Cambria" panose="02040503050406030204" pitchFamily="18" charset="0"/>
                <a:ea typeface="Cambria" panose="02040503050406030204" pitchFamily="18" charset="0"/>
              </a:rPr>
              <a:t>+ Chăn nuôi gia súc.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6807" y="3997233"/>
            <a:ext cx="3610247" cy="24068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6064"/>
          <a:stretch/>
        </p:blipFill>
        <p:spPr>
          <a:xfrm>
            <a:off x="4221083" y="3997234"/>
            <a:ext cx="3810000" cy="24068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25297" y="3997233"/>
            <a:ext cx="3418212" cy="24068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59891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EBB01FD-D3AB-E154-057D-FB5650C65B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282" y="1554480"/>
            <a:ext cx="10476097" cy="355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35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xmlns="" id="{7CF9F6F1-5515-4329-B122-27F4C097DB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691" y="0"/>
            <a:ext cx="8050005" cy="70528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6112" y="2045057"/>
            <a:ext cx="5511262" cy="349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62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50753" y="672053"/>
            <a:ext cx="10931856" cy="1393663"/>
            <a:chOff x="891092" y="916590"/>
            <a:chExt cx="10531413" cy="2393336"/>
          </a:xfrm>
        </p:grpSpPr>
        <p:sp>
          <p:nvSpPr>
            <p:cNvPr id="3" name="Rounded Rectangle 2"/>
            <p:cNvSpPr/>
            <p:nvPr/>
          </p:nvSpPr>
          <p:spPr>
            <a:xfrm>
              <a:off x="891092" y="916590"/>
              <a:ext cx="10531413" cy="2390270"/>
            </a:xfrm>
            <a:prstGeom prst="roundRect">
              <a:avLst/>
            </a:prstGeom>
            <a:solidFill>
              <a:srgbClr val="FFCC66"/>
            </a:solidFill>
            <a:ln w="19050">
              <a:solidFill>
                <a:srgbClr val="FF66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1023460" y="1013755"/>
              <a:ext cx="10257401" cy="22961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585">
                <a:spcBef>
                  <a:spcPct val="50000"/>
                </a:spcBef>
              </a:pPr>
              <a:r>
                <a:rPr lang="en-US" sz="36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1. Đọc thông tin và quan sát hình 3, em hãy kể tên một số dân tộc ở vùng Tây Nguyên.</a:t>
              </a:r>
              <a:endParaRPr lang="en-US" sz="3600" b="1" i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55093" y="2821002"/>
            <a:ext cx="10795975" cy="1722534"/>
            <a:chOff x="749449" y="875643"/>
            <a:chExt cx="10691167" cy="1029300"/>
          </a:xfrm>
        </p:grpSpPr>
        <p:sp>
          <p:nvSpPr>
            <p:cNvPr id="6" name="Rounded Rectangle 5"/>
            <p:cNvSpPr/>
            <p:nvPr/>
          </p:nvSpPr>
          <p:spPr>
            <a:xfrm>
              <a:off x="749449" y="875643"/>
              <a:ext cx="10691167" cy="10293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66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984651" y="968133"/>
              <a:ext cx="10257401" cy="7172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36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2. Đọc bảng thông tin, em hãy so sánh mật độ dân số của vùng Tây Nguyên với các vùng khác.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49509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46297" y="640919"/>
            <a:ext cx="641027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triệu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2020),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;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tộc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Gia Rai, Ê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Đê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Ba Na,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Mạ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Xơ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Đăng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,…;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tộc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thường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buôn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nay,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tộc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xây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tế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Mường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Dao,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</a:p>
        </p:txBody>
      </p:sp>
      <p:pic>
        <p:nvPicPr>
          <p:cNvPr id="1026" name="Picture 2" descr="Lịch Sử và Địa Lí lớp 4 Kết nối tri thức Bài 21: Dân cư và hoạt động sản xuất ở vùng Tây Nguyê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17" y="1610183"/>
            <a:ext cx="4994780" cy="3746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761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24628" y="345481"/>
            <a:ext cx="10931856" cy="1133798"/>
            <a:chOff x="891092" y="916590"/>
            <a:chExt cx="10531413" cy="1947070"/>
          </a:xfrm>
        </p:grpSpPr>
        <p:sp>
          <p:nvSpPr>
            <p:cNvPr id="3" name="Rounded Rectangle 2"/>
            <p:cNvSpPr/>
            <p:nvPr/>
          </p:nvSpPr>
          <p:spPr>
            <a:xfrm>
              <a:off x="891092" y="916590"/>
              <a:ext cx="10531413" cy="1947070"/>
            </a:xfrm>
            <a:prstGeom prst="roundRect">
              <a:avLst/>
            </a:prstGeom>
            <a:solidFill>
              <a:srgbClr val="FFCC66"/>
            </a:solidFill>
            <a:ln w="19050">
              <a:solidFill>
                <a:srgbClr val="FF66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1023460" y="946456"/>
              <a:ext cx="10257401" cy="18499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585">
                <a:spcBef>
                  <a:spcPct val="50000"/>
                </a:spcBef>
              </a:pP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1.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Đọc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thông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tin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và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quan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sát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hình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3,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em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hãy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kể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tên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một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số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dân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tộc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ở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vùng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Tây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Nguyên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.</a:t>
              </a:r>
              <a:endPara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552426" y="1547366"/>
            <a:ext cx="110666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- Tây Nguyên là nơi sinh sống của các dân tộc Gia Rai, Ê Đê, Ba Na, 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ạ,</a:t>
            </a: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 Xơ Đăng,...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426" y="2692671"/>
            <a:ext cx="5299452" cy="354003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12557" y="4040341"/>
            <a:ext cx="37621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Ê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Đê</a:t>
            </a:r>
            <a:endParaRPr lang="en-US" sz="40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9878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378</TotalTime>
  <Words>589</Words>
  <Application>Microsoft Office PowerPoint</Application>
  <PresentationFormat>Widescreen</PresentationFormat>
  <Paragraphs>39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Calibri</vt:lpstr>
      <vt:lpstr>Calibri Light</vt:lpstr>
      <vt:lpstr>Cambria</vt:lpstr>
      <vt:lpstr>inpin heiti</vt:lpstr>
      <vt:lpstr>Times New Roman</vt:lpstr>
      <vt:lpstr>方正卡通简体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 NGỌC</dc:creator>
  <cp:keywords>MĂNGNON</cp:keywords>
  <cp:lastModifiedBy>HuyenPC</cp:lastModifiedBy>
  <cp:revision>34</cp:revision>
  <dcterms:created xsi:type="dcterms:W3CDTF">2024-01-17T12:39:58Z</dcterms:created>
  <dcterms:modified xsi:type="dcterms:W3CDTF">2025-04-11T04:05:18Z</dcterms:modified>
</cp:coreProperties>
</file>