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4" r:id="rId4"/>
    <p:sldId id="257" r:id="rId5"/>
    <p:sldId id="258"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3EDF8-1F86-4DA9-9E06-822149951F59}"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65769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3EDF8-1F86-4DA9-9E06-822149951F59}"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402034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3EDF8-1F86-4DA9-9E06-822149951F59}"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273249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3EDF8-1F86-4DA9-9E06-822149951F59}"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132271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73EDF8-1F86-4DA9-9E06-822149951F59}"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255636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3EDF8-1F86-4DA9-9E06-822149951F59}"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149432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3EDF8-1F86-4DA9-9E06-822149951F59}"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254313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3EDF8-1F86-4DA9-9E06-822149951F59}"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23014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3EDF8-1F86-4DA9-9E06-822149951F59}"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85226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73EDF8-1F86-4DA9-9E06-822149951F59}"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311529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73EDF8-1F86-4DA9-9E06-822149951F59}"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A014C-D8B7-4943-938B-163EFA93ACA2}" type="slidenum">
              <a:rPr lang="en-US" smtClean="0"/>
              <a:t>‹#›</a:t>
            </a:fld>
            <a:endParaRPr lang="en-US"/>
          </a:p>
        </p:txBody>
      </p:sp>
    </p:spTree>
    <p:extLst>
      <p:ext uri="{BB962C8B-B14F-4D97-AF65-F5344CB8AC3E}">
        <p14:creationId xmlns:p14="http://schemas.microsoft.com/office/powerpoint/2010/main" val="63796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3EDF8-1F86-4DA9-9E06-822149951F59}" type="datetimeFigureOut">
              <a:rPr lang="en-US" smtClean="0"/>
              <a:t>3/5/2023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A014C-D8B7-4943-938B-163EFA93ACA2}" type="slidenum">
              <a:rPr lang="en-US" smtClean="0"/>
              <a:t>‹#›</a:t>
            </a:fld>
            <a:endParaRPr lang="en-US"/>
          </a:p>
        </p:txBody>
      </p:sp>
    </p:spTree>
    <p:extLst>
      <p:ext uri="{BB962C8B-B14F-4D97-AF65-F5344CB8AC3E}">
        <p14:creationId xmlns:p14="http://schemas.microsoft.com/office/powerpoint/2010/main" val="108782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76" y="0"/>
            <a:ext cx="12395200" cy="210820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rot="21388221">
            <a:off x="-134725" y="70780"/>
            <a:ext cx="3992138" cy="200429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7">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785108" y="819736"/>
            <a:ext cx="5000125" cy="681404"/>
          </a:xfrm>
        </p:spPr>
        <p:txBody>
          <a:bodyPr>
            <a:prstTxWarp prst="textArchUp">
              <a:avLst/>
            </a:prstTxWarp>
            <a:noAutofit/>
          </a:bodyPr>
          <a:lstStyle/>
          <a:p>
            <a:r>
              <a:rPr lang="en-US" sz="4800" b="1" dirty="0">
                <a:latin typeface="Arial" pitchFamily="34" charset="0"/>
                <a:cs typeface="Arial" pitchFamily="34" charset="0"/>
              </a:rPr>
              <a:t>Chủ </a:t>
            </a:r>
            <a:r>
              <a:rPr lang="en-US" sz="4800" b="1" dirty="0" smtClean="0">
                <a:latin typeface="Arial" pitchFamily="34" charset="0"/>
                <a:cs typeface="Arial" pitchFamily="34" charset="0"/>
              </a:rPr>
              <a:t>đề 7</a:t>
            </a:r>
            <a:endParaRPr lang="en-US" sz="4800" b="1" dirty="0">
              <a:latin typeface="Arial" pitchFamily="34" charset="0"/>
              <a:cs typeface="Arial" pitchFamily="34" charset="0"/>
            </a:endParaRPr>
          </a:p>
        </p:txBody>
      </p:sp>
      <p:sp>
        <p:nvSpPr>
          <p:cNvPr id="11" name="TextBox 10"/>
          <p:cNvSpPr txBox="1"/>
          <p:nvPr/>
        </p:nvSpPr>
        <p:spPr>
          <a:xfrm>
            <a:off x="3352800" y="623212"/>
            <a:ext cx="8331200" cy="9130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333"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ĐỘ DÀI VÀ ĐO ĐỘ DÀI</a:t>
            </a:r>
          </a:p>
        </p:txBody>
      </p:sp>
      <p:grpSp>
        <p:nvGrpSpPr>
          <p:cNvPr id="14" name="Group 13"/>
          <p:cNvGrpSpPr/>
          <p:nvPr/>
        </p:nvGrpSpPr>
        <p:grpSpPr>
          <a:xfrm>
            <a:off x="406400" y="2408169"/>
            <a:ext cx="11277600" cy="1964657"/>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TextBox 16"/>
          <p:cNvSpPr txBox="1"/>
          <p:nvPr/>
        </p:nvSpPr>
        <p:spPr>
          <a:xfrm>
            <a:off x="4800600" y="2654904"/>
            <a:ext cx="2743200" cy="666786"/>
          </a:xfrm>
          <a:prstGeom prst="rect">
            <a:avLst/>
          </a:prstGeom>
          <a:noFill/>
        </p:spPr>
        <p:txBody>
          <a:bodyPr wrap="square" rtlCol="0">
            <a:spAutoFit/>
          </a:bodyPr>
          <a:lstStyle/>
          <a:p>
            <a:pPr algn="ctr"/>
            <a:r>
              <a:rPr lang="en-US" sz="3733" dirty="0">
                <a:latin typeface="Arial" pitchFamily="34" charset="0"/>
                <a:cs typeface="Arial" pitchFamily="34" charset="0"/>
              </a:rPr>
              <a:t>Bài </a:t>
            </a:r>
            <a:r>
              <a:rPr lang="en-US" sz="3733" dirty="0" smtClean="0">
                <a:latin typeface="Arial" pitchFamily="34" charset="0"/>
                <a:cs typeface="Arial" pitchFamily="34" charset="0"/>
              </a:rPr>
              <a:t>28</a:t>
            </a:r>
            <a:endParaRPr lang="en-US" sz="3733" dirty="0">
              <a:latin typeface="Arial" pitchFamily="34" charset="0"/>
              <a:cs typeface="Arial" pitchFamily="34" charset="0"/>
            </a:endParaRPr>
          </a:p>
        </p:txBody>
      </p:sp>
      <p:sp>
        <p:nvSpPr>
          <p:cNvPr id="18" name="TextBox 17"/>
          <p:cNvSpPr txBox="1"/>
          <p:nvPr/>
        </p:nvSpPr>
        <p:spPr>
          <a:xfrm>
            <a:off x="2413000" y="3384487"/>
            <a:ext cx="7518400" cy="666786"/>
          </a:xfrm>
          <a:prstGeom prst="rect">
            <a:avLst/>
          </a:prstGeom>
          <a:noFill/>
        </p:spPr>
        <p:txBody>
          <a:bodyPr wrap="square" rtlCol="0">
            <a:spAutoFit/>
          </a:bodyPr>
          <a:lstStyle/>
          <a:p>
            <a:pPr algn="ctr"/>
            <a:r>
              <a:rPr lang="en-US" sz="3733"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a:t>
            </a:r>
            <a:r>
              <a:rPr lang="en-US" sz="3733"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tập chung – tiết 2</a:t>
            </a:r>
            <a:endParaRPr lang="en-US" sz="3733"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218" y="4559300"/>
            <a:ext cx="6421967"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685178" y="6235125"/>
            <a:ext cx="3506822" cy="584775"/>
          </a:xfrm>
          <a:prstGeom prst="rect">
            <a:avLst/>
          </a:prstGeom>
          <a:solidFill>
            <a:srgbClr val="FFC000"/>
          </a:solidFill>
        </p:spPr>
        <p:txBody>
          <a:bodyPr wrap="square" rtlCol="0">
            <a:spAutoFit/>
          </a:bodyPr>
          <a:lstStyle/>
          <a:p>
            <a:r>
              <a:rPr lang="en-US" sz="3200" b="1" dirty="0">
                <a:latin typeface="Arial" pitchFamily="34" charset="0"/>
                <a:cs typeface="Arial" pitchFamily="34" charset="0"/>
              </a:rPr>
              <a:t>Trang </a:t>
            </a:r>
            <a:r>
              <a:rPr lang="en-US" sz="3200" b="1" dirty="0" smtClean="0">
                <a:latin typeface="Arial" pitchFamily="34" charset="0"/>
                <a:cs typeface="Arial" pitchFamily="34" charset="0"/>
              </a:rPr>
              <a:t>42-43/SGK</a:t>
            </a:r>
            <a:endParaRPr lang="en-US" sz="32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024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095" t="21613" r="57304" b="21488"/>
          <a:stretch/>
        </p:blipFill>
        <p:spPr>
          <a:xfrm>
            <a:off x="443347" y="1274617"/>
            <a:ext cx="3879272" cy="4498307"/>
          </a:xfrm>
          <a:prstGeom prst="rect">
            <a:avLst/>
          </a:prstGeom>
        </p:spPr>
      </p:pic>
      <p:sp>
        <p:nvSpPr>
          <p:cNvPr id="5" name="Oval 4"/>
          <p:cNvSpPr/>
          <p:nvPr/>
        </p:nvSpPr>
        <p:spPr>
          <a:xfrm>
            <a:off x="138545" y="166255"/>
            <a:ext cx="1108363" cy="11083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1</a:t>
            </a:r>
            <a:endParaRPr lang="en-US" sz="5400" b="1" dirty="0">
              <a:latin typeface="Arial" panose="020B0604020202020204" pitchFamily="34" charset="0"/>
              <a:cs typeface="Arial" panose="020B0604020202020204" pitchFamily="34" charset="0"/>
            </a:endParaRPr>
          </a:p>
        </p:txBody>
      </p:sp>
      <p:sp>
        <p:nvSpPr>
          <p:cNvPr id="6" name="TextBox 5"/>
          <p:cNvSpPr txBox="1"/>
          <p:nvPr/>
        </p:nvSpPr>
        <p:spPr>
          <a:xfrm>
            <a:off x="4322619" y="1274617"/>
            <a:ext cx="4716356"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Thỏ, cáo và sóc chạy thi.</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4325252" y="2122188"/>
            <a:ext cx="8129148"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về đích thứ nhất, đứng ở bục cao nhất.</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4375437" y="3099985"/>
            <a:ext cx="792396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về đích thứ ba, đứng ở bục thấp nhất.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15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095" t="21613" r="57304" b="21488"/>
          <a:stretch/>
        </p:blipFill>
        <p:spPr>
          <a:xfrm>
            <a:off x="443347" y="1274617"/>
            <a:ext cx="3879272" cy="4498307"/>
          </a:xfrm>
          <a:prstGeom prst="rect">
            <a:avLst/>
          </a:prstGeom>
        </p:spPr>
      </p:pic>
      <p:sp>
        <p:nvSpPr>
          <p:cNvPr id="2" name="Rounded Rectangle 1"/>
          <p:cNvSpPr/>
          <p:nvPr/>
        </p:nvSpPr>
        <p:spPr>
          <a:xfrm>
            <a:off x="4467301" y="607764"/>
            <a:ext cx="7337210" cy="5640636"/>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a:off x="138545" y="166255"/>
            <a:ext cx="1108363" cy="11083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1</a:t>
            </a:r>
            <a:endParaRPr lang="en-US" sz="5400" b="1" dirty="0">
              <a:latin typeface="Arial" panose="020B0604020202020204" pitchFamily="34" charset="0"/>
              <a:cs typeface="Arial" panose="020B0604020202020204" pitchFamily="34" charset="0"/>
            </a:endParaRPr>
          </a:p>
        </p:txBody>
      </p:sp>
      <p:sp>
        <p:nvSpPr>
          <p:cNvPr id="7" name="TextBox 6"/>
          <p:cNvSpPr txBox="1"/>
          <p:nvPr/>
        </p:nvSpPr>
        <p:spPr>
          <a:xfrm>
            <a:off x="4842137" y="2843307"/>
            <a:ext cx="472116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nào về đích thứ hai?</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4842137" y="1358182"/>
            <a:ext cx="4971233"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nào về đích thứ nhất?</a:t>
            </a:r>
            <a:endParaRPr lang="en-US" sz="3200" dirty="0">
              <a:latin typeface="Arial" panose="020B0604020202020204" pitchFamily="34" charset="0"/>
              <a:cs typeface="Arial" panose="020B0604020202020204" pitchFamily="34" charset="0"/>
            </a:endParaRPr>
          </a:p>
        </p:txBody>
      </p:sp>
      <p:sp>
        <p:nvSpPr>
          <p:cNvPr id="10" name="TextBox 9"/>
          <p:cNvSpPr txBox="1"/>
          <p:nvPr/>
        </p:nvSpPr>
        <p:spPr>
          <a:xfrm>
            <a:off x="4842137" y="4170216"/>
            <a:ext cx="462979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nào về đích thứ ba?</a:t>
            </a:r>
            <a:endParaRPr lang="en-US" sz="3200" dirty="0">
              <a:latin typeface="Arial" panose="020B0604020202020204" pitchFamily="34" charset="0"/>
              <a:cs typeface="Arial" panose="020B0604020202020204" pitchFamily="34" charset="0"/>
            </a:endParaRPr>
          </a:p>
        </p:txBody>
      </p:sp>
      <p:sp>
        <p:nvSpPr>
          <p:cNvPr id="11" name="TextBox 10"/>
          <p:cNvSpPr txBox="1"/>
          <p:nvPr/>
        </p:nvSpPr>
        <p:spPr>
          <a:xfrm>
            <a:off x="4819695" y="2058053"/>
            <a:ext cx="4743606"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Bạn thỏ về đích thứ nhất.</a:t>
            </a:r>
            <a:endParaRPr lang="en-US" sz="32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4842137" y="3468211"/>
            <a:ext cx="4584909"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Bạn cáo về đích thứ hai.</a:t>
            </a:r>
            <a:endParaRPr lang="en-US" sz="3200" dirty="0">
              <a:solidFill>
                <a:srgbClr val="C00000"/>
              </a:solidFill>
              <a:latin typeface="Arial" panose="020B0604020202020204" pitchFamily="34" charset="0"/>
              <a:cs typeface="Arial" panose="020B0604020202020204" pitchFamily="34" charset="0"/>
            </a:endParaRPr>
          </a:p>
        </p:txBody>
      </p:sp>
      <p:sp>
        <p:nvSpPr>
          <p:cNvPr id="13" name="TextBox 12"/>
          <p:cNvSpPr txBox="1"/>
          <p:nvPr/>
        </p:nvSpPr>
        <p:spPr>
          <a:xfrm>
            <a:off x="4842137" y="4795120"/>
            <a:ext cx="4471096"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Bạn sóc về đích thứ ba.</a:t>
            </a:r>
            <a:endParaRPr lang="en-US" sz="3200" dirty="0">
              <a:solidFill>
                <a:srgbClr val="C00000"/>
              </a:solidFill>
              <a:latin typeface="Arial" panose="020B0604020202020204" pitchFamily="34" charset="0"/>
              <a:cs typeface="Arial" panose="020B0604020202020204" pitchFamily="34" charset="0"/>
            </a:endParaRPr>
          </a:p>
        </p:txBody>
      </p:sp>
      <p:pic>
        <p:nvPicPr>
          <p:cNvPr id="1028" name="Picture 4" descr="Hình ảnh Ngôi Sao Vàng đẹp, Khỏe, Ngôi Sao, Vector đẹp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188" y1="23750" x2="33750" y2="38438"/>
                        <a14:foregroundMark x1="24688" y1="40000" x2="40000" y2="39531"/>
                        <a14:foregroundMark x1="41094" y1="34063" x2="39688" y2="39844"/>
                      </a14:backgroundRemoval>
                    </a14:imgEffect>
                  </a14:imgLayer>
                </a14:imgProps>
              </a:ext>
              <a:ext uri="{28A0092B-C50C-407E-A947-70E740481C1C}">
                <a14:useLocalDpi xmlns:a14="http://schemas.microsoft.com/office/drawing/2010/main" val="0"/>
              </a:ext>
            </a:extLst>
          </a:blip>
          <a:srcRect/>
          <a:stretch>
            <a:fillRect/>
          </a:stretch>
        </p:blipFill>
        <p:spPr bwMode="auto">
          <a:xfrm>
            <a:off x="1736299" y="688251"/>
            <a:ext cx="869661" cy="869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Ngôi Sao Vàng đẹp, Khỏe, Ngôi Sao, Vector đẹp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188" y1="23750" x2="33750" y2="38438"/>
                        <a14:foregroundMark x1="24688" y1="40000" x2="40000" y2="39531"/>
                        <a14:foregroundMark x1="41094" y1="34063" x2="39688" y2="39844"/>
                      </a14:backgroundRemoval>
                    </a14:imgEffect>
                  </a14:imgLayer>
                </a14:imgProps>
              </a:ext>
              <a:ext uri="{28A0092B-C50C-407E-A947-70E740481C1C}">
                <a14:useLocalDpi xmlns:a14="http://schemas.microsoft.com/office/drawing/2010/main" val="0"/>
              </a:ext>
            </a:extLst>
          </a:blip>
          <a:srcRect/>
          <a:stretch>
            <a:fillRect/>
          </a:stretch>
        </p:blipFill>
        <p:spPr bwMode="auto">
          <a:xfrm>
            <a:off x="3216229" y="1280242"/>
            <a:ext cx="869661" cy="8696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Ngôi Sao Vàng đẹp, Khỏe, Ngôi Sao, Vector đẹp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188" y1="23750" x2="33750" y2="38438"/>
                        <a14:foregroundMark x1="24688" y1="40000" x2="40000" y2="39531"/>
                        <a14:foregroundMark x1="41094" y1="34063" x2="39688" y2="39844"/>
                      </a14:backgroundRemoval>
                    </a14:imgEffect>
                  </a14:imgLayer>
                </a14:imgProps>
              </a:ext>
              <a:ext uri="{28A0092B-C50C-407E-A947-70E740481C1C}">
                <a14:useLocalDpi xmlns:a14="http://schemas.microsoft.com/office/drawing/2010/main" val="0"/>
              </a:ext>
            </a:extLst>
          </a:blip>
          <a:srcRect/>
          <a:stretch>
            <a:fillRect/>
          </a:stretch>
        </p:blipFill>
        <p:spPr bwMode="auto">
          <a:xfrm>
            <a:off x="588029" y="1987258"/>
            <a:ext cx="869661" cy="86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26" presetClass="emph" presetSubtype="0" repeatCount="indefinite" fill="hold" nodeType="withEffect">
                                  <p:stCondLst>
                                    <p:cond delay="0"/>
                                  </p:stCondLst>
                                  <p:endCondLst>
                                    <p:cond evt="onNext" delay="0">
                                      <p:tgtEl>
                                        <p:sldTgt/>
                                      </p:tgtEl>
                                    </p:cond>
                                  </p:endCondLst>
                                  <p:childTnLst>
                                    <p:animEffect transition="out" filter="fade">
                                      <p:cBhvr>
                                        <p:cTn id="8" dur="1000" tmFilter="0, 0; .2, .5; .8, .5; 1, 0"/>
                                        <p:tgtEl>
                                          <p:spTgt spid="1028"/>
                                        </p:tgtEl>
                                      </p:cBhvr>
                                    </p:animEffect>
                                    <p:animScale>
                                      <p:cBhvr>
                                        <p:cTn id="9" dur="500" autoRev="1" fill="hold"/>
                                        <p:tgtEl>
                                          <p:spTgt spid="102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26" presetClass="emph" presetSubtype="0" repeatCount="indefinite" fill="hold" nodeType="withEffect">
                                  <p:stCondLst>
                                    <p:cond delay="0"/>
                                  </p:stCondLst>
                                  <p:endCondLst>
                                    <p:cond evt="onNext" delay="0">
                                      <p:tgtEl>
                                        <p:sldTgt/>
                                      </p:tgtEl>
                                    </p:cond>
                                  </p:endCondLst>
                                  <p:childTnLst>
                                    <p:animEffect transition="out" filter="fade">
                                      <p:cBhvr>
                                        <p:cTn id="23" dur="1000" tmFilter="0, 0; .2, .5; .8, .5; 1, 0"/>
                                        <p:tgtEl>
                                          <p:spTgt spid="16"/>
                                        </p:tgtEl>
                                      </p:cBhvr>
                                    </p:animEffect>
                                    <p:animScale>
                                      <p:cBhvr>
                                        <p:cTn id="24" dur="500" autoRev="1" fill="hold"/>
                                        <p:tgtEl>
                                          <p:spTgt spid="16"/>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26" presetClass="emph" presetSubtype="0" repeatCount="indefinite" fill="hold" nodeType="withEffect">
                                  <p:stCondLst>
                                    <p:cond delay="0"/>
                                  </p:stCondLst>
                                  <p:endCondLst>
                                    <p:cond evt="onNext" delay="0">
                                      <p:tgtEl>
                                        <p:sldTgt/>
                                      </p:tgtEl>
                                    </p:cond>
                                  </p:endCondLst>
                                  <p:childTnLst>
                                    <p:animEffect transition="out" filter="fade">
                                      <p:cBhvr>
                                        <p:cTn id="38" dur="1000" tmFilter="0, 0; .2, .5; .8, .5; 1, 0"/>
                                        <p:tgtEl>
                                          <p:spTgt spid="17"/>
                                        </p:tgtEl>
                                      </p:cBhvr>
                                    </p:animEffect>
                                    <p:animScale>
                                      <p:cBhvr>
                                        <p:cTn id="39" dur="500" autoRev="1" fill="hold"/>
                                        <p:tgtEl>
                                          <p:spTgt spid="17"/>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28" t="25033" r="6078" b="34880"/>
          <a:stretch/>
        </p:blipFill>
        <p:spPr>
          <a:xfrm>
            <a:off x="905435" y="1248417"/>
            <a:ext cx="10954871" cy="2735744"/>
          </a:xfrm>
          <a:prstGeom prst="rect">
            <a:avLst/>
          </a:prstGeom>
        </p:spPr>
      </p:pic>
      <p:sp>
        <p:nvSpPr>
          <p:cNvPr id="5" name="Oval 4"/>
          <p:cNvSpPr/>
          <p:nvPr/>
        </p:nvSpPr>
        <p:spPr>
          <a:xfrm>
            <a:off x="138545" y="166255"/>
            <a:ext cx="1108363" cy="11083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2</a:t>
            </a:r>
          </a:p>
        </p:txBody>
      </p:sp>
      <p:sp>
        <p:nvSpPr>
          <p:cNvPr id="6" name="TextBox 5"/>
          <p:cNvSpPr txBox="1"/>
          <p:nvPr/>
        </p:nvSpPr>
        <p:spPr>
          <a:xfrm>
            <a:off x="1246908" y="4773935"/>
            <a:ext cx="6078908"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Cáo đứng gần thỏ hay sóc hơn?</a:t>
            </a:r>
            <a:endParaRPr lang="en-US" sz="3200" dirty="0">
              <a:latin typeface="Arial" panose="020B0604020202020204" pitchFamily="34" charset="0"/>
              <a:cs typeface="Arial" panose="020B0604020202020204" pitchFamily="34" charset="0"/>
            </a:endParaRPr>
          </a:p>
        </p:txBody>
      </p:sp>
      <p:pic>
        <p:nvPicPr>
          <p:cNvPr id="7" name="Picture 4" descr="Hình ảnh Ngôi Sao Vàng đẹp, Khỏe, Ngôi Sao, Vector đẹp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188" y1="23750" x2="33750" y2="38438"/>
                        <a14:foregroundMark x1="24688" y1="40000" x2="40000" y2="39531"/>
                        <a14:foregroundMark x1="41094" y1="34063" x2="39688" y2="39844"/>
                      </a14:backgroundRemoval>
                    </a14:imgEffect>
                  </a14:imgLayer>
                </a14:imgProps>
              </a:ext>
              <a:ext uri="{28A0092B-C50C-407E-A947-70E740481C1C}">
                <a14:useLocalDpi xmlns:a14="http://schemas.microsoft.com/office/drawing/2010/main" val="0"/>
              </a:ext>
            </a:extLst>
          </a:blip>
          <a:srcRect/>
          <a:stretch>
            <a:fillRect/>
          </a:stretch>
        </p:blipFill>
        <p:spPr bwMode="auto">
          <a:xfrm>
            <a:off x="7347390" y="720436"/>
            <a:ext cx="869661" cy="869661"/>
          </a:xfrm>
          <a:prstGeom prst="rect">
            <a:avLst/>
          </a:prstGeom>
          <a:noFill/>
          <a:extLst>
            <a:ext uri="{909E8E84-426E-40DD-AFC4-6F175D3DCCD1}">
              <a14:hiddenFill xmlns:a14="http://schemas.microsoft.com/office/drawing/2010/main">
                <a:solidFill>
                  <a:srgbClr val="FFFFFF"/>
                </a:solidFill>
              </a14:hiddenFill>
            </a:ext>
          </a:extLst>
        </p:spPr>
      </p:pic>
      <p:sp>
        <p:nvSpPr>
          <p:cNvPr id="9" name="Arc 8"/>
          <p:cNvSpPr/>
          <p:nvPr/>
        </p:nvSpPr>
        <p:spPr>
          <a:xfrm rot="19382202">
            <a:off x="7311594" y="1440541"/>
            <a:ext cx="1810911" cy="1423842"/>
          </a:xfrm>
          <a:prstGeom prst="arc">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Arc 9"/>
          <p:cNvSpPr/>
          <p:nvPr/>
        </p:nvSpPr>
        <p:spPr>
          <a:xfrm rot="19382202">
            <a:off x="8463153" y="1440540"/>
            <a:ext cx="1810911" cy="1423842"/>
          </a:xfrm>
          <a:prstGeom prst="arc">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Arc 12"/>
          <p:cNvSpPr/>
          <p:nvPr/>
        </p:nvSpPr>
        <p:spPr>
          <a:xfrm rot="19382202">
            <a:off x="9599660" y="1483889"/>
            <a:ext cx="1696271" cy="1335462"/>
          </a:xfrm>
          <a:prstGeom prst="arc">
            <a:avLst>
              <a:gd name="adj1" fmla="val 16200000"/>
              <a:gd name="adj2" fmla="val 36258"/>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Arc 13"/>
          <p:cNvSpPr/>
          <p:nvPr/>
        </p:nvSpPr>
        <p:spPr>
          <a:xfrm rot="19382202">
            <a:off x="6289727" y="1483889"/>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Arc 15"/>
          <p:cNvSpPr/>
          <p:nvPr/>
        </p:nvSpPr>
        <p:spPr>
          <a:xfrm rot="19382202">
            <a:off x="5236129" y="1496697"/>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Arc 16"/>
          <p:cNvSpPr/>
          <p:nvPr/>
        </p:nvSpPr>
        <p:spPr>
          <a:xfrm rot="19382202">
            <a:off x="4232161" y="1471081"/>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Arc 17"/>
          <p:cNvSpPr/>
          <p:nvPr/>
        </p:nvSpPr>
        <p:spPr>
          <a:xfrm rot="19382202">
            <a:off x="3202157" y="1438886"/>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Arc 18"/>
          <p:cNvSpPr/>
          <p:nvPr/>
        </p:nvSpPr>
        <p:spPr>
          <a:xfrm rot="19382202">
            <a:off x="2095013" y="1528268"/>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Arc 19"/>
          <p:cNvSpPr/>
          <p:nvPr/>
        </p:nvSpPr>
        <p:spPr>
          <a:xfrm rot="19382202">
            <a:off x="1005212" y="1554506"/>
            <a:ext cx="1696271" cy="1335462"/>
          </a:xfrm>
          <a:prstGeom prst="arc">
            <a:avLst>
              <a:gd name="adj1" fmla="val 16200000"/>
              <a:gd name="adj2" fmla="val 36258"/>
            </a:avLst>
          </a:prstGeom>
          <a:ln w="381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p:cNvSpPr txBox="1"/>
          <p:nvPr/>
        </p:nvSpPr>
        <p:spPr>
          <a:xfrm>
            <a:off x="1246907" y="5563709"/>
            <a:ext cx="4439036"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Cáo đứng gần thỏ hơn.</a:t>
            </a:r>
            <a:endParaRPr lang="en-US" sz="3200"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11174635" y="921181"/>
            <a:ext cx="412292"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3</a:t>
            </a:r>
            <a:endParaRPr lang="en-US" sz="3200" dirty="0">
              <a:solidFill>
                <a:srgbClr val="C00000"/>
              </a:solidFill>
              <a:latin typeface="Arial" panose="020B0604020202020204" pitchFamily="34" charset="0"/>
              <a:cs typeface="Arial" panose="020B0604020202020204" pitchFamily="34" charset="0"/>
            </a:endParaRPr>
          </a:p>
        </p:txBody>
      </p:sp>
      <p:sp>
        <p:nvSpPr>
          <p:cNvPr id="23" name="TextBox 22"/>
          <p:cNvSpPr txBox="1"/>
          <p:nvPr/>
        </p:nvSpPr>
        <p:spPr>
          <a:xfrm>
            <a:off x="881220" y="1152481"/>
            <a:ext cx="412292" cy="584775"/>
          </a:xfrm>
          <a:prstGeom prst="rect">
            <a:avLst/>
          </a:prstGeom>
          <a:noFill/>
        </p:spPr>
        <p:txBody>
          <a:bodyPr wrap="none" rtlCol="0">
            <a:spAutoFit/>
          </a:bodyPr>
          <a:lstStyle/>
          <a:p>
            <a:r>
              <a:rPr lang="en-US" sz="3200" dirty="0">
                <a:solidFill>
                  <a:srgbClr val="C0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177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6" grpId="0" animBg="1"/>
      <p:bldP spid="17" grpId="0" animBg="1"/>
      <p:bldP spid="18" grpId="0" animBg="1"/>
      <p:bldP spid="19" grpId="0" animBg="1"/>
      <p:bldP spid="20"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02" t="26253" r="8726" b="24249"/>
          <a:stretch/>
        </p:blipFill>
        <p:spPr>
          <a:xfrm>
            <a:off x="390373" y="166255"/>
            <a:ext cx="11457523" cy="3693458"/>
          </a:xfrm>
          <a:prstGeom prst="rect">
            <a:avLst/>
          </a:prstGeom>
        </p:spPr>
      </p:pic>
      <p:sp>
        <p:nvSpPr>
          <p:cNvPr id="5" name="Oval 4"/>
          <p:cNvSpPr/>
          <p:nvPr/>
        </p:nvSpPr>
        <p:spPr>
          <a:xfrm>
            <a:off x="138545" y="166255"/>
            <a:ext cx="1108363" cy="11083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3</a:t>
            </a:r>
            <a:endParaRPr lang="en-US" sz="5400" b="1" dirty="0">
              <a:latin typeface="Arial" panose="020B0604020202020204" pitchFamily="34" charset="0"/>
              <a:cs typeface="Arial" panose="020B0604020202020204" pitchFamily="34" charset="0"/>
            </a:endParaRPr>
          </a:p>
        </p:txBody>
      </p:sp>
      <p:sp>
        <p:nvSpPr>
          <p:cNvPr id="6" name="TextBox 5"/>
          <p:cNvSpPr txBox="1"/>
          <p:nvPr/>
        </p:nvSpPr>
        <p:spPr>
          <a:xfrm>
            <a:off x="886693" y="4433453"/>
            <a:ext cx="1005916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sóc đi đến chỗ hạt dẻ theo đường nào ngắn hơn?</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8991602" y="166255"/>
            <a:ext cx="2031325"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4 + 6 = 10</a:t>
            </a:r>
            <a:endParaRPr lang="en-US" sz="3200" dirty="0">
              <a:latin typeface="Arial" panose="020B0604020202020204" pitchFamily="34" charset="0"/>
              <a:cs typeface="Arial" panose="020B0604020202020204" pitchFamily="34" charset="0"/>
            </a:endParaRPr>
          </a:p>
        </p:txBody>
      </p:sp>
      <p:pic>
        <p:nvPicPr>
          <p:cNvPr id="2050" name="Picture 2" descr="Hình ảnh Màu đặc Một Cặp Dấu Chân Lớn Dấu Chân Nhân Vật Bàn Chân Lớn, Bước  Chân, Màu đặc, Một đôi Dấu Chân Lớn miễn phí tải tập tin PNG PSDCommen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21114" y="-407485"/>
            <a:ext cx="1270886" cy="12708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6693" y="5299580"/>
            <a:ext cx="11061041"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Bạn sóc đi đến chỗ hạt dẻ theo </a:t>
            </a:r>
            <a:r>
              <a:rPr lang="en-US" sz="3200" dirty="0" smtClean="0">
                <a:solidFill>
                  <a:srgbClr val="C00000"/>
                </a:solidFill>
                <a:latin typeface="Arial" panose="020B0604020202020204" pitchFamily="34" charset="0"/>
                <a:cs typeface="Arial" panose="020B0604020202020204" pitchFamily="34" charset="0"/>
              </a:rPr>
              <a:t>đường màu xanh </a:t>
            </a:r>
            <a:r>
              <a:rPr lang="en-US" sz="3200" dirty="0" smtClean="0">
                <a:latin typeface="Arial" panose="020B0604020202020204" pitchFamily="34" charset="0"/>
                <a:cs typeface="Arial" panose="020B0604020202020204" pitchFamily="34" charset="0"/>
              </a:rPr>
              <a:t>ngắn hơn.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1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385" t="15106" r="32024" b="5136"/>
          <a:stretch/>
        </p:blipFill>
        <p:spPr>
          <a:xfrm>
            <a:off x="6913418" y="151583"/>
            <a:ext cx="5320146" cy="6706417"/>
          </a:xfrm>
          <a:prstGeom prst="rect">
            <a:avLst/>
          </a:prstGeom>
        </p:spPr>
      </p:pic>
      <p:sp>
        <p:nvSpPr>
          <p:cNvPr id="5" name="Oval 4"/>
          <p:cNvSpPr/>
          <p:nvPr/>
        </p:nvSpPr>
        <p:spPr>
          <a:xfrm>
            <a:off x="138545" y="166255"/>
            <a:ext cx="1108363" cy="110836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4</a:t>
            </a:r>
            <a:endParaRPr lang="en-US" sz="5400" b="1" dirty="0">
              <a:latin typeface="Arial" panose="020B0604020202020204" pitchFamily="34" charset="0"/>
              <a:cs typeface="Arial" panose="020B0604020202020204" pitchFamily="34" charset="0"/>
            </a:endParaRPr>
          </a:p>
        </p:txBody>
      </p:sp>
      <p:sp>
        <p:nvSpPr>
          <p:cNvPr id="6" name="Rounded Rectangle 5"/>
          <p:cNvSpPr/>
          <p:nvPr/>
        </p:nvSpPr>
        <p:spPr>
          <a:xfrm>
            <a:off x="5348662" y="335715"/>
            <a:ext cx="748154" cy="734291"/>
          </a:xfrm>
          <a:prstGeom prst="roundRect">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5348662" y="1679606"/>
            <a:ext cx="748154" cy="734291"/>
          </a:xfrm>
          <a:prstGeom prst="roundRect">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5348662" y="3009642"/>
            <a:ext cx="748154" cy="734291"/>
          </a:xfrm>
          <a:prstGeom prst="roundRect">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5348662" y="4339678"/>
            <a:ext cx="748154" cy="734291"/>
          </a:xfrm>
          <a:prstGeom prst="roundRect">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ounded Rectangle 9"/>
          <p:cNvSpPr/>
          <p:nvPr/>
        </p:nvSpPr>
        <p:spPr>
          <a:xfrm>
            <a:off x="5348662" y="5849824"/>
            <a:ext cx="748154" cy="734291"/>
          </a:xfrm>
          <a:prstGeom prst="roundRect">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p:cNvSpPr txBox="1"/>
          <p:nvPr/>
        </p:nvSpPr>
        <p:spPr>
          <a:xfrm>
            <a:off x="6072852" y="362120"/>
            <a:ext cx="869149"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cm</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6059817" y="1707615"/>
            <a:ext cx="869149"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cm</a:t>
            </a:r>
            <a:endParaRPr lang="en-US" sz="4000" dirty="0">
              <a:latin typeface="Arial" panose="020B0604020202020204" pitchFamily="34" charset="0"/>
              <a:cs typeface="Arial" panose="020B0604020202020204" pitchFamily="34" charset="0"/>
            </a:endParaRPr>
          </a:p>
        </p:txBody>
      </p:sp>
      <p:sp>
        <p:nvSpPr>
          <p:cNvPr id="13" name="TextBox 12"/>
          <p:cNvSpPr txBox="1"/>
          <p:nvPr/>
        </p:nvSpPr>
        <p:spPr>
          <a:xfrm>
            <a:off x="6059817" y="2998204"/>
            <a:ext cx="869149"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cm</a:t>
            </a:r>
            <a:endParaRPr lang="en-US" sz="4000" dirty="0">
              <a:latin typeface="Arial" panose="020B0604020202020204" pitchFamily="34" charset="0"/>
              <a:cs typeface="Arial" panose="020B0604020202020204" pitchFamily="34" charset="0"/>
            </a:endParaRPr>
          </a:p>
        </p:txBody>
      </p:sp>
      <p:sp>
        <p:nvSpPr>
          <p:cNvPr id="14" name="TextBox 13"/>
          <p:cNvSpPr txBox="1"/>
          <p:nvPr/>
        </p:nvSpPr>
        <p:spPr>
          <a:xfrm>
            <a:off x="6129905" y="4384171"/>
            <a:ext cx="869149"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cm</a:t>
            </a:r>
            <a:endParaRPr lang="en-US" sz="4000" dirty="0">
              <a:latin typeface="Arial" panose="020B0604020202020204" pitchFamily="34" charset="0"/>
              <a:cs typeface="Arial" panose="020B0604020202020204" pitchFamily="34" charset="0"/>
            </a:endParaRPr>
          </a:p>
        </p:txBody>
      </p:sp>
      <p:sp>
        <p:nvSpPr>
          <p:cNvPr id="15" name="TextBox 14"/>
          <p:cNvSpPr txBox="1"/>
          <p:nvPr/>
        </p:nvSpPr>
        <p:spPr>
          <a:xfrm>
            <a:off x="6076934" y="5799772"/>
            <a:ext cx="869149"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cm</a:t>
            </a:r>
            <a:endParaRPr lang="en-US" sz="4000" dirty="0">
              <a:latin typeface="Arial" panose="020B0604020202020204" pitchFamily="34" charset="0"/>
              <a:cs typeface="Arial" panose="020B0604020202020204" pitchFamily="34" charset="0"/>
            </a:endParaRPr>
          </a:p>
        </p:txBody>
      </p:sp>
      <p:pic>
        <p:nvPicPr>
          <p:cNvPr id="4098" name="Picture 2" descr="Thước Kẻ Văn Phòng Phẩm Hình ảnh | Định dạng hình ảnh PSD 401536800|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38" b="100000" l="10000" r="91628"/>
                    </a14:imgEffect>
                  </a14:imgLayer>
                </a14:imgProps>
              </a:ext>
              <a:ext uri="{28A0092B-C50C-407E-A947-70E740481C1C}">
                <a14:useLocalDpi xmlns:a14="http://schemas.microsoft.com/office/drawing/2010/main" val="0"/>
              </a:ext>
            </a:extLst>
          </a:blip>
          <a:srcRect/>
          <a:stretch>
            <a:fillRect/>
          </a:stretch>
        </p:blipFill>
        <p:spPr bwMode="auto">
          <a:xfrm rot="2871202">
            <a:off x="6034521" y="-1789724"/>
            <a:ext cx="9699846" cy="65417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1481155"/>
            <a:ext cx="462498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a. Đo độ dài mỗi bút chì.</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41032" y="2771744"/>
            <a:ext cx="473719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b. Trong các bút chì trên:</a:t>
            </a:r>
            <a:endParaRPr lang="en-US" sz="3200" dirty="0">
              <a:latin typeface="Arial" panose="020B0604020202020204" pitchFamily="34" charset="0"/>
              <a:cs typeface="Arial" panose="020B0604020202020204" pitchFamily="34" charset="0"/>
            </a:endParaRPr>
          </a:p>
        </p:txBody>
      </p:sp>
      <p:sp>
        <p:nvSpPr>
          <p:cNvPr id="19" name="TextBox 18"/>
          <p:cNvSpPr txBox="1"/>
          <p:nvPr/>
        </p:nvSpPr>
        <p:spPr>
          <a:xfrm>
            <a:off x="-56105" y="3630726"/>
            <a:ext cx="4419800"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 Bút chì nào dài nhất?</a:t>
            </a:r>
            <a:endParaRPr lang="en-US" sz="3200" dirty="0">
              <a:latin typeface="Arial" panose="020B0604020202020204" pitchFamily="34" charset="0"/>
              <a:cs typeface="Arial" panose="020B0604020202020204" pitchFamily="34" charset="0"/>
            </a:endParaRPr>
          </a:p>
        </p:txBody>
      </p:sp>
      <p:sp>
        <p:nvSpPr>
          <p:cNvPr id="20" name="TextBox 19"/>
          <p:cNvSpPr txBox="1"/>
          <p:nvPr/>
        </p:nvSpPr>
        <p:spPr>
          <a:xfrm>
            <a:off x="-56105" y="4722957"/>
            <a:ext cx="4669868"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 Bút chì nào ngắn nhất?</a:t>
            </a:r>
            <a:endParaRPr lang="en-US" sz="3200" dirty="0">
              <a:latin typeface="Arial" panose="020B0604020202020204" pitchFamily="34" charset="0"/>
              <a:cs typeface="Arial" panose="020B0604020202020204" pitchFamily="34" charset="0"/>
            </a:endParaRPr>
          </a:p>
        </p:txBody>
      </p:sp>
      <p:sp>
        <p:nvSpPr>
          <p:cNvPr id="21" name="TextBox 20"/>
          <p:cNvSpPr txBox="1"/>
          <p:nvPr/>
        </p:nvSpPr>
        <p:spPr>
          <a:xfrm>
            <a:off x="4200439" y="3592067"/>
            <a:ext cx="458780" cy="584775"/>
          </a:xfrm>
          <a:prstGeom prst="rect">
            <a:avLst/>
          </a:prstGeom>
          <a:noFill/>
        </p:spPr>
        <p:txBody>
          <a:bodyPr wrap="none" rtlCol="0">
            <a:spAutoFit/>
          </a:bodyPr>
          <a:lstStyle/>
          <a:p>
            <a:r>
              <a:rPr lang="en-US" sz="3200" b="1" dirty="0" smtClean="0">
                <a:solidFill>
                  <a:srgbClr val="C00000"/>
                </a:solidFill>
                <a:latin typeface="Arial" panose="020B0604020202020204" pitchFamily="34" charset="0"/>
                <a:cs typeface="Arial" panose="020B0604020202020204" pitchFamily="34" charset="0"/>
              </a:rPr>
              <a:t>E</a:t>
            </a:r>
            <a:endParaRPr lang="en-US" sz="32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4544026" y="4684298"/>
            <a:ext cx="481222" cy="584775"/>
          </a:xfrm>
          <a:prstGeom prst="rect">
            <a:avLst/>
          </a:prstGeom>
          <a:no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C</a:t>
            </a:r>
          </a:p>
        </p:txBody>
      </p:sp>
      <p:pic>
        <p:nvPicPr>
          <p:cNvPr id="4102" name="Picture 6" descr="Gráficos escalables marca de verificación, marca de verificación, ángulo,  mano png | PNGEg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000" l="5111" r="96222"/>
                    </a14:imgEffect>
                  </a14:imgLayer>
                </a14:imgProps>
              </a:ext>
              <a:ext uri="{28A0092B-C50C-407E-A947-70E740481C1C}">
                <a14:useLocalDpi xmlns:a14="http://schemas.microsoft.com/office/drawing/2010/main" val="0"/>
              </a:ext>
            </a:extLst>
          </a:blip>
          <a:srcRect/>
          <a:stretch>
            <a:fillRect/>
          </a:stretch>
        </p:blipFill>
        <p:spPr bwMode="auto">
          <a:xfrm>
            <a:off x="11394176" y="2792234"/>
            <a:ext cx="545649" cy="5456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Gráficos escalables marca de verificación, marca de verificación, ángulo,  mano png | PNGEg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7000" l="5111" r="96222"/>
                    </a14:imgEffect>
                  </a14:imgLayer>
                </a14:imgProps>
              </a:ext>
              <a:ext uri="{28A0092B-C50C-407E-A947-70E740481C1C}">
                <a14:useLocalDpi xmlns:a14="http://schemas.microsoft.com/office/drawing/2010/main" val="0"/>
              </a:ext>
            </a:extLst>
          </a:blip>
          <a:srcRect/>
          <a:stretch>
            <a:fillRect/>
          </a:stretch>
        </p:blipFill>
        <p:spPr bwMode="auto">
          <a:xfrm>
            <a:off x="11774761" y="6068291"/>
            <a:ext cx="515824" cy="5158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40227" y="393857"/>
            <a:ext cx="441146"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7</a:t>
            </a:r>
          </a:p>
        </p:txBody>
      </p:sp>
      <p:sp>
        <p:nvSpPr>
          <p:cNvPr id="27" name="TextBox 26"/>
          <p:cNvSpPr txBox="1"/>
          <p:nvPr/>
        </p:nvSpPr>
        <p:spPr>
          <a:xfrm>
            <a:off x="5500306" y="1753235"/>
            <a:ext cx="441146" cy="646331"/>
          </a:xfrm>
          <a:prstGeom prst="rect">
            <a:avLst/>
          </a:prstGeom>
          <a:noFill/>
        </p:spPr>
        <p:txBody>
          <a:bodyPr wrap="none" rtlCol="0">
            <a:spAutoFit/>
          </a:bodyPr>
          <a:lstStyle/>
          <a:p>
            <a:r>
              <a:rPr lang="en-US" sz="3600" b="1" dirty="0" smtClean="0">
                <a:solidFill>
                  <a:srgbClr val="C00000"/>
                </a:solidFill>
                <a:latin typeface="Arial" panose="020B0604020202020204" pitchFamily="34" charset="0"/>
                <a:cs typeface="Arial" panose="020B0604020202020204" pitchFamily="34" charset="0"/>
              </a:rPr>
              <a:t>8</a:t>
            </a:r>
            <a:endParaRPr lang="en-US" sz="3600" b="1" dirty="0">
              <a:solidFill>
                <a:srgbClr val="C00000"/>
              </a:solidFill>
              <a:latin typeface="Arial" panose="020B0604020202020204" pitchFamily="34" charset="0"/>
              <a:cs typeface="Arial" panose="020B0604020202020204" pitchFamily="34" charset="0"/>
            </a:endParaRPr>
          </a:p>
        </p:txBody>
      </p:sp>
      <p:sp>
        <p:nvSpPr>
          <p:cNvPr id="28" name="TextBox 27"/>
          <p:cNvSpPr txBox="1"/>
          <p:nvPr/>
        </p:nvSpPr>
        <p:spPr>
          <a:xfrm>
            <a:off x="5559032" y="3055224"/>
            <a:ext cx="441146"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3</a:t>
            </a:r>
          </a:p>
        </p:txBody>
      </p:sp>
      <p:sp>
        <p:nvSpPr>
          <p:cNvPr id="29" name="TextBox 28"/>
          <p:cNvSpPr txBox="1"/>
          <p:nvPr/>
        </p:nvSpPr>
        <p:spPr>
          <a:xfrm>
            <a:off x="5540227" y="4384171"/>
            <a:ext cx="441146" cy="646331"/>
          </a:xfrm>
          <a:prstGeom prst="rect">
            <a:avLst/>
          </a:prstGeom>
          <a:noFill/>
        </p:spPr>
        <p:txBody>
          <a:bodyPr wrap="none" rtlCol="0">
            <a:spAutoFit/>
          </a:bodyPr>
          <a:lstStyle/>
          <a:p>
            <a:r>
              <a:rPr lang="en-US" sz="3600" b="1" dirty="0" smtClean="0">
                <a:solidFill>
                  <a:srgbClr val="C00000"/>
                </a:solidFill>
                <a:latin typeface="Arial" panose="020B0604020202020204" pitchFamily="34" charset="0"/>
                <a:cs typeface="Arial" panose="020B0604020202020204" pitchFamily="34" charset="0"/>
              </a:rPr>
              <a:t>5</a:t>
            </a:r>
            <a:endParaRPr lang="en-US" sz="3600" b="1" dirty="0">
              <a:solidFill>
                <a:srgbClr val="C00000"/>
              </a:solidFill>
              <a:latin typeface="Arial" panose="020B0604020202020204" pitchFamily="34" charset="0"/>
              <a:cs typeface="Arial" panose="020B0604020202020204" pitchFamily="34" charset="0"/>
            </a:endParaRPr>
          </a:p>
        </p:txBody>
      </p:sp>
      <p:sp>
        <p:nvSpPr>
          <p:cNvPr id="30" name="TextBox 29"/>
          <p:cNvSpPr txBox="1"/>
          <p:nvPr/>
        </p:nvSpPr>
        <p:spPr>
          <a:xfrm>
            <a:off x="5517423" y="5874365"/>
            <a:ext cx="441146"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9</a:t>
            </a:r>
          </a:p>
        </p:txBody>
      </p:sp>
      <p:pic>
        <p:nvPicPr>
          <p:cNvPr id="31" name="Picture 2" descr="Thước Kẻ Văn Phòng Phẩm Hình ảnh | Định dạng hình ảnh PSD 401536800|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38" b="100000" l="10000" r="91628"/>
                    </a14:imgEffect>
                  </a14:imgLayer>
                </a14:imgProps>
              </a:ext>
              <a:ext uri="{28A0092B-C50C-407E-A947-70E740481C1C}">
                <a14:useLocalDpi xmlns:a14="http://schemas.microsoft.com/office/drawing/2010/main" val="0"/>
              </a:ext>
            </a:extLst>
          </a:blip>
          <a:srcRect/>
          <a:stretch>
            <a:fillRect/>
          </a:stretch>
        </p:blipFill>
        <p:spPr bwMode="auto">
          <a:xfrm rot="2871202">
            <a:off x="5690831" y="-478645"/>
            <a:ext cx="9699846" cy="65417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Thước Kẻ Văn Phòng Phẩm Hình ảnh | Định dạng hình ảnh PSD 401536800|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38" b="100000" l="10000" r="91628"/>
                    </a14:imgEffect>
                  </a14:imgLayer>
                </a14:imgProps>
              </a:ext>
              <a:ext uri="{28A0092B-C50C-407E-A947-70E740481C1C}">
                <a14:useLocalDpi xmlns:a14="http://schemas.microsoft.com/office/drawing/2010/main" val="0"/>
              </a:ext>
            </a:extLst>
          </a:blip>
          <a:srcRect/>
          <a:stretch>
            <a:fillRect/>
          </a:stretch>
        </p:blipFill>
        <p:spPr bwMode="auto">
          <a:xfrm rot="2871202">
            <a:off x="7421047" y="826523"/>
            <a:ext cx="10331813" cy="69679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Thước Kẻ Văn Phòng Phẩm Hình ảnh | Định dạng hình ảnh PSD 401536800|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38" b="100000" l="10000" r="91628"/>
                    </a14:imgEffect>
                  </a14:imgLayer>
                </a14:imgProps>
              </a:ext>
              <a:ext uri="{28A0092B-C50C-407E-A947-70E740481C1C}">
                <a14:useLocalDpi xmlns:a14="http://schemas.microsoft.com/office/drawing/2010/main" val="0"/>
              </a:ext>
            </a:extLst>
          </a:blip>
          <a:srcRect/>
          <a:stretch>
            <a:fillRect/>
          </a:stretch>
        </p:blipFill>
        <p:spPr bwMode="auto">
          <a:xfrm rot="2871202">
            <a:off x="5952121" y="2190716"/>
            <a:ext cx="9699846" cy="65417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Thước Kẻ Văn Phòng Phẩm Hình ảnh | Định dạng hình ảnh PSD 401536800|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38" b="100000" l="10000" r="91628"/>
                    </a14:imgEffect>
                  </a14:imgLayer>
                </a14:imgProps>
              </a:ext>
              <a:ext uri="{28A0092B-C50C-407E-A947-70E740481C1C}">
                <a14:useLocalDpi xmlns:a14="http://schemas.microsoft.com/office/drawing/2010/main" val="0"/>
              </a:ext>
            </a:extLst>
          </a:blip>
          <a:srcRect/>
          <a:stretch>
            <a:fillRect/>
          </a:stretch>
        </p:blipFill>
        <p:spPr bwMode="auto">
          <a:xfrm rot="2871202">
            <a:off x="5395305" y="3719084"/>
            <a:ext cx="9699846" cy="654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409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10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189</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Chủ đề 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7</dc:title>
  <dc:creator>PC</dc:creator>
  <cp:lastModifiedBy>admin</cp:lastModifiedBy>
  <cp:revision>26</cp:revision>
  <dcterms:created xsi:type="dcterms:W3CDTF">2022-03-05T03:19:48Z</dcterms:created>
  <dcterms:modified xsi:type="dcterms:W3CDTF">2023-03-04T20:46:18Z</dcterms:modified>
</cp:coreProperties>
</file>