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387" r:id="rId3"/>
    <p:sldId id="294" r:id="rId4"/>
    <p:sldId id="378" r:id="rId5"/>
    <p:sldId id="388" r:id="rId6"/>
    <p:sldId id="379" r:id="rId7"/>
    <p:sldId id="380" r:id="rId8"/>
    <p:sldId id="381" r:id="rId9"/>
    <p:sldId id="3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0066"/>
    <a:srgbClr val="FFFF99"/>
    <a:srgbClr val="99CCFF"/>
    <a:srgbClr val="FF99FF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142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2" y="354021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2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19" y="484050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0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7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68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30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2006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986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6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76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216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2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82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0AD009-7746-4F8D-A237-7ECEAD04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346B5D-82E9-4876-A157-1D5375358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14B560-6BCC-4DF8-8A81-D6370615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38" y="234462"/>
            <a:ext cx="11281283" cy="62096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396D6D-B63E-4478-AFC9-05A66A09EBF0}"/>
              </a:ext>
            </a:extLst>
          </p:cNvPr>
          <p:cNvSpPr/>
          <p:nvPr/>
        </p:nvSpPr>
        <p:spPr>
          <a:xfrm>
            <a:off x="2227385" y="4396154"/>
            <a:ext cx="2110153" cy="7268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S/ 54</a:t>
            </a:r>
          </a:p>
        </p:txBody>
      </p:sp>
    </p:spTree>
    <p:extLst>
      <p:ext uri="{BB962C8B-B14F-4D97-AF65-F5344CB8AC3E}">
        <p14:creationId xmlns:p14="http://schemas.microsoft.com/office/powerpoint/2010/main" val="17583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C87FF3-4F3F-45EE-91A8-A765C1D93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9294" y="567474"/>
            <a:ext cx="123092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4800" b="1" dirty="0" err="1">
                <a:solidFill>
                  <a:srgbClr val="FF0000"/>
                </a:solidFill>
              </a:rPr>
              <a:t>Bài</a:t>
            </a:r>
            <a:r>
              <a:rPr lang="en-US" altLang="en-US" sz="4800" b="1" dirty="0">
                <a:solidFill>
                  <a:srgbClr val="FF0000"/>
                </a:solidFill>
              </a:rPr>
              <a:t> 31: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  </a:t>
            </a:r>
            <a:r>
              <a:rPr lang="en-US" altLang="en-US" sz="48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trừ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hai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</a:rPr>
              <a:t>với</a:t>
            </a:r>
            <a:r>
              <a:rPr lang="en-US" altLang="en-US" sz="4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có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một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chữ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số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B518381E-42BF-4F04-9454-347CD356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830" y="2137134"/>
            <a:ext cx="4466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(</a:t>
            </a:r>
            <a:r>
              <a:rPr lang="en-US" altLang="en-US" sz="3600" b="1" dirty="0" err="1"/>
              <a:t>Tiết</a:t>
            </a:r>
            <a:r>
              <a:rPr lang="en-US" altLang="en-US" sz="3600" b="1" dirty="0"/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9457" y="326316"/>
            <a:ext cx="8811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vi-V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3874" y="1241421"/>
            <a:ext cx="2830855" cy="59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LcParenR"/>
            </a:pP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– 2 = ?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96136" y="1949834"/>
            <a:ext cx="4945892" cy="863688"/>
            <a:chOff x="690663" y="2680137"/>
            <a:chExt cx="3978613" cy="863688"/>
          </a:xfrm>
        </p:grpSpPr>
        <p:sp>
          <p:nvSpPr>
            <p:cNvPr id="5" name="Oval 4"/>
            <p:cNvSpPr/>
            <p:nvPr/>
          </p:nvSpPr>
          <p:spPr>
            <a:xfrm>
              <a:off x="690663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>
              <a:off x="1566152" y="3203357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37361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793787" y="2836663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r>
                <a:rPr lang="en-US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112850" y="3173888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56424" y="2715326"/>
              <a:ext cx="4864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16945" y="2680137"/>
              <a:ext cx="4864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971381" y="2017892"/>
            <a:ext cx="2937967" cy="680936"/>
            <a:chOff x="9030510" y="2447554"/>
            <a:chExt cx="2805272" cy="592468"/>
          </a:xfrm>
        </p:grpSpPr>
        <p:sp>
          <p:nvSpPr>
            <p:cNvPr id="15" name="Rounded Rectangle 14"/>
            <p:cNvSpPr/>
            <p:nvPr/>
          </p:nvSpPr>
          <p:spPr>
            <a:xfrm>
              <a:off x="10632333" y="2447554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9030510" y="2455247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– 2 =  33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7913" y="2942126"/>
            <a:ext cx="11358740" cy="1497632"/>
            <a:chOff x="388021" y="3310892"/>
            <a:chExt cx="11358740" cy="1497632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8941489" y="4214700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 ?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8021" y="3310892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18 – 3 = ?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17705" y="3930840"/>
              <a:ext cx="5521364" cy="877684"/>
              <a:chOff x="617705" y="3930840"/>
              <a:chExt cx="5521364" cy="87768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17705" y="4127588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cxnSp>
            <p:nvCxnSpPr>
              <p:cNvPr id="19" name="Straight Arrow Connector 18"/>
              <p:cNvCxnSpPr>
                <a:stCxn id="18" idx="6"/>
              </p:cNvCxnSpPr>
              <p:nvPr/>
            </p:nvCxnSpPr>
            <p:spPr>
              <a:xfrm>
                <a:off x="1494265" y="4468056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2157637" y="4111159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724623" y="410136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3042854" y="4438587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544267" y="3930840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46954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01183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601183" y="4418949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5262509" y="406551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10632333" y="4182992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10662225" y="3810788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17913" y="4703330"/>
            <a:ext cx="11358740" cy="1546598"/>
            <a:chOff x="296477" y="5086256"/>
            <a:chExt cx="11358740" cy="1546598"/>
          </a:xfrm>
        </p:grpSpPr>
        <p:sp>
          <p:nvSpPr>
            <p:cNvPr id="31" name="Oval 30"/>
            <p:cNvSpPr/>
            <p:nvPr/>
          </p:nvSpPr>
          <p:spPr>
            <a:xfrm>
              <a:off x="623057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cxnSp>
          <p:nvCxnSpPr>
            <p:cNvPr id="32" name="Straight Arrow Connector 31"/>
            <p:cNvCxnSpPr>
              <a:stCxn id="31" idx="6"/>
            </p:cNvCxnSpPr>
            <p:nvPr/>
          </p:nvCxnSpPr>
          <p:spPr>
            <a:xfrm>
              <a:off x="1499617" y="6292386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2171646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729975" y="592569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048206" y="6262917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549619" y="5755170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52306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06535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606535" y="6243279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267861" y="588984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296477" y="5086256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16 – 4 = ?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8849945" y="5738388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 ?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0632333" y="5725093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1035" y="5754797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151035" y="6228910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812361" y="5875473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0753768" y="5341794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9" name="Oval 58"/>
          <p:cNvSpPr/>
          <p:nvPr/>
        </p:nvSpPr>
        <p:spPr>
          <a:xfrm>
            <a:off x="3858026" y="5546513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0" name="Oval 59"/>
          <p:cNvSpPr/>
          <p:nvPr/>
        </p:nvSpPr>
        <p:spPr>
          <a:xfrm>
            <a:off x="5391749" y="5503893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" name="Oval 60"/>
          <p:cNvSpPr/>
          <p:nvPr/>
        </p:nvSpPr>
        <p:spPr>
          <a:xfrm>
            <a:off x="6933797" y="5494165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8" name="Oval 57"/>
          <p:cNvSpPr/>
          <p:nvPr/>
        </p:nvSpPr>
        <p:spPr>
          <a:xfrm>
            <a:off x="2288144" y="5570610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5" name="Oval 64"/>
          <p:cNvSpPr/>
          <p:nvPr/>
        </p:nvSpPr>
        <p:spPr>
          <a:xfrm>
            <a:off x="2174772" y="3749773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6" name="Oval 65"/>
          <p:cNvSpPr/>
          <p:nvPr/>
        </p:nvSpPr>
        <p:spPr>
          <a:xfrm>
            <a:off x="3748223" y="3736868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7" name="Oval 66"/>
          <p:cNvSpPr/>
          <p:nvPr/>
        </p:nvSpPr>
        <p:spPr>
          <a:xfrm>
            <a:off x="5292724" y="3694335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64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6" grpId="0" animBg="1"/>
      <p:bldP spid="57" grpId="0" animBg="1"/>
      <p:bldP spid="59" grpId="0" animBg="1"/>
      <p:bldP spid="60" grpId="0" animBg="1"/>
      <p:bldP spid="61" grpId="0" animBg="1"/>
      <p:bldP spid="58" grpId="0" animBg="1"/>
      <p:bldP spid="65" grpId="0" animBg="1"/>
      <p:bldP spid="66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3"/>
          <a:stretch/>
        </p:blipFill>
        <p:spPr>
          <a:xfrm>
            <a:off x="1294270" y="201805"/>
            <a:ext cx="9617922" cy="6485597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86964" y="2618363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927874" y="452448"/>
            <a:ext cx="858317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wgày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</a:t>
            </a:r>
            <a:r>
              <a:rPr lang="el-GR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wăm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735338" y="1189614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TǨn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144763" y="1927729"/>
            <a:ext cx="6874735" cy="6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00206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56924" y="2935023"/>
            <a:ext cx="3569339" cy="856136"/>
            <a:chOff x="1856924" y="2935023"/>
            <a:chExt cx="3569339" cy="856136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1856924" y="3348691"/>
              <a:ext cx="3162741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36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35   2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2567662" y="2935023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72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438294" y="3274587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60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66108" y="3648172"/>
            <a:ext cx="3569339" cy="856136"/>
            <a:chOff x="1856924" y="2935023"/>
            <a:chExt cx="3569339" cy="856136"/>
          </a:xfrm>
        </p:grpSpPr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856924" y="3348691"/>
              <a:ext cx="3162741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36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18   </a:t>
              </a:r>
              <a:r>
                <a:rPr lang="en-US" sz="3600" b="1" dirty="0">
                  <a:solidFill>
                    <a:srgbClr val="00206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2444309" y="2935023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72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3438294" y="3274587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60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66108" y="4346092"/>
            <a:ext cx="3569339" cy="856136"/>
            <a:chOff x="1856924" y="2935023"/>
            <a:chExt cx="3569339" cy="856136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1856924" y="3348691"/>
              <a:ext cx="3162741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36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   </a:t>
              </a: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2444309" y="2935023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72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3438294" y="3274587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60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59623" y="2920623"/>
            <a:ext cx="3270045" cy="856136"/>
            <a:chOff x="1803271" y="2935023"/>
            <a:chExt cx="3270045" cy="856136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1803271" y="3348691"/>
              <a:ext cx="3162741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25</a:t>
              </a:r>
              <a:r>
                <a:rPr lang="en-US" sz="36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2444309" y="2935023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72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3085347" y="3304647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60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996963" y="3334291"/>
            <a:ext cx="1987969" cy="4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18872" tIns="59436" rIns="118872" bIns="59436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1040"/>
              </a:spcAft>
            </a:pPr>
            <a:r>
              <a:rPr lang="en-US" sz="3600" b="1" dirty="0" smtClean="0">
                <a:solidFill>
                  <a:srgbClr val="FF0000"/>
                </a:solidFill>
                <a:effectLst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359175" y="3618320"/>
            <a:ext cx="3270045" cy="856136"/>
            <a:chOff x="1803271" y="2935023"/>
            <a:chExt cx="3270045" cy="856136"/>
          </a:xfrm>
        </p:grpSpPr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1803271" y="3348691"/>
              <a:ext cx="3162741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36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67  </a:t>
              </a: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2395685" y="2935023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72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endPara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3085347" y="3304647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60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05522" y="4353922"/>
            <a:ext cx="3270045" cy="856136"/>
            <a:chOff x="1803271" y="2935023"/>
            <a:chExt cx="3270045" cy="856136"/>
          </a:xfrm>
        </p:grpSpPr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1803271" y="3348691"/>
              <a:ext cx="3162741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3600" b="1" dirty="0" smtClean="0">
                  <a:solidFill>
                    <a:srgbClr val="00206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89</a:t>
              </a:r>
              <a:r>
                <a:rPr lang="en-US" sz="36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002060"/>
                  </a:solidFill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2444309" y="2935023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72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endPara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3085347" y="3304647"/>
              <a:ext cx="1987969" cy="44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118872" tIns="59436" rIns="118872" bIns="59436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1040"/>
                </a:spcAft>
              </a:pPr>
              <a:r>
                <a:rPr lang="en-US" sz="6000" b="1" dirty="0" smtClean="0">
                  <a:solidFill>
                    <a:srgbClr val="002060"/>
                  </a:solidFill>
                  <a:effectLst/>
                  <a:latin typeface="HP001 4 hàng" panose="020B06030503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endPara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5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333883" y="380941"/>
            <a:ext cx="3239311" cy="646331"/>
            <a:chOff x="333883" y="380941"/>
            <a:chExt cx="3239311" cy="646331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33883" y="380941"/>
              <a:ext cx="323931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          ?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6556" y="380941"/>
              <a:ext cx="1210588" cy="646331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Đ, S </a:t>
              </a:r>
              <a:endParaRPr lang="en-US" sz="36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63404" r="52321" b="7234"/>
          <a:stretch/>
        </p:blipFill>
        <p:spPr>
          <a:xfrm>
            <a:off x="333884" y="1788195"/>
            <a:ext cx="3583024" cy="4583422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4949887" y="670555"/>
            <a:ext cx="2199253" cy="2235277"/>
            <a:chOff x="4949887" y="670555"/>
            <a:chExt cx="2199253" cy="2235277"/>
          </a:xfrm>
        </p:grpSpPr>
        <p:grpSp>
          <p:nvGrpSpPr>
            <p:cNvPr id="29" name="Group 2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49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46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6243256" y="195154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8525833" y="770059"/>
            <a:ext cx="2199253" cy="2235277"/>
            <a:chOff x="4949887" y="670555"/>
            <a:chExt cx="2199253" cy="2235277"/>
          </a:xfrm>
        </p:grpSpPr>
        <p:grpSp>
          <p:nvGrpSpPr>
            <p:cNvPr id="79" name="Group 7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88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73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851400" y="3749714"/>
            <a:ext cx="2199253" cy="2235277"/>
            <a:chOff x="4949887" y="670555"/>
            <a:chExt cx="2199253" cy="2235277"/>
          </a:xfrm>
        </p:grpSpPr>
        <p:grpSp>
          <p:nvGrpSpPr>
            <p:cNvPr id="89" name="Group 8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525833" y="3719113"/>
            <a:ext cx="2199253" cy="2235277"/>
            <a:chOff x="4949887" y="670555"/>
            <a:chExt cx="2199253" cy="2235277"/>
          </a:xfrm>
        </p:grpSpPr>
        <p:grpSp>
          <p:nvGrpSpPr>
            <p:cNvPr id="99" name="Group 9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56 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52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9813399" y="2049719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148694" y="5030702"/>
            <a:ext cx="544749" cy="498831"/>
          </a:xfrm>
          <a:prstGeom prst="roundRect">
            <a:avLst>
              <a:gd name="adj" fmla="val 1861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9813399" y="500010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151659" y="586490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832549" y="557088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972387" y="3485747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c)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828027" y="3605646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4495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7495" y="352023"/>
            <a:ext cx="10434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3. Hai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?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10354" r="5960" b="50213"/>
          <a:stretch/>
        </p:blipFill>
        <p:spPr>
          <a:xfrm>
            <a:off x="1166340" y="1279614"/>
            <a:ext cx="9270953" cy="54389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845584" y="2619353"/>
            <a:ext cx="2169268" cy="1507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71525" y="4127141"/>
            <a:ext cx="2169268" cy="1507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871525" y="2619353"/>
            <a:ext cx="2169268" cy="3044757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Callout 8"/>
          <p:cNvSpPr/>
          <p:nvPr/>
        </p:nvSpPr>
        <p:spPr>
          <a:xfrm>
            <a:off x="1388442" y="1199132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59" name="Oval Callout 58"/>
          <p:cNvSpPr/>
          <p:nvPr/>
        </p:nvSpPr>
        <p:spPr>
          <a:xfrm>
            <a:off x="1580333" y="2813341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</a:t>
            </a:r>
          </a:p>
        </p:txBody>
      </p:sp>
      <p:sp>
        <p:nvSpPr>
          <p:cNvPr id="60" name="Oval Callout 59"/>
          <p:cNvSpPr/>
          <p:nvPr/>
        </p:nvSpPr>
        <p:spPr>
          <a:xfrm>
            <a:off x="1606274" y="4556508"/>
            <a:ext cx="998905" cy="1028259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1" name="Oval Callout 60"/>
          <p:cNvSpPr/>
          <p:nvPr/>
        </p:nvSpPr>
        <p:spPr>
          <a:xfrm>
            <a:off x="10101763" y="1279614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2" name="Oval Callout 61"/>
          <p:cNvSpPr/>
          <p:nvPr/>
        </p:nvSpPr>
        <p:spPr>
          <a:xfrm>
            <a:off x="10221736" y="2972422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63" name="Oval Callout 62"/>
          <p:cNvSpPr/>
          <p:nvPr/>
        </p:nvSpPr>
        <p:spPr>
          <a:xfrm>
            <a:off x="10101763" y="4556508"/>
            <a:ext cx="998905" cy="1028259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28608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0190" y="65771"/>
            <a:ext cx="11861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/>
          <a:stretch/>
        </p:blipFill>
        <p:spPr>
          <a:xfrm>
            <a:off x="446852" y="2585062"/>
            <a:ext cx="11187130" cy="427293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1B98D81-7A42-4196-B1F3-427781969B19}"/>
              </a:ext>
            </a:extLst>
          </p:cNvPr>
          <p:cNvCxnSpPr>
            <a:cxnSpLocks/>
          </p:cNvCxnSpPr>
          <p:nvPr/>
        </p:nvCxnSpPr>
        <p:spPr>
          <a:xfrm>
            <a:off x="2528469" y="652727"/>
            <a:ext cx="3572080" cy="23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D4BBE81-E0EF-4059-BF83-95D59A5D7B67}"/>
              </a:ext>
            </a:extLst>
          </p:cNvPr>
          <p:cNvCxnSpPr>
            <a:cxnSpLocks/>
          </p:cNvCxnSpPr>
          <p:nvPr/>
        </p:nvCxnSpPr>
        <p:spPr>
          <a:xfrm>
            <a:off x="9380212" y="652727"/>
            <a:ext cx="24796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A072C77-8D5F-458C-98A4-CCB173AC93D9}"/>
              </a:ext>
            </a:extLst>
          </p:cNvPr>
          <p:cNvCxnSpPr>
            <a:cxnSpLocks/>
          </p:cNvCxnSpPr>
          <p:nvPr/>
        </p:nvCxnSpPr>
        <p:spPr>
          <a:xfrm>
            <a:off x="3439236" y="1266100"/>
            <a:ext cx="47344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52EE6ECF-3923-4302-8940-60DAE15982A9}"/>
              </a:ext>
            </a:extLst>
          </p:cNvPr>
          <p:cNvCxnSpPr>
            <a:cxnSpLocks/>
          </p:cNvCxnSpPr>
          <p:nvPr/>
        </p:nvCxnSpPr>
        <p:spPr>
          <a:xfrm>
            <a:off x="286463" y="1266100"/>
            <a:ext cx="207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528469" y="2259983"/>
            <a:ext cx="4496756" cy="888832"/>
            <a:chOff x="4150466" y="2005594"/>
            <a:chExt cx="3307417" cy="558525"/>
          </a:xfrm>
        </p:grpSpPr>
        <p:sp>
          <p:nvSpPr>
            <p:cNvPr id="44" name="Rounded Rectangle 4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149510" y="200559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tx1"/>
                  </a:solidFill>
                </a:rPr>
                <a:t>=</a:t>
              </a:r>
              <a:endParaRPr lang="en-US" sz="36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39179" y="2278629"/>
            <a:ext cx="4475335" cy="87018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rgbClr val="FF0000"/>
                  </a:solidFill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rgbClr val="FF0000"/>
                  </a:solidFill>
                </a:rPr>
                <a:t>=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79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277</Words>
  <Application>Microsoft Office PowerPoint</Application>
  <PresentationFormat>Widescreen</PresentationFormat>
  <Paragraphs>116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宋体</vt:lpstr>
      <vt:lpstr>Arial</vt:lpstr>
      <vt:lpstr>AvantGarde Md BT</vt:lpstr>
      <vt:lpstr>Calibri</vt:lpstr>
      <vt:lpstr>Calibri Light</vt:lpstr>
      <vt:lpstr>HP001 4 hàng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Microsoft account</cp:lastModifiedBy>
  <cp:revision>110</cp:revision>
  <dcterms:created xsi:type="dcterms:W3CDTF">2020-08-16T02:02:21Z</dcterms:created>
  <dcterms:modified xsi:type="dcterms:W3CDTF">2025-03-23T12:38:20Z</dcterms:modified>
</cp:coreProperties>
</file>