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10" r:id="rId3"/>
    <p:sldId id="291" r:id="rId4"/>
    <p:sldId id="306" r:id="rId5"/>
    <p:sldId id="290" r:id="rId6"/>
    <p:sldId id="321" r:id="rId7"/>
    <p:sldId id="328" r:id="rId8"/>
    <p:sldId id="329" r:id="rId9"/>
    <p:sldId id="330" r:id="rId10"/>
    <p:sldId id="331" r:id="rId11"/>
    <p:sldId id="282" r:id="rId12"/>
    <p:sldId id="308" r:id="rId13"/>
    <p:sldId id="269" r:id="rId14"/>
    <p:sldId id="295" r:id="rId15"/>
    <p:sldId id="322" r:id="rId16"/>
    <p:sldId id="323" r:id="rId17"/>
    <p:sldId id="324" r:id="rId18"/>
    <p:sldId id="332" r:id="rId19"/>
    <p:sldId id="325" r:id="rId20"/>
    <p:sldId id="326" r:id="rId21"/>
    <p:sldId id="327" r:id="rId22"/>
    <p:sldId id="31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1</a:t>
            </a:fld>
            <a:endParaRPr lang="en-US" altLang="zh-CN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anose="020B0604020202020204" pitchFamily="34" charset="0"/>
              </a:rPr>
              <a:t>更多精彩模板请关注</a:t>
            </a:r>
            <a:r>
              <a:rPr lang="en-US" altLang="zh-CN" smtClean="0">
                <a:latin typeface="Arial" panose="020B0604020202020204" pitchFamily="34" charset="0"/>
              </a:rPr>
              <a:t>【</a:t>
            </a:r>
            <a:r>
              <a:rPr lang="zh-CN" altLang="en-US" smtClean="0">
                <a:latin typeface="Arial" panose="020B0604020202020204" pitchFamily="34" charset="0"/>
              </a:rPr>
              <a:t>沐沐槿</a:t>
            </a:r>
            <a:r>
              <a:rPr lang="en-US" altLang="zh-CN" smtClean="0">
                <a:latin typeface="Arial" panose="020B0604020202020204" pitchFamily="34" charset="0"/>
              </a:rPr>
              <a:t>PPT】https://mumjin.taobao.com/</a:t>
            </a:r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6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410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84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72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56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340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80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245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256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4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52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149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7996F11B-C2E7-437A-AC02-F4496DB391C2}" type="slidenum">
              <a:rPr lang="en-US" altLang="zh-CN" smtClean="0"/>
              <a:pPr>
                <a:spcBef>
                  <a:spcPct val="0"/>
                </a:spcBef>
              </a:pPr>
              <a:t>21</a:t>
            </a:fld>
            <a:endParaRPr lang="en-US" altLang="zh-CN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CN" altLang="en-US" smtClean="0">
                <a:latin typeface="Arial" panose="020B0604020202020204" pitchFamily="34" charset="0"/>
              </a:rPr>
              <a:t>更多精彩模板请关注</a:t>
            </a:r>
            <a:r>
              <a:rPr lang="en-US" altLang="zh-CN" smtClean="0">
                <a:latin typeface="Arial" panose="020B0604020202020204" pitchFamily="34" charset="0"/>
              </a:rPr>
              <a:t>【</a:t>
            </a:r>
            <a:r>
              <a:rPr lang="zh-CN" altLang="en-US" smtClean="0">
                <a:latin typeface="Arial" panose="020B0604020202020204" pitchFamily="34" charset="0"/>
              </a:rPr>
              <a:t>沐沐槿</a:t>
            </a:r>
            <a:r>
              <a:rPr lang="en-US" altLang="zh-CN" smtClean="0">
                <a:latin typeface="Arial" panose="020B0604020202020204" pitchFamily="34" charset="0"/>
              </a:rPr>
              <a:t>PPT】https://mumjin.taobao.com/</a:t>
            </a:r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9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608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91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676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445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521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27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4557905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35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79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91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80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6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8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40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16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48" descr="D:\ĐỒ HỌA\VinMC\vinschool\slide 1\TRANG 4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" y="-11910"/>
            <a:ext cx="12191999" cy="688089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8"/>
          <p:cNvSpPr txBox="1">
            <a:spLocks noGrp="1"/>
          </p:cNvSpPr>
          <p:nvPr>
            <p:ph type="body" idx="1"/>
          </p:nvPr>
        </p:nvSpPr>
        <p:spPr>
          <a:xfrm>
            <a:off x="838201" y="1757340"/>
            <a:ext cx="10515600" cy="4419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95288" lvl="0" indent="-392103" algn="just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✔"/>
              <a:defRPr sz="2275">
                <a:latin typeface="Cambria"/>
                <a:ea typeface="Cambria"/>
                <a:cs typeface="Cambria"/>
                <a:sym typeface="Cambria"/>
              </a:defRPr>
            </a:lvl1pPr>
            <a:lvl2pPr marL="990576" lvl="1" indent="-392103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100"/>
              <a:buFont typeface="Noto Sans Symbols"/>
              <a:buChar char="▪"/>
              <a:defRPr sz="2275">
                <a:latin typeface="Cambria"/>
                <a:ea typeface="Cambria"/>
                <a:cs typeface="Cambria"/>
                <a:sym typeface="Cambria"/>
              </a:defRPr>
            </a:lvl2pPr>
            <a:lvl3pPr marL="1485863" lvl="2" indent="-350829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3pPr>
            <a:lvl4pPr marL="1981150" lvl="3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4pPr>
            <a:lvl5pPr marL="2476438" lvl="4" indent="-340511" algn="just">
              <a:lnSpc>
                <a:spcPct val="12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/>
            </a:lvl5pPr>
            <a:lvl6pPr marL="2971726" lvl="5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467013" lvl="6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962301" lvl="7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457589" lvl="8" indent="-371466" algn="l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8"/>
          <p:cNvSpPr txBox="1">
            <a:spLocks noGrp="1"/>
          </p:cNvSpPr>
          <p:nvPr>
            <p:ph type="sldNum" idx="12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" name="Google Shape;102;p48"/>
          <p:cNvSpPr/>
          <p:nvPr/>
        </p:nvSpPr>
        <p:spPr>
          <a:xfrm>
            <a:off x="2004589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9044" tIns="49508" rIns="99044" bIns="4950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3" b="0" i="0" u="none" strike="noStrike" cap="none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2133602" y="548683"/>
            <a:ext cx="9221788" cy="64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000"/>
              <a:buFont typeface="Cambria"/>
              <a:buNone/>
              <a:defRPr sz="3250" b="1">
                <a:solidFill>
                  <a:srgbClr val="2F5496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37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04C138-E577-4B07-AFBB-7BB691AC3BD7}" type="datetime1">
              <a:rPr lang="en-US" smtClean="0"/>
              <a:pPr>
                <a:defRPr/>
              </a:pPr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CEE5F5-0F98-4DD5-B393-6D32E0A2FE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5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2025/4/11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5796F-4276-4E7E-A422-35F24B65345A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1BB2-729E-4132-A9DF-123D6B78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1.m4a"/><Relationship Id="rId7" Type="http://schemas.openxmlformats.org/officeDocument/2006/relationships/image" Target="../media/image24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1.m4a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0.png"/><Relationship Id="rId2" Type="http://schemas.microsoft.com/office/2007/relationships/media" Target="../media/media12.m4a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3.m4a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4.m4a"/><Relationship Id="rId7" Type="http://schemas.openxmlformats.org/officeDocument/2006/relationships/image" Target="../media/image19.png"/><Relationship Id="rId2" Type="http://schemas.microsoft.com/office/2007/relationships/media" Target="../media/media14.m4a"/><Relationship Id="rId1" Type="http://schemas.openxmlformats.org/officeDocument/2006/relationships/tags" Target="../tags/tag17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4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audio" Target="../media/media15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15.m4a"/><Relationship Id="rId1" Type="http://schemas.openxmlformats.org/officeDocument/2006/relationships/tags" Target="../tags/tag18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.png"/><Relationship Id="rId3" Type="http://schemas.openxmlformats.org/officeDocument/2006/relationships/audio" Target="../media/media16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16.m4a"/><Relationship Id="rId1" Type="http://schemas.openxmlformats.org/officeDocument/2006/relationships/tags" Target="../tags/tag19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6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7.m4a"/><Relationship Id="rId7" Type="http://schemas.openxmlformats.org/officeDocument/2006/relationships/image" Target="../media/image19.png"/><Relationship Id="rId2" Type="http://schemas.microsoft.com/office/2007/relationships/media" Target="../media/media17.m4a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17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8.m4a"/><Relationship Id="rId7" Type="http://schemas.openxmlformats.org/officeDocument/2006/relationships/image" Target="../media/image1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9.m4a"/><Relationship Id="rId7" Type="http://schemas.openxmlformats.org/officeDocument/2006/relationships/image" Target="../media/image2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1.wdp"/><Relationship Id="rId4" Type="http://schemas.openxmlformats.org/officeDocument/2006/relationships/audio" Target="../media/media19.m4a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4a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0.m4a"/><Relationship Id="rId7" Type="http://schemas.microsoft.com/office/2007/relationships/hdphoto" Target="../media/hdphoto3.wdp"/><Relationship Id="rId2" Type="http://schemas.microsoft.com/office/2007/relationships/media" Target="../media/media20.m4a"/><Relationship Id="rId1" Type="http://schemas.openxmlformats.org/officeDocument/2006/relationships/tags" Target="../tags/tag25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2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3" Type="http://schemas.openxmlformats.org/officeDocument/2006/relationships/audio" Target="../media/media9.m4a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54504" y="2669766"/>
            <a:ext cx="12140809" cy="414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891" y="676322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55" y="107159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08" y="103646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82842" y="764350"/>
            <a:ext cx="10359190" cy="42224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383417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3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 đến với tiết học</a:t>
            </a:r>
            <a:endParaRPr lang="en-US" sz="13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0761" y="1693655"/>
            <a:ext cx="7963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smtClean="0">
                <a:solidFill>
                  <a:srgbClr val="FF0000"/>
                </a:solidFill>
                <a:latin typeface="UTM Showcard" panose="02040603050506020204" pitchFamily="18" charset="0"/>
              </a:rPr>
              <a:t>HOẠT ĐỘNG TRẢI NGHIỆM</a:t>
            </a:r>
          </a:p>
          <a:p>
            <a:pPr algn="ctr">
              <a:lnSpc>
                <a:spcPct val="150000"/>
              </a:lnSpc>
            </a:pPr>
            <a:r>
              <a:rPr lang="en-US" sz="4800" smtClean="0">
                <a:solidFill>
                  <a:srgbClr val="002060"/>
                </a:solidFill>
                <a:latin typeface="UTM Showcard" panose="02040603050506020204" pitchFamily="18" charset="0"/>
              </a:rPr>
              <a:t>Lớp 1</a:t>
            </a:r>
            <a:endParaRPr lang="en-US" sz="4800">
              <a:solidFill>
                <a:srgbClr val="002060"/>
              </a:solidFill>
              <a:latin typeface="UTM Showcard" panose="02040603050506020204" pitchFamily="18" charset="0"/>
            </a:endParaRPr>
          </a:p>
        </p:txBody>
      </p:sp>
      <p:pic>
        <p:nvPicPr>
          <p:cNvPr id="4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0269" y="632437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5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83450" y="198579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Chỉ ra những biểu hiện thân thiện với bạn bè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81583" y="1112304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490951" y="1156113"/>
            <a:ext cx="2868949" cy="2441923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558807" y="3787466"/>
            <a:ext cx="2868949" cy="282291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55379" y="5924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2865160" y="2382253"/>
            <a:ext cx="6124408" cy="413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14642" y="1422604"/>
            <a:ext cx="11155077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- Kể thêm những hoạt động thân thiện mà em biết.</a:t>
            </a:r>
            <a:endParaRPr lang="zh-CN" altLang="en-US" sz="3200" b="1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84950" y="55054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8181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0191" cy="6859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3272" y="858657"/>
            <a:ext cx="75922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Thư</a:t>
            </a:r>
            <a:r>
              <a:rPr kumimoji="0" lang="en-US" sz="11500" b="0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-SGK-TV" pitchFamily="2" charset="0"/>
                <a:cs typeface="Arial-SGK-TV" pitchFamily="2" charset="0"/>
              </a:rPr>
              <a:t> giãn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4072" y="6282754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5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127"/>
                            </p:stCondLst>
                            <p:childTnLst>
                              <p:par>
                                <p:cTn id="16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7037E-7 L -3.95833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 hành</a:t>
            </a: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8" y="6236462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7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2: Sắm vai xử lí tình huống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68319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2: Xử lí tình huống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9514" r="46867" b="10054"/>
          <a:stretch/>
        </p:blipFill>
        <p:spPr>
          <a:xfrm>
            <a:off x="1400737" y="1536554"/>
            <a:ext cx="3897993" cy="4528477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Hug Friends Cartoon Images, Stock Photos &amp;amp; Vectors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78" y="3923493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043750" y="2090057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65112" y="2361110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hỏi thăm bạn thế nào?</a:t>
            </a:r>
            <a:endParaRPr lang="en-US" sz="2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18174" y="631937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23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2: Xử lí tình huống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52813" t="16260" r="11291" b="11937"/>
          <a:stretch/>
        </p:blipFill>
        <p:spPr>
          <a:xfrm>
            <a:off x="705634" y="1189779"/>
            <a:ext cx="4103007" cy="4616661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013" y="3401271"/>
            <a:ext cx="1989907" cy="1989907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5407285" y="1567835"/>
            <a:ext cx="4522326" cy="2021826"/>
          </a:xfrm>
          <a:prstGeom prst="wedgeEllipseCallout">
            <a:avLst>
              <a:gd name="adj1" fmla="val 44296"/>
              <a:gd name="adj2" fmla="val 4739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8647" y="1838888"/>
            <a:ext cx="5079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bị làm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 sẽ làm gì để giúp bạn?</a:t>
            </a:r>
            <a:endParaRPr lang="en-US" sz="2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6295" y="614754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2: Sắm vai xử lí tình huống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9031" t="16260" r="11291" b="10054"/>
          <a:stretch/>
        </p:blipFill>
        <p:spPr>
          <a:xfrm>
            <a:off x="2457087" y="1189779"/>
            <a:ext cx="7964424" cy="4737730"/>
          </a:xfrm>
          <a:prstGeom prst="rect">
            <a:avLst/>
          </a:prstGeom>
        </p:spPr>
      </p:pic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92198" y="6174845"/>
            <a:ext cx="487363" cy="46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4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418" y="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2033418" y="2805145"/>
            <a:ext cx="7885525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Vận dụng</a:t>
            </a:r>
            <a:endParaRPr lang="en-US" sz="8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8237" y="539610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367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14133" y="1962244"/>
            <a:ext cx="9998196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dirty="0" smtClean="0">
                <a:solidFill>
                  <a:schemeClr val="tx2">
                    <a:lumMod val="75000"/>
                  </a:schemeClr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 - Em hãy thực hiện sự thân thiện với bạn bè xung quanh hằng ngày nhé!</a:t>
            </a:r>
            <a:endParaRPr lang="zh-CN" altLang="en-US" sz="2800" dirty="0">
              <a:solidFill>
                <a:schemeClr val="tx2">
                  <a:lumMod val="75000"/>
                </a:schemeClr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3: Thể hiện sự thân thiện với bạn hằng ngày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" name="2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20992" y="6172207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92881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F39BEFB-C8CB-4160-8FB2-C0CA2F9EBF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531" y="381000"/>
            <a:ext cx="7454538" cy="6858000"/>
          </a:xfrm>
          <a:prstGeom prst="rect">
            <a:avLst/>
          </a:prstGeom>
        </p:spPr>
      </p:pic>
      <p:pic>
        <p:nvPicPr>
          <p:cNvPr id="9" name="PA_图片 3">
            <a:extLst>
              <a:ext uri="{FF2B5EF4-FFF2-40B4-BE49-F238E27FC236}">
                <a16:creationId xmlns:a16="http://schemas.microsoft.com/office/drawing/2014/main" xmlns="" id="{79DC9A9D-EC48-47AB-AE29-738727257FD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8" t="17893" r="25700" b="15886"/>
          <a:stretch/>
        </p:blipFill>
        <p:spPr>
          <a:xfrm>
            <a:off x="133350" y="3216623"/>
            <a:ext cx="3009899" cy="3469927"/>
          </a:xfrm>
          <a:prstGeom prst="rect">
            <a:avLst/>
          </a:prstGeom>
        </p:spPr>
      </p:pic>
      <p:sp>
        <p:nvSpPr>
          <p:cNvPr id="6" name="Google Shape;461;p28">
            <a:extLst>
              <a:ext uri="{FF2B5EF4-FFF2-40B4-BE49-F238E27FC236}">
                <a16:creationId xmlns:a16="http://schemas.microsoft.com/office/drawing/2014/main" xmlns="" id="{9951EB59-0544-41D4-AE06-E735C58A5F99}"/>
              </a:ext>
            </a:extLst>
          </p:cNvPr>
          <p:cNvSpPr txBox="1"/>
          <p:nvPr/>
        </p:nvSpPr>
        <p:spPr>
          <a:xfrm>
            <a:off x="3143249" y="2751546"/>
            <a:ext cx="6019846" cy="187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Arial-Rounded" panose="020B0500000000000000" pitchFamily="34" charset="0"/>
                <a:cs typeface="Arial-SGK-TV" pitchFamily="2" charset="0"/>
                <a:sym typeface="Chivo Light"/>
              </a:rPr>
              <a:t>Khởi động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Arial-Rounded" panose="020B0500000000000000" pitchFamily="34" charset="0"/>
              <a:cs typeface="Arial-SGK-TV" pitchFamily="2" charset="0"/>
              <a:sym typeface="Chivo Light"/>
            </a:endParaRP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7" y="6370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23" b="100000" l="9701" r="97725">
                        <a14:foregroundMark x1="63234" y1="64069" x2="52575" y2="12121"/>
                        <a14:foregroundMark x1="61317" y1="52381" x2="51856" y2="52814"/>
                        <a14:foregroundMark x1="62156" y1="56710" x2="51497" y2="97835"/>
                        <a14:foregroundMark x1="83114" y1="58009" x2="93054" y2="11688"/>
                        <a14:foregroundMark x1="83114" y1="59307" x2="93293" y2="52814"/>
                        <a14:foregroundMark x1="83234" y1="60173" x2="93413" y2="97835"/>
                        <a14:foregroundMark x1="94491" y1="54978" x2="97725" y2="5454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090"/>
          <a:stretch/>
        </p:blipFill>
        <p:spPr>
          <a:xfrm>
            <a:off x="890056" y="3911912"/>
            <a:ext cx="3709376" cy="250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221567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308045" y="1401998"/>
            <a:ext cx="10104148" cy="250991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Thân thiện, quan tâm, chia sẻ với bạn bè cũng chính là cách để bạn bè thân thiện, quan tâm và chia sẻ lại với mỗi chúng ta.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chemeClr val="tx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Không nên chê bai, cười nhạo, trêu chọc bạn bè.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2" name="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4673" y="6029110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84699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" y="-30826"/>
            <a:ext cx="12192000" cy="6888826"/>
          </a:xfrm>
          <a:prstGeom prst="rect">
            <a:avLst/>
          </a:prstGeom>
        </p:spPr>
      </p:pic>
      <p:pic>
        <p:nvPicPr>
          <p:cNvPr id="15379" name="Picture 19" descr="1-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719235"/>
            <a:ext cx="12140809" cy="613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901914" y="4846819"/>
            <a:ext cx="805049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5400" smtClean="0">
                <a:solidFill>
                  <a:srgbClr val="002060"/>
                </a:solidFill>
                <a:latin typeface="UTM Sharnay" panose="02040603050506020204" pitchFamily="18" charset="0"/>
                <a:ea typeface="SimHei"/>
              </a:rPr>
              <a:t>Xin chào tạm biệt và hẹn gặp lại các con!</a:t>
            </a:r>
            <a:endParaRPr lang="zh-CN" altLang="en-US" sz="5400">
              <a:solidFill>
                <a:srgbClr val="002060"/>
              </a:solidFill>
              <a:latin typeface="UTM Sharnay" panose="02040603050506020204" pitchFamily="18" charset="0"/>
              <a:ea typeface="SimHei"/>
            </a:endParaRPr>
          </a:p>
        </p:txBody>
      </p:sp>
      <p:pic>
        <p:nvPicPr>
          <p:cNvPr id="15382" name="Picture 22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3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4" descr="1-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0765" y="6113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1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ntr" presetSubtype="0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5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8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388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870859" y="3761901"/>
            <a:ext cx="5573484" cy="287728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01" t="6028" r="1571" b="6102"/>
          <a:stretch/>
        </p:blipFill>
        <p:spPr>
          <a:xfrm>
            <a:off x="896985" y="-745942"/>
            <a:ext cx="10189029" cy="4621256"/>
          </a:xfrm>
          <a:prstGeom prst="rect">
            <a:avLst/>
          </a:prstGeom>
        </p:spPr>
      </p:pic>
      <p:pic>
        <p:nvPicPr>
          <p:cNvPr id="11" name="图片 12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xmlns="" id="{50B367B6-A700-4BF0-AEE1-998AC79D8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1475">
            <a:off x="3028420" y="-291065"/>
            <a:ext cx="2351548" cy="2228381"/>
          </a:xfrm>
          <a:prstGeom prst="rect">
            <a:avLst/>
          </a:prstGeom>
        </p:spPr>
      </p:pic>
      <p:sp>
        <p:nvSpPr>
          <p:cNvPr id="12" name="文本框 32">
            <a:extLst>
              <a:ext uri="{FF2B5EF4-FFF2-40B4-BE49-F238E27FC236}">
                <a16:creationId xmlns:a16="http://schemas.microsoft.com/office/drawing/2014/main" xmlns="" id="{CE055DED-5BDB-46DD-A10A-37B033E5B69F}"/>
              </a:ext>
            </a:extLst>
          </p:cNvPr>
          <p:cNvSpPr txBox="1"/>
          <p:nvPr/>
        </p:nvSpPr>
        <p:spPr>
          <a:xfrm>
            <a:off x="1184368" y="1685881"/>
            <a:ext cx="961426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Bài </a:t>
            </a:r>
            <a:r>
              <a:rPr lang="en-US" altLang="zh-CN" sz="4800" b="1" noProof="0" dirty="0">
                <a:solidFill>
                  <a:srgbClr val="FF0000"/>
                </a:solidFill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5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: Thân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charset="0"/>
              </a:rPr>
              <a:t> thiện với bạn bè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49761" y="637063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17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494" y="-67710"/>
            <a:ext cx="9348537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C87D24B-B168-4874-821A-86C37F66EB4B}"/>
              </a:ext>
            </a:extLst>
          </p:cNvPr>
          <p:cNvSpPr txBox="1">
            <a:spLocks/>
          </p:cNvSpPr>
          <p:nvPr/>
        </p:nvSpPr>
        <p:spPr>
          <a:xfrm>
            <a:off x="1050736" y="2769219"/>
            <a:ext cx="9801559" cy="154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Khám phá – Kết nối</a:t>
            </a:r>
          </a:p>
        </p:txBody>
      </p: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3263" y="5870575"/>
            <a:ext cx="487362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Chỉ ra những biểu hiện thân thiện với bạn bè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558807" y="1112304"/>
            <a:ext cx="2733239" cy="24419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2281583" y="3554227"/>
            <a:ext cx="2627612" cy="30004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2281583" y="1088606"/>
            <a:ext cx="2868949" cy="2576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736818" y="3676149"/>
            <a:ext cx="2746815" cy="2934227"/>
          </a:xfrm>
          <a:prstGeom prst="rect">
            <a:avLst/>
          </a:prstGeom>
        </p:spPr>
      </p:pic>
      <p:pic>
        <p:nvPicPr>
          <p:cNvPr id="5" name="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060" y="5680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2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Chỉ ra những biểu hiện thân thiện với bạn bè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42946" t="8689" r="33520" b="53732"/>
          <a:stretch/>
        </p:blipFill>
        <p:spPr>
          <a:xfrm>
            <a:off x="5661387" y="1419532"/>
            <a:ext cx="4258554" cy="3825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872342" y="1828801"/>
            <a:ext cx="3579224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5833" y="2297156"/>
            <a:ext cx="3239990" cy="1131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gì?</a:t>
            </a:r>
            <a:endParaRPr lang="en-US" sz="2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60498" y="61302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51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Chỉ ra những biểu hiện thân thiện với bạn bè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l="66302" t="8689" r="10727" b="54828"/>
          <a:stretch/>
        </p:blipFill>
        <p:spPr>
          <a:xfrm>
            <a:off x="6271424" y="1267719"/>
            <a:ext cx="4359805" cy="3895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792470" y="1830741"/>
            <a:ext cx="4193390" cy="2331194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09933" y="2117235"/>
            <a:ext cx="3101185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đang làm gì cùng nhau?</a:t>
            </a:r>
            <a:endParaRPr lang="en-US" sz="2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808843" y="60543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9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2805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Chỉ ra những biểu hiện thân thiện với bạn bè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2946" t="46384" r="33834" b="6480"/>
          <a:stretch/>
        </p:blipFill>
        <p:spPr>
          <a:xfrm>
            <a:off x="6096009" y="1189779"/>
            <a:ext cx="3944973" cy="45047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72342" y="1828800"/>
            <a:ext cx="4288772" cy="2385627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908234" y="1844349"/>
            <a:ext cx="4204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nam thế nào?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nữ nói gì với bạn nam?</a:t>
            </a:r>
            <a:endParaRPr lang="en-US" sz="2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579735" y="614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50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xmlns="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20026" y="223106"/>
            <a:ext cx="11586410" cy="6411797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xmlns="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558303" y="5131459"/>
            <a:ext cx="2267790" cy="20737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26273B4-7E53-48EF-B6A5-691FD3A5E83F}"/>
              </a:ext>
            </a:extLst>
          </p:cNvPr>
          <p:cNvSpPr/>
          <p:nvPr/>
        </p:nvSpPr>
        <p:spPr>
          <a:xfrm>
            <a:off x="1061157" y="368727"/>
            <a:ext cx="10104148" cy="5979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Hoạt động 1</a:t>
            </a:r>
            <a:r>
              <a:rPr lang="en-US" sz="2800" b="1" dirty="0" smtClean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Chỉ ra những biểu hiện thân thiện với bạn bè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1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13" b="18758" l="9997" r="17166">
                        <a14:foregroundMark x1="13542" y1="16318" x2="14149" y2="16810"/>
                        <a14:foregroundMark x1="15799" y1="15209" x2="16146" y2="158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-165708" y="-121913"/>
            <a:ext cx="1429285" cy="138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l="66349" t="49989" r="10727" b="6480"/>
          <a:stretch/>
        </p:blipFill>
        <p:spPr>
          <a:xfrm>
            <a:off x="6411139" y="1204420"/>
            <a:ext cx="3861744" cy="4125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000" l="4615" r="92615">
                        <a14:foregroundMark x1="36154" y1="11462" x2="38538" y2="27692"/>
                        <a14:foregroundMark x1="42000" y1="51154" x2="41462" y2="58077"/>
                        <a14:foregroundMark x1="37769" y1="8000" x2="42538" y2="14923"/>
                        <a14:foregroundMark x1="44154" y1="9308" x2="45231" y2="15692"/>
                        <a14:foregroundMark x1="34000" y1="7692" x2="37769" y2="6154"/>
                        <a14:foregroundMark x1="32923" y1="8231" x2="37769" y2="5846"/>
                        <a14:foregroundMark x1="41231" y1="52692" x2="36692" y2="59154"/>
                        <a14:foregroundMark x1="31923" y1="88692" x2="40923" y2="77462"/>
                        <a14:foregroundMark x1="33769" y1="88154" x2="52385" y2="92154"/>
                        <a14:foregroundMark x1="61692" y1="90308" x2="32692" y2="91846"/>
                        <a14:foregroundMark x1="52385" y1="83923" x2="54231" y2="95308"/>
                        <a14:foregroundMark x1="61462" y1="88692" x2="31077" y2="89769"/>
                        <a14:foregroundMark x1="31923" y1="87077" x2="34846" y2="96923"/>
                        <a14:foregroundMark x1="31923" y1="85231" x2="47308" y2="92923"/>
                        <a14:foregroundMark x1="55615" y1="83077" x2="43308" y2="86846"/>
                        <a14:foregroundMark x1="28154" y1="86308" x2="36154" y2="90538"/>
                        <a14:foregroundMark x1="31615" y1="85769" x2="30846" y2="91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26" y="4429712"/>
            <a:ext cx="1989907" cy="1989907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24031" y="1204419"/>
            <a:ext cx="4390409" cy="2792085"/>
          </a:xfrm>
          <a:prstGeom prst="wedgeEllipseCallout">
            <a:avLst>
              <a:gd name="adj1" fmla="val -44567"/>
              <a:gd name="adj2" fmla="val 776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84435" y="1684339"/>
            <a:ext cx="50796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Tranh có những ai? 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Bạn nằm trên giường bị sao?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Hai bạn đến làm gì?</a:t>
            </a:r>
            <a:endParaRPr lang="en-US" sz="2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0800" y="5597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9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2.3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395</Words>
  <Application>Microsoft Office PowerPoint</Application>
  <PresentationFormat>Widescreen</PresentationFormat>
  <Paragraphs>63</Paragraphs>
  <Slides>21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微软雅黑</vt:lpstr>
      <vt:lpstr>宋体</vt:lpstr>
      <vt:lpstr>Arial</vt:lpstr>
      <vt:lpstr>Arial-Rounded</vt:lpstr>
      <vt:lpstr>Arial-SGK-TV</vt:lpstr>
      <vt:lpstr>Calibri</vt:lpstr>
      <vt:lpstr>Calibri Light</vt:lpstr>
      <vt:lpstr>Cambria</vt:lpstr>
      <vt:lpstr>Chivo Light</vt:lpstr>
      <vt:lpstr>Noto Sans Symbols</vt:lpstr>
      <vt:lpstr>SimHei</vt:lpstr>
      <vt:lpstr>SimHei</vt:lpstr>
      <vt:lpstr>Times New Roman</vt:lpstr>
      <vt:lpstr>UTM Avo</vt:lpstr>
      <vt:lpstr>UTM Sharnay</vt:lpstr>
      <vt:lpstr>UTM Showcard</vt:lpstr>
      <vt:lpstr>等线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keywords/>
  <dc:description>www.1ppt.com</dc:description>
  <cp:lastModifiedBy>Dell</cp:lastModifiedBy>
  <cp:revision>191</cp:revision>
  <dcterms:created xsi:type="dcterms:W3CDTF">2017-05-08T08:38:07Z</dcterms:created>
  <dcterms:modified xsi:type="dcterms:W3CDTF">2025-04-11T07:47:27Z</dcterms:modified>
</cp:coreProperties>
</file>