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57" r:id="rId6"/>
    <p:sldId id="260" r:id="rId7"/>
    <p:sldId id="261" r:id="rId8"/>
    <p:sldId id="262" r:id="rId9"/>
    <p:sldId id="283" r:id="rId10"/>
    <p:sldId id="264" r:id="rId11"/>
    <p:sldId id="266" r:id="rId12"/>
    <p:sldId id="267" r:id="rId13"/>
    <p:sldId id="284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86" r:id="rId24"/>
    <p:sldId id="276" r:id="rId25"/>
    <p:sldId id="277" r:id="rId26"/>
    <p:sldId id="278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C3231-2333-4C67-861F-5831A465182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1B93-6B15-4FE4-829A-824B0E6703B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1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NULL"/><Relationship Id="rId21" Type="http://schemas.openxmlformats.org/officeDocument/2006/relationships/image" Target="../media/image13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.png"/><Relationship Id="rId5" Type="http://schemas.openxmlformats.org/officeDocument/2006/relationships/image" Target="NULL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NULL"/><Relationship Id="rId4" Type="http://schemas.openxmlformats.org/officeDocument/2006/relationships/image" Target="../media/image4.pn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3" Type="http://schemas.openxmlformats.org/officeDocument/2006/relationships/image" Target="NULL"/><Relationship Id="rId7" Type="http://schemas.openxmlformats.org/officeDocument/2006/relationships/image" Target="../media/image42.png"/><Relationship Id="rId12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NUL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45.png"/><Relationship Id="rId5" Type="http://schemas.openxmlformats.org/officeDocument/2006/relationships/image" Target="NUL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46.png"/><Relationship Id="rId5" Type="http://schemas.openxmlformats.org/officeDocument/2006/relationships/image" Target="NUL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NULL"/><Relationship Id="rId10" Type="http://schemas.openxmlformats.org/officeDocument/2006/relationships/image" Target="../media/image29.png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61.png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../media/image4.png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NUL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1.png"/><Relationship Id="rId3" Type="http://schemas.openxmlformats.org/officeDocument/2006/relationships/image" Target="NULL"/><Relationship Id="rId7" Type="http://schemas.openxmlformats.org/officeDocument/2006/relationships/image" Target="../media/image40.png"/><Relationship Id="rId12" Type="http://schemas.openxmlformats.org/officeDocument/2006/relationships/image" Target="NULL"/><Relationship Id="rId2" Type="http://schemas.openxmlformats.org/officeDocument/2006/relationships/image" Target="../media/image4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11" Type="http://schemas.openxmlformats.org/officeDocument/2006/relationships/image" Target="../media/image70.png"/><Relationship Id="rId5" Type="http://schemas.openxmlformats.org/officeDocument/2006/relationships/image" Target="../media/image5.png"/><Relationship Id="rId15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openxmlformats.org/officeDocument/2006/relationships/image" Target="../media/image68.png"/><Relationship Id="rId9" Type="http://schemas.openxmlformats.org/officeDocument/2006/relationships/image" Target="../media/image69.png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7" Type="http://schemas.openxmlformats.org/officeDocument/2006/relationships/image" Target="NULL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7.png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NUL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NUL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17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NUL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NULL"/><Relationship Id="rId19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NUL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NULL"/><Relationship Id="rId15" Type="http://schemas.openxmlformats.org/officeDocument/2006/relationships/image" Target="../media/image39.png"/><Relationship Id="rId10" Type="http://schemas.openxmlformats.org/officeDocument/2006/relationships/image" Target="NULL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41023"/>
            <a:ext cx="12192000" cy="148145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b="-735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45604" y="282587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8188" y="-110020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00029" y="282587"/>
            <a:ext cx="3532395" cy="2260733"/>
          </a:xfrm>
          <a:custGeom>
            <a:avLst/>
            <a:gdLst/>
            <a:ahLst/>
            <a:cxnLst/>
            <a:rect l="l" t="t" r="r" b="b"/>
            <a:pathLst>
              <a:path w="5298593" h="3391100">
                <a:moveTo>
                  <a:pt x="0" y="0"/>
                </a:moveTo>
                <a:lnTo>
                  <a:pt x="5298593" y="0"/>
                </a:lnTo>
                <a:lnTo>
                  <a:pt x="5298593" y="3391099"/>
                </a:lnTo>
                <a:lnTo>
                  <a:pt x="0" y="3391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389554" y="4188246"/>
            <a:ext cx="2753346" cy="2753346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4130019" y="0"/>
                </a:moveTo>
                <a:lnTo>
                  <a:pt x="0" y="0"/>
                </a:lnTo>
                <a:lnTo>
                  <a:pt x="0" y="4130019"/>
                </a:lnTo>
                <a:lnTo>
                  <a:pt x="4130019" y="4130019"/>
                </a:lnTo>
                <a:lnTo>
                  <a:pt x="413001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33451" y="375412"/>
            <a:ext cx="1618223" cy="985645"/>
          </a:xfrm>
          <a:custGeom>
            <a:avLst/>
            <a:gdLst/>
            <a:ahLst/>
            <a:cxnLst/>
            <a:rect l="l" t="t" r="r" b="b"/>
            <a:pathLst>
              <a:path w="2427335" h="1478468">
                <a:moveTo>
                  <a:pt x="0" y="0"/>
                </a:moveTo>
                <a:lnTo>
                  <a:pt x="2427335" y="0"/>
                </a:lnTo>
                <a:lnTo>
                  <a:pt x="2427335" y="1478467"/>
                </a:lnTo>
                <a:lnTo>
                  <a:pt x="0" y="1478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47945">
            <a:off x="5883748" y="23807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biLevel thresh="5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40059" y="-1245030"/>
            <a:ext cx="7662907" cy="7576699"/>
          </a:xfrm>
          <a:custGeom>
            <a:avLst/>
            <a:gdLst/>
            <a:ahLst/>
            <a:cxnLst/>
            <a:rect l="l" t="t" r="r" b="b"/>
            <a:pathLst>
              <a:path w="11494361" h="11365049">
                <a:moveTo>
                  <a:pt x="0" y="0"/>
                </a:moveTo>
                <a:lnTo>
                  <a:pt x="11494361" y="0"/>
                </a:lnTo>
                <a:lnTo>
                  <a:pt x="11494361" y="11365049"/>
                </a:lnTo>
                <a:lnTo>
                  <a:pt x="0" y="11365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84444" y="-1724773"/>
            <a:ext cx="3891730" cy="9767781"/>
          </a:xfrm>
          <a:custGeom>
            <a:avLst/>
            <a:gdLst/>
            <a:ahLst/>
            <a:cxnLst/>
            <a:rect l="l" t="t" r="r" b="b"/>
            <a:pathLst>
              <a:path w="5837595" h="14651672">
                <a:moveTo>
                  <a:pt x="0" y="0"/>
                </a:moveTo>
                <a:lnTo>
                  <a:pt x="5837595" y="0"/>
                </a:lnTo>
                <a:lnTo>
                  <a:pt x="5837595" y="14651671"/>
                </a:lnTo>
                <a:lnTo>
                  <a:pt x="0" y="14651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2740" y="4344407"/>
            <a:ext cx="4729655" cy="27432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2" y="0"/>
                </a:lnTo>
                <a:lnTo>
                  <a:pt x="7094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73161" y="4772205"/>
            <a:ext cx="2332776" cy="1887605"/>
          </a:xfrm>
          <a:custGeom>
            <a:avLst/>
            <a:gdLst/>
            <a:ahLst/>
            <a:cxnLst/>
            <a:rect l="l" t="t" r="r" b="b"/>
            <a:pathLst>
              <a:path w="3499164" h="2831407">
                <a:moveTo>
                  <a:pt x="0" y="0"/>
                </a:moveTo>
                <a:lnTo>
                  <a:pt x="3499164" y="0"/>
                </a:lnTo>
                <a:lnTo>
                  <a:pt x="3499164" y="2831407"/>
                </a:lnTo>
                <a:lnTo>
                  <a:pt x="0" y="28314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93517" y="4944913"/>
            <a:ext cx="2332776" cy="1887605"/>
          </a:xfrm>
          <a:custGeom>
            <a:avLst/>
            <a:gdLst/>
            <a:ahLst/>
            <a:cxnLst/>
            <a:rect l="l" t="t" r="r" b="b"/>
            <a:pathLst>
              <a:path w="3499164" h="2831407">
                <a:moveTo>
                  <a:pt x="0" y="0"/>
                </a:moveTo>
                <a:lnTo>
                  <a:pt x="3499164" y="0"/>
                </a:lnTo>
                <a:lnTo>
                  <a:pt x="3499164" y="2831407"/>
                </a:lnTo>
                <a:lnTo>
                  <a:pt x="0" y="28314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554" y="707199"/>
            <a:ext cx="8614749" cy="43488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8" y="261486"/>
            <a:ext cx="2059745" cy="2059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24" y="5400096"/>
            <a:ext cx="1285142" cy="13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55369" y="1071641"/>
            <a:ext cx="4303604" cy="5786359"/>
          </a:xfrm>
          <a:custGeom>
            <a:avLst/>
            <a:gdLst/>
            <a:ahLst/>
            <a:cxnLst/>
            <a:rect l="l" t="t" r="r" b="b"/>
            <a:pathLst>
              <a:path w="6455406" h="8679538">
                <a:moveTo>
                  <a:pt x="0" y="0"/>
                </a:moveTo>
                <a:lnTo>
                  <a:pt x="6455406" y="0"/>
                </a:lnTo>
                <a:lnTo>
                  <a:pt x="6455406" y="8679538"/>
                </a:lnTo>
                <a:lnTo>
                  <a:pt x="0" y="8679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3017" y="5165200"/>
            <a:ext cx="3042760" cy="1786930"/>
          </a:xfrm>
          <a:custGeom>
            <a:avLst/>
            <a:gdLst/>
            <a:ahLst/>
            <a:cxnLst/>
            <a:rect l="l" t="t" r="r" b="b"/>
            <a:pathLst>
              <a:path w="4564140" h="2680395">
                <a:moveTo>
                  <a:pt x="0" y="0"/>
                </a:moveTo>
                <a:lnTo>
                  <a:pt x="4564141" y="0"/>
                </a:lnTo>
                <a:lnTo>
                  <a:pt x="4564141" y="2680395"/>
                </a:lnTo>
                <a:lnTo>
                  <a:pt x="0" y="2680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7224" y="3114962"/>
            <a:ext cx="2308949" cy="6027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Trảy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</a:rPr>
              <a:t>(</a:t>
            </a:r>
            <a:r>
              <a:rPr lang="en-US" sz="4000" dirty="0" err="1">
                <a:solidFill>
                  <a:srgbClr val="000000"/>
                </a:solidFill>
              </a:rPr>
              <a:t>trẩy</a:t>
            </a:r>
            <a:r>
              <a:rPr lang="en-US" sz="4000" dirty="0" smtClean="0">
                <a:solidFill>
                  <a:srgbClr val="000000"/>
                </a:solidFill>
              </a:rPr>
              <a:t>)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34173" y="-115696"/>
            <a:ext cx="7858425" cy="2743438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514501" y="5342828"/>
            <a:ext cx="1059269" cy="60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Đoài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69133" y="3083189"/>
            <a:ext cx="3313921" cy="695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hái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ngắt</a:t>
            </a:r>
            <a:r>
              <a:rPr lang="en-US" sz="4000" dirty="0">
                <a:solidFill>
                  <a:srgbClr val="000000"/>
                </a:solidFill>
              </a:rPr>
              <a:t> (</a:t>
            </a:r>
            <a:r>
              <a:rPr lang="en-US" sz="4000" dirty="0" err="1">
                <a:solidFill>
                  <a:srgbClr val="000000"/>
                </a:solidFill>
              </a:rPr>
              <a:t>quả</a:t>
            </a:r>
            <a:r>
              <a:rPr lang="en-US" sz="40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224" y="4046794"/>
            <a:ext cx="309411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(</a:t>
            </a:r>
            <a:r>
              <a:rPr lang="en-US" sz="4000" dirty="0" err="1">
                <a:solidFill>
                  <a:srgbClr val="000000"/>
                </a:solidFill>
              </a:rPr>
              <a:t>Tháng</a:t>
            </a:r>
            <a:r>
              <a:rPr lang="en-US" sz="4000" dirty="0">
                <a:solidFill>
                  <a:srgbClr val="000000"/>
                </a:solidFill>
              </a:rPr>
              <a:t>) </a:t>
            </a:r>
            <a:r>
              <a:rPr lang="en-US" sz="4000" dirty="0" err="1">
                <a:solidFill>
                  <a:srgbClr val="000000"/>
                </a:solidFill>
              </a:rPr>
              <a:t>Giêng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3685602" y="4082454"/>
            <a:ext cx="4955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tháng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của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theo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âm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lịch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0876" y="5307023"/>
            <a:ext cx="1930465" cy="695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phía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tây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14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29496" y="982666"/>
            <a:ext cx="5805714" cy="5875334"/>
          </a:xfrm>
          <a:custGeom>
            <a:avLst/>
            <a:gdLst/>
            <a:ahLst/>
            <a:cxnLst/>
            <a:rect l="l" t="t" r="r" b="b"/>
            <a:pathLst>
              <a:path w="8708571" h="8229600">
                <a:moveTo>
                  <a:pt x="0" y="0"/>
                </a:moveTo>
                <a:lnTo>
                  <a:pt x="8708571" y="0"/>
                </a:lnTo>
                <a:lnTo>
                  <a:pt x="87085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0591" y="2476309"/>
            <a:ext cx="702797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</a:rPr>
              <a:t>+ </a:t>
            </a:r>
            <a:r>
              <a:rPr lang="en-US" sz="4400" dirty="0" err="1">
                <a:solidFill>
                  <a:srgbClr val="000000"/>
                </a:solidFill>
              </a:rPr>
              <a:t>Đọc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diễn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cảm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thể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hiện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cảm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xúc</a:t>
            </a:r>
            <a:r>
              <a:rPr lang="en-US" sz="4400" dirty="0">
                <a:solidFill>
                  <a:srgbClr val="000000"/>
                </a:solidFill>
              </a:rPr>
              <a:t> ở </a:t>
            </a:r>
            <a:r>
              <a:rPr lang="en-US" sz="4400" dirty="0" err="1">
                <a:solidFill>
                  <a:srgbClr val="000000"/>
                </a:solidFill>
              </a:rPr>
              <a:t>những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dòng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thơ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cuối</a:t>
            </a:r>
            <a:r>
              <a:rPr lang="en-US" sz="4400" dirty="0">
                <a:solidFill>
                  <a:srgbClr val="000000"/>
                </a:solidFill>
              </a:rPr>
              <a:t>. </a:t>
            </a:r>
            <a:r>
              <a:rPr lang="en-US" sz="4400" dirty="0" err="1">
                <a:solidFill>
                  <a:srgbClr val="000000"/>
                </a:solidFill>
              </a:rPr>
              <a:t>Chú</a:t>
            </a:r>
            <a:r>
              <a:rPr lang="en-US" sz="4400" dirty="0">
                <a:solidFill>
                  <a:srgbClr val="000000"/>
                </a:solidFill>
              </a:rPr>
              <a:t> ý </a:t>
            </a:r>
            <a:r>
              <a:rPr lang="en-US" sz="4400" dirty="0" err="1">
                <a:solidFill>
                  <a:srgbClr val="000000"/>
                </a:solidFill>
              </a:rPr>
              <a:t>giọng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đọc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bài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thơ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tha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thiết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hơi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trầm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sâu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lắng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đầy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cảm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xúc</a:t>
            </a:r>
            <a:r>
              <a:rPr lang="en-US" sz="44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43" y="-106989"/>
            <a:ext cx="552345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vòm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mới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chồi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Chùm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vẫn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đung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đưa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ngon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mùa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phần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cháu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cứa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dao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gậy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lo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094" y="5954804"/>
            <a:ext cx="4090771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vòm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mới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chồi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Chùm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vẫn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đung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đưa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ngon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mùa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phần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cháu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cứa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dao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gậy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lo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4659" y="5985605"/>
            <a:ext cx="4072481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348042" y="19403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0611282" y="54177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5730" y="5439179"/>
            <a:ext cx="7065263" cy="1466042"/>
          </a:xfrm>
          <a:custGeom>
            <a:avLst/>
            <a:gdLst/>
            <a:ahLst/>
            <a:cxnLst/>
            <a:rect l="l" t="t" r="r" b="b"/>
            <a:pathLst>
              <a:path w="10597895" h="2199063">
                <a:moveTo>
                  <a:pt x="0" y="0"/>
                </a:moveTo>
                <a:lnTo>
                  <a:pt x="10597895" y="0"/>
                </a:lnTo>
                <a:lnTo>
                  <a:pt x="10597895" y="2199064"/>
                </a:lnTo>
                <a:lnTo>
                  <a:pt x="0" y="219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3993" y="1748503"/>
            <a:ext cx="5883539" cy="5206932"/>
          </a:xfrm>
          <a:custGeom>
            <a:avLst/>
            <a:gdLst/>
            <a:ahLst/>
            <a:cxnLst/>
            <a:rect l="l" t="t" r="r" b="b"/>
            <a:pathLst>
              <a:path w="8825308" h="7810398">
                <a:moveTo>
                  <a:pt x="0" y="0"/>
                </a:moveTo>
                <a:lnTo>
                  <a:pt x="8825309" y="0"/>
                </a:lnTo>
                <a:lnTo>
                  <a:pt x="8825309" y="7810398"/>
                </a:lnTo>
                <a:lnTo>
                  <a:pt x="0" y="7810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61533" y="2242585"/>
            <a:ext cx="1920758" cy="1817517"/>
          </a:xfrm>
          <a:custGeom>
            <a:avLst/>
            <a:gdLst/>
            <a:ahLst/>
            <a:cxnLst/>
            <a:rect l="l" t="t" r="r" b="b"/>
            <a:pathLst>
              <a:path w="2881137" h="2726276">
                <a:moveTo>
                  <a:pt x="0" y="0"/>
                </a:moveTo>
                <a:lnTo>
                  <a:pt x="2881138" y="0"/>
                </a:lnTo>
                <a:lnTo>
                  <a:pt x="2881138" y="2726276"/>
                </a:lnTo>
                <a:lnTo>
                  <a:pt x="0" y="2726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125" y="1748503"/>
            <a:ext cx="736460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7207" y="5120675"/>
            <a:ext cx="3959035" cy="2533783"/>
          </a:xfrm>
          <a:custGeom>
            <a:avLst/>
            <a:gdLst/>
            <a:ahLst/>
            <a:cxnLst/>
            <a:rect l="l" t="t" r="r" b="b"/>
            <a:pathLst>
              <a:path w="5938553" h="3800674">
                <a:moveTo>
                  <a:pt x="0" y="0"/>
                </a:moveTo>
                <a:lnTo>
                  <a:pt x="5938553" y="0"/>
                </a:lnTo>
                <a:lnTo>
                  <a:pt x="5938553" y="3800674"/>
                </a:lnTo>
                <a:lnTo>
                  <a:pt x="0" y="3800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70437" y="-1328401"/>
            <a:ext cx="4396075" cy="2014201"/>
          </a:xfrm>
          <a:custGeom>
            <a:avLst/>
            <a:gdLst/>
            <a:ahLst/>
            <a:cxnLst/>
            <a:rect l="l" t="t" r="r" b="b"/>
            <a:pathLst>
              <a:path w="6594113" h="3021302">
                <a:moveTo>
                  <a:pt x="0" y="0"/>
                </a:moveTo>
                <a:lnTo>
                  <a:pt x="6594112" y="0"/>
                </a:lnTo>
                <a:lnTo>
                  <a:pt x="6594112" y="3021302"/>
                </a:lnTo>
                <a:lnTo>
                  <a:pt x="0" y="3021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67888" y="1389900"/>
            <a:ext cx="4529846" cy="2899101"/>
          </a:xfrm>
          <a:custGeom>
            <a:avLst/>
            <a:gdLst/>
            <a:ahLst/>
            <a:cxnLst/>
            <a:rect l="l" t="t" r="r" b="b"/>
            <a:pathLst>
              <a:path w="6794769" h="4348652">
                <a:moveTo>
                  <a:pt x="0" y="0"/>
                </a:moveTo>
                <a:lnTo>
                  <a:pt x="6794769" y="0"/>
                </a:lnTo>
                <a:lnTo>
                  <a:pt x="6794769" y="4348652"/>
                </a:lnTo>
                <a:lnTo>
                  <a:pt x="0" y="4348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78418" y="378258"/>
            <a:ext cx="1277716" cy="1250643"/>
            <a:chOff x="0" y="0"/>
            <a:chExt cx="812800" cy="950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22172"/>
            </a:xfrm>
            <a:custGeom>
              <a:avLst/>
              <a:gdLst/>
              <a:ahLst/>
              <a:cxnLst/>
              <a:rect l="l" t="t" r="r" b="b"/>
              <a:pathLst>
                <a:path w="812800" h="922172">
                  <a:moveTo>
                    <a:pt x="406400" y="0"/>
                  </a:moveTo>
                  <a:cubicBezTo>
                    <a:pt x="181951" y="0"/>
                    <a:pt x="0" y="206435"/>
                    <a:pt x="0" y="461086"/>
                  </a:cubicBezTo>
                  <a:cubicBezTo>
                    <a:pt x="0" y="715737"/>
                    <a:pt x="181951" y="922172"/>
                    <a:pt x="406400" y="922172"/>
                  </a:cubicBezTo>
                  <a:cubicBezTo>
                    <a:pt x="630849" y="922172"/>
                    <a:pt x="812800" y="715737"/>
                    <a:pt x="812800" y="461086"/>
                  </a:cubicBezTo>
                  <a:cubicBezTo>
                    <a:pt x="812800" y="20643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9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87259"/>
              <a:ext cx="660400" cy="8635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911"/>
                </a:lnSpc>
              </a:pPr>
              <a:r>
                <a:rPr lang="en-US" sz="6000" spc="42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1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317052">
            <a:off x="10257993" y="-332865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7052">
            <a:off x="11552978" y="3328823"/>
            <a:ext cx="1804539" cy="1099128"/>
          </a:xfrm>
          <a:custGeom>
            <a:avLst/>
            <a:gdLst/>
            <a:ahLst/>
            <a:cxnLst/>
            <a:rect l="l" t="t" r="r" b="b"/>
            <a:pathLst>
              <a:path w="2706808" h="1648692">
                <a:moveTo>
                  <a:pt x="0" y="0"/>
                </a:moveTo>
                <a:lnTo>
                  <a:pt x="2706808" y="0"/>
                </a:lnTo>
                <a:lnTo>
                  <a:pt x="2706808" y="1648692"/>
                </a:lnTo>
                <a:lnTo>
                  <a:pt x="0" y="1648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1548" y="2080190"/>
            <a:ext cx="1931689" cy="4814177"/>
          </a:xfrm>
          <a:custGeom>
            <a:avLst/>
            <a:gdLst/>
            <a:ahLst/>
            <a:cxnLst/>
            <a:rect l="l" t="t" r="r" b="b"/>
            <a:pathLst>
              <a:path w="2897533" h="7221265">
                <a:moveTo>
                  <a:pt x="0" y="0"/>
                </a:moveTo>
                <a:lnTo>
                  <a:pt x="2897533" y="0"/>
                </a:lnTo>
                <a:lnTo>
                  <a:pt x="2897533" y="7221265"/>
                </a:lnTo>
                <a:lnTo>
                  <a:pt x="0" y="722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829" y="5120675"/>
            <a:ext cx="2618144" cy="1849064"/>
          </a:xfrm>
          <a:custGeom>
            <a:avLst/>
            <a:gdLst/>
            <a:ahLst/>
            <a:cxnLst/>
            <a:rect l="l" t="t" r="r" b="b"/>
            <a:pathLst>
              <a:path w="3927216" h="2773596">
                <a:moveTo>
                  <a:pt x="0" y="0"/>
                </a:moveTo>
                <a:lnTo>
                  <a:pt x="3927215" y="0"/>
                </a:lnTo>
                <a:lnTo>
                  <a:pt x="3927215" y="2773596"/>
                </a:lnTo>
                <a:lnTo>
                  <a:pt x="0" y="2773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41452" y="4874827"/>
            <a:ext cx="3350548" cy="1976823"/>
          </a:xfrm>
          <a:custGeom>
            <a:avLst/>
            <a:gdLst/>
            <a:ahLst/>
            <a:cxnLst/>
            <a:rect l="l" t="t" r="r" b="b"/>
            <a:pathLst>
              <a:path w="5025822" h="2965235">
                <a:moveTo>
                  <a:pt x="0" y="0"/>
                </a:moveTo>
                <a:lnTo>
                  <a:pt x="5025822" y="0"/>
                </a:lnTo>
                <a:lnTo>
                  <a:pt x="5025822" y="2965235"/>
                </a:lnTo>
                <a:lnTo>
                  <a:pt x="0" y="2965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37392" y="4215918"/>
            <a:ext cx="3060850" cy="3200889"/>
          </a:xfrm>
          <a:custGeom>
            <a:avLst/>
            <a:gdLst/>
            <a:ahLst/>
            <a:cxnLst/>
            <a:rect l="l" t="t" r="r" b="b"/>
            <a:pathLst>
              <a:path w="4591275" h="4801334">
                <a:moveTo>
                  <a:pt x="4591276" y="0"/>
                </a:moveTo>
                <a:lnTo>
                  <a:pt x="0" y="0"/>
                </a:lnTo>
                <a:lnTo>
                  <a:pt x="0" y="4801334"/>
                </a:lnTo>
                <a:lnTo>
                  <a:pt x="4591276" y="4801334"/>
                </a:lnTo>
                <a:lnTo>
                  <a:pt x="45912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39223" y="370952"/>
            <a:ext cx="810491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Tìm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những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chi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tình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thương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bà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dành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con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cháu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3112" y="1890472"/>
            <a:ext cx="745037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Những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chi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tiết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thể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hiện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tình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yêu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dành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cho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 con </a:t>
            </a:r>
            <a:r>
              <a:rPr lang="en-US" sz="3200" b="1" i="1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200" b="1" i="1" dirty="0">
                <a:solidFill>
                  <a:srgbClr val="221F4C"/>
                </a:solidFill>
                <a:latin typeface="Calibri (MS) Bold"/>
              </a:rPr>
              <a:t>:</a:t>
            </a:r>
          </a:p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Chờ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con,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phần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chưa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trảy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vào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Vắng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con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xa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tóc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sương</a:t>
            </a:r>
            <a:r>
              <a:rPr lang="en-US" sz="3200" dirty="0">
                <a:solidFill>
                  <a:srgbClr val="221F4C"/>
                </a:solidFill>
                <a:latin typeface="Calibri (MS) Bold"/>
              </a:rPr>
              <a:t> da </a:t>
            </a:r>
            <a:r>
              <a:rPr lang="en-US" sz="3200" dirty="0" err="1">
                <a:solidFill>
                  <a:srgbClr val="221F4C"/>
                </a:solidFill>
                <a:latin typeface="Calibri (MS) Bold"/>
              </a:rPr>
              <a:t>mồi</a:t>
            </a:r>
            <a:endParaRPr lang="en-US" sz="3200" dirty="0">
              <a:solidFill>
                <a:srgbClr val="221F4C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7427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77" y="3079429"/>
            <a:ext cx="3755821" cy="29704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44" y="3079429"/>
            <a:ext cx="4041209" cy="29704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" y="3051269"/>
            <a:ext cx="3755821" cy="297047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63027" y="-1007284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9" y="0"/>
                </a:lnTo>
                <a:lnTo>
                  <a:pt x="5918399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1375970" y="382243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009" y="1767756"/>
            <a:ext cx="3396105" cy="857517"/>
          </a:xfrm>
          <a:custGeom>
            <a:avLst/>
            <a:gdLst/>
            <a:ahLst/>
            <a:cxnLst/>
            <a:rect l="l" t="t" r="r" b="b"/>
            <a:pathLst>
              <a:path w="5094157" h="1286275">
                <a:moveTo>
                  <a:pt x="0" y="0"/>
                </a:moveTo>
                <a:lnTo>
                  <a:pt x="5094157" y="0"/>
                </a:lnTo>
                <a:lnTo>
                  <a:pt x="5094157" y="1286275"/>
                </a:lnTo>
                <a:lnTo>
                  <a:pt x="0" y="1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72644" y="1767756"/>
            <a:ext cx="3866799" cy="857517"/>
          </a:xfrm>
          <a:custGeom>
            <a:avLst/>
            <a:gdLst/>
            <a:ahLst/>
            <a:cxnLst/>
            <a:rect l="l" t="t" r="r" b="b"/>
            <a:pathLst>
              <a:path w="5094157" h="1286275">
                <a:moveTo>
                  <a:pt x="0" y="0"/>
                </a:moveTo>
                <a:lnTo>
                  <a:pt x="5094156" y="0"/>
                </a:lnTo>
                <a:lnTo>
                  <a:pt x="5094156" y="1286275"/>
                </a:lnTo>
                <a:lnTo>
                  <a:pt x="0" y="1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12934" y="1767756"/>
            <a:ext cx="3396105" cy="857517"/>
          </a:xfrm>
          <a:custGeom>
            <a:avLst/>
            <a:gdLst/>
            <a:ahLst/>
            <a:cxnLst/>
            <a:rect l="l" t="t" r="r" b="b"/>
            <a:pathLst>
              <a:path w="5094157" h="1286275">
                <a:moveTo>
                  <a:pt x="0" y="0"/>
                </a:moveTo>
                <a:lnTo>
                  <a:pt x="5094157" y="0"/>
                </a:lnTo>
                <a:lnTo>
                  <a:pt x="5094157" y="1286275"/>
                </a:lnTo>
                <a:lnTo>
                  <a:pt x="0" y="1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82588" y="456334"/>
            <a:ext cx="618255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0"/>
              </a:lnSpc>
            </a:pPr>
            <a:r>
              <a:rPr lang="en-US" sz="6600" dirty="0">
                <a:solidFill>
                  <a:srgbClr val="57541D"/>
                </a:solidFill>
                <a:latin typeface="SVN-SAF" panose="02040603050506020204" pitchFamily="18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41041" y="550500"/>
            <a:ext cx="7843038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Tìm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nghĩa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mỗi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cụm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từ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6536" y="3805538"/>
            <a:ext cx="304542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trông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bên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tây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ngó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bên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đông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quan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sát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kĩ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khắp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nơi</a:t>
            </a:r>
            <a:endParaRPr lang="en-US" sz="3200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70535" y="3346386"/>
            <a:ext cx="3045425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tóc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bạc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da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chấm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đồi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mồi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(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nói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sự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già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con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63614" y="4049194"/>
            <a:ext cx="304542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rất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rét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rét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cứa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vào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da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thịt</a:t>
            </a:r>
            <a:endParaRPr lang="en-US" sz="3200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08477" y="1952857"/>
            <a:ext cx="340056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tóc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sương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da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mồi</a:t>
            </a:r>
            <a:endParaRPr lang="en-US" sz="3334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072645" y="1887482"/>
            <a:ext cx="368419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nom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Đoài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ngắm</a:t>
            </a:r>
            <a:r>
              <a:rPr lang="en-US" sz="3200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200" spc="-120" dirty="0" err="1">
                <a:solidFill>
                  <a:srgbClr val="000000"/>
                </a:solidFill>
                <a:latin typeface="Calibri (MS) Bold"/>
              </a:rPr>
              <a:t>Đông</a:t>
            </a:r>
            <a:endParaRPr lang="en-US" sz="3200" spc="-120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96552" y="1886206"/>
            <a:ext cx="304542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4"/>
              </a:lnSpc>
            </a:pP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rét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cứa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3334" spc="-12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334" spc="-120" dirty="0" err="1">
                <a:solidFill>
                  <a:srgbClr val="000000"/>
                </a:solidFill>
                <a:latin typeface="Calibri (MS) Bold"/>
              </a:rPr>
              <a:t>dao</a:t>
            </a:r>
            <a:endParaRPr lang="en-US" sz="3334" spc="-120" dirty="0">
              <a:solidFill>
                <a:srgbClr val="000000"/>
              </a:solidFill>
              <a:latin typeface="Calibri (MS) 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11" y="5093561"/>
            <a:ext cx="2510211" cy="18563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979248" y="2606169"/>
            <a:ext cx="8029510" cy="47326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869124" y="2597743"/>
            <a:ext cx="4045618" cy="48342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38941" y="2625271"/>
            <a:ext cx="4045618" cy="48342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0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63027" y="-1007284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9" y="0"/>
                </a:lnTo>
                <a:lnTo>
                  <a:pt x="5918399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1375970" y="382243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3993" y="1748503"/>
            <a:ext cx="5883539" cy="5206932"/>
          </a:xfrm>
          <a:custGeom>
            <a:avLst/>
            <a:gdLst/>
            <a:ahLst/>
            <a:cxnLst/>
            <a:rect l="l" t="t" r="r" b="b"/>
            <a:pathLst>
              <a:path w="8825308" h="7810398">
                <a:moveTo>
                  <a:pt x="0" y="0"/>
                </a:moveTo>
                <a:lnTo>
                  <a:pt x="8825309" y="0"/>
                </a:lnTo>
                <a:lnTo>
                  <a:pt x="8825309" y="7810398"/>
                </a:lnTo>
                <a:lnTo>
                  <a:pt x="0" y="7810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30352" y="4755320"/>
            <a:ext cx="983121" cy="1109305"/>
          </a:xfrm>
          <a:custGeom>
            <a:avLst/>
            <a:gdLst/>
            <a:ahLst/>
            <a:cxnLst/>
            <a:rect l="l" t="t" r="r" b="b"/>
            <a:pathLst>
              <a:path w="1474682" h="1663957">
                <a:moveTo>
                  <a:pt x="0" y="0"/>
                </a:moveTo>
                <a:lnTo>
                  <a:pt x="1474682" y="0"/>
                </a:lnTo>
                <a:lnTo>
                  <a:pt x="1474682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61533" y="2242585"/>
            <a:ext cx="1920758" cy="1817517"/>
          </a:xfrm>
          <a:custGeom>
            <a:avLst/>
            <a:gdLst/>
            <a:ahLst/>
            <a:cxnLst/>
            <a:rect l="l" t="t" r="r" b="b"/>
            <a:pathLst>
              <a:path w="2881137" h="2726276">
                <a:moveTo>
                  <a:pt x="0" y="0"/>
                </a:moveTo>
                <a:lnTo>
                  <a:pt x="2881138" y="0"/>
                </a:lnTo>
                <a:lnTo>
                  <a:pt x="2881138" y="2726276"/>
                </a:lnTo>
                <a:lnTo>
                  <a:pt x="0" y="2726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82588" y="456334"/>
            <a:ext cx="618255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0"/>
              </a:lnSpc>
            </a:pPr>
            <a:r>
              <a:rPr lang="en-US" sz="7200" dirty="0">
                <a:solidFill>
                  <a:srgbClr val="57541D"/>
                </a:solidFill>
                <a:latin typeface="SVN-SAF" panose="02040603050506020204" pitchFamily="18" charset="0"/>
              </a:rPr>
              <a:t>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20051" y="587947"/>
            <a:ext cx="94719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Người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cháu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thương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bà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vì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điều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gì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 (MS)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699" y="1880117"/>
            <a:ext cx="645856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smtClean="0">
                <a:solidFill>
                  <a:srgbClr val="000000"/>
                </a:solidFill>
                <a:latin typeface="Calibri (MS) Bold"/>
              </a:rPr>
              <a:t>	</a:t>
            </a:r>
            <a:r>
              <a:rPr lang="en-US" sz="3666" i="1" dirty="0" err="1" smtClean="0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3666" i="1" dirty="0" smtClean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cháu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000000"/>
                </a:solidFill>
                <a:latin typeface="Calibri (MS) Bold"/>
              </a:rPr>
              <a:t>vì</a:t>
            </a:r>
            <a:r>
              <a:rPr lang="en-US" sz="3666" i="1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xa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con,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nay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già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đi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tóc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bạc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, da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chấm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đồi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mồi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nhưng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vẫn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luôn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yêu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nghĩ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cho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con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cháu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gì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ngon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bà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vẫn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phần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3666" dirty="0">
                <a:solidFill>
                  <a:srgbClr val="000000"/>
                </a:solidFill>
                <a:latin typeface="Calibri (MS) Bold"/>
              </a:rPr>
              <a:t> con.</a:t>
            </a:r>
          </a:p>
          <a:p>
            <a:pPr algn="just" defTabSz="609630">
              <a:lnSpc>
                <a:spcPts val="5133"/>
              </a:lnSpc>
              <a:spcBef>
                <a:spcPct val="0"/>
              </a:spcBef>
            </a:pPr>
            <a:endParaRPr lang="en-US" sz="3666" dirty="0">
              <a:solidFill>
                <a:srgbClr val="000000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9631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027" y="-1007284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9" y="0"/>
                </a:lnTo>
                <a:lnTo>
                  <a:pt x="5918399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1375970" y="382243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54" y="2625273"/>
            <a:ext cx="3778052" cy="3167851"/>
          </a:xfrm>
          <a:custGeom>
            <a:avLst/>
            <a:gdLst/>
            <a:ahLst/>
            <a:cxnLst/>
            <a:rect l="l" t="t" r="r" b="b"/>
            <a:pathLst>
              <a:path w="5113388" h="3355661">
                <a:moveTo>
                  <a:pt x="0" y="0"/>
                </a:moveTo>
                <a:lnTo>
                  <a:pt x="5113388" y="0"/>
                </a:lnTo>
                <a:lnTo>
                  <a:pt x="5113388" y="3355661"/>
                </a:lnTo>
                <a:lnTo>
                  <a:pt x="0" y="335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17437" y="2571885"/>
            <a:ext cx="4454896" cy="3491942"/>
          </a:xfrm>
          <a:custGeom>
            <a:avLst/>
            <a:gdLst/>
            <a:ahLst/>
            <a:cxnLst/>
            <a:rect l="l" t="t" r="r" b="b"/>
            <a:pathLst>
              <a:path w="5113388" h="3355661">
                <a:moveTo>
                  <a:pt x="0" y="0"/>
                </a:moveTo>
                <a:lnTo>
                  <a:pt x="5113388" y="0"/>
                </a:lnTo>
                <a:lnTo>
                  <a:pt x="5113388" y="3355661"/>
                </a:lnTo>
                <a:lnTo>
                  <a:pt x="0" y="3355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1982588" y="456334"/>
            <a:ext cx="618255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0"/>
              </a:lnSpc>
            </a:pPr>
            <a:r>
              <a:rPr lang="en-US" sz="6600" dirty="0">
                <a:solidFill>
                  <a:srgbClr val="57541D"/>
                </a:solidFill>
                <a:latin typeface="SVN-SAF" panose="02040603050506020204" pitchFamily="18" charset="0"/>
              </a:rPr>
              <a:t>4.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9969" y="413489"/>
            <a:ext cx="991623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b="1" i="1" dirty="0">
                <a:solidFill>
                  <a:srgbClr val="57541D"/>
                </a:solidFill>
              </a:rPr>
              <a:t>Hai </a:t>
            </a:r>
            <a:r>
              <a:rPr lang="en-US" sz="3200" b="1" i="1" dirty="0" err="1">
                <a:solidFill>
                  <a:srgbClr val="57541D"/>
                </a:solidFill>
              </a:rPr>
              <a:t>câu</a:t>
            </a:r>
            <a:r>
              <a:rPr lang="en-US" sz="3200" b="1" i="1" dirty="0">
                <a:solidFill>
                  <a:srgbClr val="57541D"/>
                </a:solidFill>
              </a:rPr>
              <a:t> </a:t>
            </a:r>
            <a:r>
              <a:rPr lang="en-US" sz="3200" b="1" i="1" dirty="0" err="1">
                <a:solidFill>
                  <a:srgbClr val="57541D"/>
                </a:solidFill>
              </a:rPr>
              <a:t>thơ</a:t>
            </a:r>
            <a:r>
              <a:rPr lang="en-US" sz="3200" b="1" i="1" dirty="0">
                <a:solidFill>
                  <a:srgbClr val="57541D"/>
                </a:solidFill>
              </a:rPr>
              <a:t>: </a:t>
            </a:r>
          </a:p>
          <a:p>
            <a:pPr algn="ctr" defTabSz="609630">
              <a:spcBef>
                <a:spcPct val="0"/>
              </a:spcBef>
            </a:pP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Bà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quả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ngọt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chín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spcBef>
                <a:spcPct val="0"/>
              </a:spcBef>
            </a:pP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Càng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thêm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tuổi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tác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càng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tươi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lòng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i="1" dirty="0" err="1" smtClean="0">
                <a:solidFill>
                  <a:schemeClr val="accent2">
                    <a:lumMod val="75000"/>
                  </a:schemeClr>
                </a:solidFill>
              </a:rPr>
              <a:t>vàng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spcBef>
                <a:spcPct val="0"/>
              </a:spcBef>
            </a:pPr>
            <a:r>
              <a:rPr lang="en-US" sz="3200" dirty="0" smtClean="0">
                <a:solidFill>
                  <a:srgbClr val="57541D"/>
                </a:solidFill>
              </a:rPr>
              <a:t>Ý </a:t>
            </a:r>
            <a:r>
              <a:rPr lang="en-US" sz="3200" dirty="0" err="1">
                <a:solidFill>
                  <a:srgbClr val="57541D"/>
                </a:solidFill>
              </a:rPr>
              <a:t>nói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gì</a:t>
            </a:r>
            <a:r>
              <a:rPr lang="en-US" sz="3200" dirty="0">
                <a:solidFill>
                  <a:srgbClr val="57541D"/>
                </a:solidFill>
              </a:rPr>
              <a:t>? </a:t>
            </a:r>
            <a:r>
              <a:rPr lang="en-US" sz="3200" dirty="0" err="1">
                <a:solidFill>
                  <a:srgbClr val="57541D"/>
                </a:solidFill>
              </a:rPr>
              <a:t>Chọn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câu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trả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lời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dưới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đây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hoặc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nêu</a:t>
            </a:r>
            <a:r>
              <a:rPr lang="en-US" sz="3200" dirty="0">
                <a:solidFill>
                  <a:srgbClr val="57541D"/>
                </a:solidFill>
              </a:rPr>
              <a:t> ý </a:t>
            </a:r>
            <a:r>
              <a:rPr lang="en-US" sz="3200" dirty="0" err="1">
                <a:solidFill>
                  <a:srgbClr val="57541D"/>
                </a:solidFill>
              </a:rPr>
              <a:t>kiến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của</a:t>
            </a:r>
            <a:r>
              <a:rPr lang="en-US" sz="3200" dirty="0">
                <a:solidFill>
                  <a:srgbClr val="57541D"/>
                </a:solidFill>
              </a:rPr>
              <a:t> </a:t>
            </a:r>
            <a:r>
              <a:rPr lang="en-US" sz="3200" dirty="0" err="1">
                <a:solidFill>
                  <a:srgbClr val="57541D"/>
                </a:solidFill>
              </a:rPr>
              <a:t>em</a:t>
            </a:r>
            <a:r>
              <a:rPr lang="en-US" sz="3200" dirty="0">
                <a:solidFill>
                  <a:srgbClr val="57541D"/>
                </a:solidFill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853" y="3094926"/>
            <a:ext cx="377805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300" b="1" dirty="0"/>
              <a:t>A. </a:t>
            </a:r>
            <a:endParaRPr lang="en-US" sz="3300" b="1" dirty="0" smtClean="0"/>
          </a:p>
          <a:p>
            <a:pPr algn="ctr" defTabSz="609630">
              <a:spcBef>
                <a:spcPct val="0"/>
              </a:spcBef>
            </a:pPr>
            <a:r>
              <a:rPr lang="en-US" sz="3300" dirty="0" err="1" smtClean="0"/>
              <a:t>Bà</a:t>
            </a:r>
            <a:r>
              <a:rPr lang="en-US" sz="3300" dirty="0" smtClean="0"/>
              <a:t> </a:t>
            </a:r>
            <a:r>
              <a:rPr lang="en-US" sz="3300" dirty="0" err="1"/>
              <a:t>được</a:t>
            </a:r>
            <a:r>
              <a:rPr lang="en-US" sz="3300" dirty="0"/>
              <a:t> </a:t>
            </a:r>
            <a:r>
              <a:rPr lang="en-US" sz="3300" dirty="0" err="1"/>
              <a:t>ví</a:t>
            </a:r>
            <a:r>
              <a:rPr lang="en-US" sz="3300" dirty="0"/>
              <a:t> </a:t>
            </a:r>
            <a:r>
              <a:rPr lang="en-US" sz="3300" dirty="0" err="1"/>
              <a:t>như</a:t>
            </a:r>
            <a:r>
              <a:rPr lang="en-US" sz="3300" dirty="0"/>
              <a:t> </a:t>
            </a:r>
            <a:r>
              <a:rPr lang="en-US" sz="3300" dirty="0" err="1"/>
              <a:t>quả</a:t>
            </a:r>
            <a:r>
              <a:rPr lang="en-US" sz="3300" dirty="0"/>
              <a:t> </a:t>
            </a:r>
            <a:r>
              <a:rPr lang="en-US" sz="3300" dirty="0" err="1"/>
              <a:t>ngọt</a:t>
            </a:r>
            <a:r>
              <a:rPr lang="en-US" sz="3300" dirty="0"/>
              <a:t> </a:t>
            </a:r>
            <a:r>
              <a:rPr lang="en-US" sz="3300" dirty="0" err="1"/>
              <a:t>mà</a:t>
            </a:r>
            <a:r>
              <a:rPr lang="en-US" sz="3300" dirty="0"/>
              <a:t> </a:t>
            </a:r>
            <a:r>
              <a:rPr lang="en-US" sz="3300" dirty="0" err="1"/>
              <a:t>cuộc</a:t>
            </a:r>
            <a:r>
              <a:rPr lang="en-US" sz="3300" dirty="0"/>
              <a:t> </a:t>
            </a:r>
            <a:r>
              <a:rPr lang="en-US" sz="3300" dirty="0" err="1"/>
              <a:t>đời</a:t>
            </a:r>
            <a:r>
              <a:rPr lang="en-US" sz="3300" dirty="0"/>
              <a:t> </a:t>
            </a:r>
            <a:r>
              <a:rPr lang="en-US" sz="3300" dirty="0" err="1"/>
              <a:t>dành</a:t>
            </a:r>
            <a:r>
              <a:rPr lang="en-US" sz="3300" dirty="0"/>
              <a:t> </a:t>
            </a:r>
            <a:r>
              <a:rPr lang="en-US" sz="3300" dirty="0" err="1"/>
              <a:t>cho</a:t>
            </a:r>
            <a:r>
              <a:rPr lang="en-US" sz="3300" dirty="0"/>
              <a:t> con </a:t>
            </a:r>
            <a:r>
              <a:rPr lang="en-US" sz="3300" dirty="0" err="1"/>
              <a:t>cháu</a:t>
            </a:r>
            <a:r>
              <a:rPr lang="en-US" sz="3300" dirty="0"/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2018" y="3264541"/>
            <a:ext cx="4006897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b="1" dirty="0"/>
              <a:t>B. </a:t>
            </a:r>
            <a:endParaRPr lang="en-US" sz="3200" b="1" dirty="0" smtClean="0"/>
          </a:p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chín</a:t>
            </a:r>
            <a:r>
              <a:rPr lang="en-US" sz="3200" dirty="0"/>
              <a:t>,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ngọt</a:t>
            </a:r>
            <a:r>
              <a:rPr lang="en-US" sz="3200" dirty="0"/>
              <a:t> </a:t>
            </a:r>
            <a:r>
              <a:rPr lang="en-US" sz="3200" dirty="0" err="1"/>
              <a:t>ngào</a:t>
            </a:r>
            <a:endParaRPr lang="en-US" sz="3200" dirty="0"/>
          </a:p>
        </p:txBody>
      </p:sp>
      <p:sp>
        <p:nvSpPr>
          <p:cNvPr id="10" name="Freeform 10"/>
          <p:cNvSpPr/>
          <p:nvPr/>
        </p:nvSpPr>
        <p:spPr>
          <a:xfrm>
            <a:off x="8206863" y="2625273"/>
            <a:ext cx="3778053" cy="3167851"/>
          </a:xfrm>
          <a:custGeom>
            <a:avLst/>
            <a:gdLst/>
            <a:ahLst/>
            <a:cxnLst/>
            <a:rect l="l" t="t" r="r" b="b"/>
            <a:pathLst>
              <a:path w="5113388" h="3355661">
                <a:moveTo>
                  <a:pt x="0" y="0"/>
                </a:moveTo>
                <a:lnTo>
                  <a:pt x="5113388" y="0"/>
                </a:lnTo>
                <a:lnTo>
                  <a:pt x="5113388" y="3355661"/>
                </a:lnTo>
                <a:lnTo>
                  <a:pt x="0" y="3355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58525" y="3182791"/>
            <a:ext cx="3058037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b="1" dirty="0"/>
              <a:t>C.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 defTabSz="609630">
              <a:lnSpc>
                <a:spcPts val="3080"/>
              </a:lnSpc>
              <a:spcBef>
                <a:spcPct val="0"/>
              </a:spcBef>
            </a:pPr>
            <a:r>
              <a:rPr lang="en-US" sz="3200" dirty="0" err="1" smtClean="0"/>
              <a:t>Tuổi</a:t>
            </a:r>
            <a:r>
              <a:rPr lang="en-US" sz="3200" dirty="0" smtClean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0" y="5723234"/>
            <a:ext cx="473090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03616" y="1480296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284539" y="106268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7945">
            <a:off x="10493030" y="1309261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855" y="318554"/>
            <a:ext cx="151623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>
                <a:solidFill>
                  <a:srgbClr val="221F4C"/>
                </a:solidFill>
                <a:latin typeface="SVN-SAF" panose="02040603050506020204" pitchFamily="18" charset="0"/>
              </a:rPr>
              <a:t>5.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8411" y="280250"/>
            <a:ext cx="824772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Theo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em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,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tác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giả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muốn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nói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điều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gì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qua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Hagrid Text Heavy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9838" y="2094150"/>
            <a:ext cx="6669837" cy="421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  <a:spcBef>
                <a:spcPct val="0"/>
              </a:spcBef>
            </a:pPr>
            <a:r>
              <a:rPr lang="en-US" sz="4000" dirty="0" smtClean="0">
                <a:solidFill>
                  <a:srgbClr val="221F4C"/>
                </a:solidFill>
              </a:rPr>
              <a:t>	</a:t>
            </a:r>
            <a:r>
              <a:rPr lang="en-US" sz="4000" dirty="0" err="1" smtClean="0">
                <a:solidFill>
                  <a:srgbClr val="221F4C"/>
                </a:solidFill>
              </a:rPr>
              <a:t>Tác</a:t>
            </a:r>
            <a:r>
              <a:rPr lang="en-US" sz="4000" dirty="0" smtClean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giả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muốn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nói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về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tình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yêu</a:t>
            </a:r>
            <a:r>
              <a:rPr lang="en-US" sz="4000" dirty="0">
                <a:solidFill>
                  <a:srgbClr val="221F4C"/>
                </a:solidFill>
              </a:rPr>
              <a:t>, </a:t>
            </a:r>
            <a:r>
              <a:rPr lang="en-US" sz="4000" dirty="0" err="1">
                <a:solidFill>
                  <a:srgbClr val="221F4C"/>
                </a:solidFill>
              </a:rPr>
              <a:t>sự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hy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sinh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của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đối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với</a:t>
            </a:r>
            <a:r>
              <a:rPr lang="en-US" sz="4000" dirty="0">
                <a:solidFill>
                  <a:srgbClr val="221F4C"/>
                </a:solidFill>
              </a:rPr>
              <a:t> con </a:t>
            </a:r>
            <a:r>
              <a:rPr lang="en-US" sz="4000" dirty="0" err="1">
                <a:solidFill>
                  <a:srgbClr val="221F4C"/>
                </a:solidFill>
              </a:rPr>
              <a:t>cháu</a:t>
            </a:r>
            <a:r>
              <a:rPr lang="en-US" sz="4000" dirty="0">
                <a:solidFill>
                  <a:srgbClr val="221F4C"/>
                </a:solidFill>
              </a:rPr>
              <a:t>. </a:t>
            </a:r>
            <a:r>
              <a:rPr lang="en-US" sz="4000" dirty="0" err="1">
                <a:solidFill>
                  <a:srgbClr val="221F4C"/>
                </a:solidFill>
              </a:rPr>
              <a:t>Vì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vậy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người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cháu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cũng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rất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yêu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biết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ơn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bà</a:t>
            </a:r>
            <a:r>
              <a:rPr lang="en-US" sz="4000" dirty="0">
                <a:solidFill>
                  <a:srgbClr val="221F4C"/>
                </a:solidFill>
              </a:rPr>
              <a:t>. Qua </a:t>
            </a:r>
            <a:r>
              <a:rPr lang="en-US" sz="4000" dirty="0" err="1">
                <a:solidFill>
                  <a:srgbClr val="221F4C"/>
                </a:solidFill>
              </a:rPr>
              <a:t>đó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nhắn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nhủ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người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đọc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cần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biết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yêu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thương</a:t>
            </a:r>
            <a:r>
              <a:rPr lang="en-US" sz="4000" dirty="0">
                <a:solidFill>
                  <a:srgbClr val="221F4C"/>
                </a:solidFill>
              </a:rPr>
              <a:t>, </a:t>
            </a:r>
            <a:r>
              <a:rPr lang="en-US" sz="4000" dirty="0" err="1">
                <a:solidFill>
                  <a:srgbClr val="221F4C"/>
                </a:solidFill>
              </a:rPr>
              <a:t>trân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trọng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và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biết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ơn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bà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của</a:t>
            </a:r>
            <a:r>
              <a:rPr lang="en-US" sz="4000" dirty="0">
                <a:solidFill>
                  <a:srgbClr val="221F4C"/>
                </a:solidFill>
              </a:rPr>
              <a:t> </a:t>
            </a:r>
            <a:r>
              <a:rPr lang="en-US" sz="4000" dirty="0" err="1">
                <a:solidFill>
                  <a:srgbClr val="221F4C"/>
                </a:solidFill>
              </a:rPr>
              <a:t>mình</a:t>
            </a:r>
            <a:r>
              <a:rPr lang="en-US" sz="4000" dirty="0" smtClean="0">
                <a:solidFill>
                  <a:srgbClr val="221F4C"/>
                </a:solidFill>
              </a:rPr>
              <a:t>.</a:t>
            </a:r>
            <a:endParaRPr lang="en-US" sz="4000" dirty="0">
              <a:solidFill>
                <a:srgbClr val="221F4C"/>
              </a:solidFill>
            </a:endParaRPr>
          </a:p>
        </p:txBody>
      </p:sp>
      <p:sp>
        <p:nvSpPr>
          <p:cNvPr id="12" name="Freeform 2"/>
          <p:cNvSpPr/>
          <p:nvPr/>
        </p:nvSpPr>
        <p:spPr>
          <a:xfrm>
            <a:off x="7109675" y="2094150"/>
            <a:ext cx="4904847" cy="4609391"/>
          </a:xfrm>
          <a:custGeom>
            <a:avLst/>
            <a:gdLst/>
            <a:ahLst/>
            <a:cxnLst/>
            <a:rect l="l" t="t" r="r" b="b"/>
            <a:pathLst>
              <a:path w="8813494" h="8229600">
                <a:moveTo>
                  <a:pt x="0" y="0"/>
                </a:moveTo>
                <a:lnTo>
                  <a:pt x="8813494" y="0"/>
                </a:lnTo>
                <a:lnTo>
                  <a:pt x="8813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07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2187" y="1371600"/>
            <a:ext cx="6076308" cy="5486400"/>
          </a:xfrm>
          <a:custGeom>
            <a:avLst/>
            <a:gdLst/>
            <a:ahLst/>
            <a:cxnLst/>
            <a:rect l="l" t="t" r="r" b="b"/>
            <a:pathLst>
              <a:path w="9114462" h="8229600">
                <a:moveTo>
                  <a:pt x="0" y="0"/>
                </a:moveTo>
                <a:lnTo>
                  <a:pt x="9114462" y="0"/>
                </a:lnTo>
                <a:lnTo>
                  <a:pt x="9114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433" y="1338107"/>
            <a:ext cx="73585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4816" y="262019"/>
            <a:ext cx="9842369" cy="5364091"/>
          </a:xfrm>
          <a:custGeom>
            <a:avLst/>
            <a:gdLst/>
            <a:ahLst/>
            <a:cxnLst/>
            <a:rect l="l" t="t" r="r" b="b"/>
            <a:pathLst>
              <a:path w="14763554" h="8046137">
                <a:moveTo>
                  <a:pt x="0" y="0"/>
                </a:moveTo>
                <a:lnTo>
                  <a:pt x="14763554" y="0"/>
                </a:lnTo>
                <a:lnTo>
                  <a:pt x="14763554" y="8046137"/>
                </a:lnTo>
                <a:lnTo>
                  <a:pt x="0" y="8046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03616" y="1480296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65146" y="2150534"/>
            <a:ext cx="8738470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334">
                <a:solidFill>
                  <a:srgbClr val="221F4C"/>
                </a:solidFill>
                <a:latin typeface="Calibri (MS) Bold"/>
              </a:rPr>
              <a:t>Bài thơ thể hiện hình ảnh một người bà rất đỗi bình dị, hết lòng vì con, vì </a:t>
            </a:r>
            <a:r>
              <a:rPr lang="en-US" sz="3334" smtClean="0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3334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 smtClean="0">
                <a:solidFill>
                  <a:srgbClr val="221F4C"/>
                </a:solidFill>
                <a:latin typeface="Calibri (MS) Bold"/>
              </a:rPr>
              <a:t>và tình</a:t>
            </a:r>
            <a:r>
              <a:rPr lang="en-US" sz="3334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334">
                <a:solidFill>
                  <a:srgbClr val="221F4C"/>
                </a:solidFill>
                <a:latin typeface="Calibri (MS) Bold"/>
              </a:rPr>
              <a:t>yêu thương, trân trọng của tác giả đối với người bà của mình. </a:t>
            </a:r>
          </a:p>
        </p:txBody>
      </p:sp>
      <p:sp>
        <p:nvSpPr>
          <p:cNvPr id="7" name="Freeform 7"/>
          <p:cNvSpPr/>
          <p:nvPr/>
        </p:nvSpPr>
        <p:spPr>
          <a:xfrm>
            <a:off x="-167019" y="4567767"/>
            <a:ext cx="4876800" cy="2584704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78398" y="1240425"/>
            <a:ext cx="523520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>
                <a:solidFill>
                  <a:srgbClr val="221F4C"/>
                </a:solidFill>
                <a:latin typeface="SVN-SAF" panose="02040603050506020204" pitchFamily="18" charset="0"/>
              </a:rPr>
              <a:t>NỘI DUNG</a:t>
            </a:r>
          </a:p>
        </p:txBody>
      </p:sp>
      <p:sp>
        <p:nvSpPr>
          <p:cNvPr id="9" name="Freeform 9"/>
          <p:cNvSpPr/>
          <p:nvPr/>
        </p:nvSpPr>
        <p:spPr>
          <a:xfrm>
            <a:off x="4709781" y="4273296"/>
            <a:ext cx="4876800" cy="2584704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86581" y="4273296"/>
            <a:ext cx="4876800" cy="2584704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17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0766" y="-1778261"/>
            <a:ext cx="12672766" cy="10946101"/>
          </a:xfrm>
          <a:custGeom>
            <a:avLst/>
            <a:gdLst/>
            <a:ahLst/>
            <a:cxnLst/>
            <a:rect l="l" t="t" r="r" b="b"/>
            <a:pathLst>
              <a:path w="19009149" h="16419152">
                <a:moveTo>
                  <a:pt x="0" y="0"/>
                </a:moveTo>
                <a:lnTo>
                  <a:pt x="19009149" y="0"/>
                </a:lnTo>
                <a:lnTo>
                  <a:pt x="19009149" y="16419152"/>
                </a:lnTo>
                <a:lnTo>
                  <a:pt x="0" y="1641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36172" y="2830913"/>
            <a:ext cx="4445022" cy="4150539"/>
          </a:xfrm>
          <a:custGeom>
            <a:avLst/>
            <a:gdLst/>
            <a:ahLst/>
            <a:cxnLst/>
            <a:rect l="l" t="t" r="r" b="b"/>
            <a:pathLst>
              <a:path w="6667533" h="6225809">
                <a:moveTo>
                  <a:pt x="0" y="0"/>
                </a:moveTo>
                <a:lnTo>
                  <a:pt x="6667533" y="0"/>
                </a:lnTo>
                <a:lnTo>
                  <a:pt x="6667533" y="6225809"/>
                </a:lnTo>
                <a:lnTo>
                  <a:pt x="0" y="6225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56038" y="4114800"/>
            <a:ext cx="2654046" cy="2743200"/>
          </a:xfrm>
          <a:custGeom>
            <a:avLst/>
            <a:gdLst/>
            <a:ahLst/>
            <a:cxnLst/>
            <a:rect l="l" t="t" r="r" b="b"/>
            <a:pathLst>
              <a:path w="3981069" h="4114800">
                <a:moveTo>
                  <a:pt x="0" y="0"/>
                </a:moveTo>
                <a:lnTo>
                  <a:pt x="3981069" y="0"/>
                </a:lnTo>
                <a:lnTo>
                  <a:pt x="3981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5258" y="2391862"/>
            <a:ext cx="1949821" cy="2074277"/>
          </a:xfrm>
          <a:custGeom>
            <a:avLst/>
            <a:gdLst/>
            <a:ahLst/>
            <a:cxnLst/>
            <a:rect l="l" t="t" r="r" b="b"/>
            <a:pathLst>
              <a:path w="2924731" h="3111416">
                <a:moveTo>
                  <a:pt x="0" y="0"/>
                </a:moveTo>
                <a:lnTo>
                  <a:pt x="2924730" y="0"/>
                </a:lnTo>
                <a:lnTo>
                  <a:pt x="2924730" y="3111416"/>
                </a:lnTo>
                <a:lnTo>
                  <a:pt x="0" y="3111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31569" y="1049122"/>
            <a:ext cx="735851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non</a:t>
            </a: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Võ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29647" y="98728"/>
            <a:ext cx="5417820" cy="5486400"/>
          </a:xfrm>
          <a:custGeom>
            <a:avLst/>
            <a:gdLst/>
            <a:ahLst/>
            <a:cxnLst/>
            <a:rect l="l" t="t" r="r" b="b"/>
            <a:pathLst>
              <a:path w="8126730" h="8229600">
                <a:moveTo>
                  <a:pt x="0" y="0"/>
                </a:moveTo>
                <a:lnTo>
                  <a:pt x="8126730" y="0"/>
                </a:lnTo>
                <a:lnTo>
                  <a:pt x="8126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348042" y="19403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7945">
            <a:off x="10611282" y="54177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00866" y="2033126"/>
            <a:ext cx="5546601" cy="4679945"/>
          </a:xfrm>
          <a:custGeom>
            <a:avLst/>
            <a:gdLst/>
            <a:ahLst/>
            <a:cxnLst/>
            <a:rect l="l" t="t" r="r" b="b"/>
            <a:pathLst>
              <a:path w="8319902" h="7019917">
                <a:moveTo>
                  <a:pt x="0" y="0"/>
                </a:moveTo>
                <a:lnTo>
                  <a:pt x="8319901" y="0"/>
                </a:lnTo>
                <a:lnTo>
                  <a:pt x="8319901" y="7019917"/>
                </a:lnTo>
                <a:lnTo>
                  <a:pt x="0" y="7019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29647" y="5571724"/>
            <a:ext cx="6313010" cy="1286276"/>
          </a:xfrm>
          <a:custGeom>
            <a:avLst/>
            <a:gdLst/>
            <a:ahLst/>
            <a:cxnLst/>
            <a:rect l="l" t="t" r="r" b="b"/>
            <a:pathLst>
              <a:path w="9469515" h="1929414">
                <a:moveTo>
                  <a:pt x="0" y="0"/>
                </a:moveTo>
                <a:lnTo>
                  <a:pt x="9469516" y="0"/>
                </a:lnTo>
                <a:lnTo>
                  <a:pt x="9469516" y="1929414"/>
                </a:lnTo>
                <a:lnTo>
                  <a:pt x="0" y="1929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986447" y="4114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80766" y="5277724"/>
            <a:ext cx="4467213" cy="1580277"/>
          </a:xfrm>
          <a:custGeom>
            <a:avLst/>
            <a:gdLst/>
            <a:ahLst/>
            <a:cxnLst/>
            <a:rect l="l" t="t" r="r" b="b"/>
            <a:pathLst>
              <a:path w="6700819" h="2370415">
                <a:moveTo>
                  <a:pt x="0" y="0"/>
                </a:moveTo>
                <a:lnTo>
                  <a:pt x="6700819" y="0"/>
                </a:lnTo>
                <a:lnTo>
                  <a:pt x="6700819" y="2370415"/>
                </a:lnTo>
                <a:lnTo>
                  <a:pt x="0" y="23704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144" y="1337846"/>
            <a:ext cx="7364606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167252" y="1090040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7856" y="318554"/>
            <a:ext cx="332412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 err="1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Câu</a:t>
            </a:r>
            <a:r>
              <a:rPr lang="en-US" sz="6168" dirty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 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11977" y="229366"/>
            <a:ext cx="824772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u="sng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8281" y="1781446"/>
            <a:ext cx="957371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Giêng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, Hai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rét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cứa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như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dao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,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Nghe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tiếng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chào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mào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chống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gậy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ra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trông</a:t>
            </a:r>
            <a:endParaRPr lang="en-US" sz="3666" i="1" dirty="0">
              <a:solidFill>
                <a:srgbClr val="221F4C"/>
              </a:solidFill>
              <a:latin typeface="Calibri (MS) Bold"/>
            </a:endParaRP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Nom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Đoài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rồi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lại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ngắm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Đông</a:t>
            </a:r>
            <a:endParaRPr lang="en-US" sz="3666" i="1" dirty="0">
              <a:solidFill>
                <a:srgbClr val="221F4C"/>
              </a:solidFill>
              <a:latin typeface="Calibri (MS) Bold"/>
            </a:endParaRP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Bề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lo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sương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táp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bề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phòng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chim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i="1" dirty="0" err="1">
                <a:solidFill>
                  <a:srgbClr val="221F4C"/>
                </a:solidFill>
                <a:latin typeface="Calibri (MS) Bold"/>
              </a:rPr>
              <a:t>ăn</a:t>
            </a:r>
            <a:r>
              <a:rPr lang="en-US" sz="3666" i="1" dirty="0">
                <a:solidFill>
                  <a:srgbClr val="221F4C"/>
                </a:solidFill>
                <a:latin typeface="Calibri (MS)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8103" y="4641577"/>
            <a:ext cx="7854073" cy="140038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000" dirty="0" err="1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4000" dirty="0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u="sng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4000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nom, </a:t>
            </a:r>
            <a:r>
              <a:rPr lang="en-US" sz="4800" b="1" dirty="0" err="1" smtClean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ngắm</a:t>
            </a:r>
            <a:endParaRPr lang="en-US" sz="4800" b="1" dirty="0">
              <a:solidFill>
                <a:srgbClr val="221F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17" y="1686113"/>
            <a:ext cx="4302875" cy="51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7945">
            <a:off x="167252" y="1090040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45694" y="352883"/>
            <a:ext cx="332412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44"/>
              </a:lnSpc>
            </a:pPr>
            <a:r>
              <a:rPr lang="en-US" sz="6168" dirty="0" err="1">
                <a:solidFill>
                  <a:srgbClr val="221F4C"/>
                </a:solidFill>
                <a:latin typeface="SVN-SAF" panose="02040603050506020204" pitchFamily="18" charset="0"/>
              </a:rPr>
              <a:t>Câu</a:t>
            </a:r>
            <a:r>
              <a:rPr lang="en-US" sz="6168" dirty="0">
                <a:solidFill>
                  <a:srgbClr val="221F4C"/>
                </a:solidFill>
                <a:latin typeface="SVN-SAF" panose="02040603050506020204" pitchFamily="18" charset="0"/>
              </a:rPr>
              <a:t> 2.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6739" y="229366"/>
            <a:ext cx="872296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21F4C"/>
                </a:solidFill>
              </a:rPr>
              <a:t>Tìm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thêm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từ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có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nghĩa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giống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với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từ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và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đặt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một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câu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với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từ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vừa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tìm</a:t>
            </a:r>
            <a:r>
              <a:rPr lang="en-US" sz="4000" b="1" dirty="0">
                <a:solidFill>
                  <a:srgbClr val="221F4C"/>
                </a:solidFill>
              </a:rPr>
              <a:t> </a:t>
            </a:r>
            <a:r>
              <a:rPr lang="en-US" sz="4000" b="1" dirty="0" err="1">
                <a:solidFill>
                  <a:srgbClr val="221F4C"/>
                </a:solidFill>
              </a:rPr>
              <a:t>được</a:t>
            </a:r>
            <a:r>
              <a:rPr lang="en-US" sz="4000" b="1" dirty="0">
                <a:solidFill>
                  <a:srgbClr val="221F4C"/>
                </a:solidFill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0430" y="2154890"/>
            <a:ext cx="11485944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Từ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có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nghĩa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giống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từ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trông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: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Nhìn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ngắm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xem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,...</a:t>
            </a:r>
          </a:p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Đặt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câu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:</a:t>
            </a:r>
          </a:p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+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Các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du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khách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đang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chăm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chú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ngắm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cảnh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+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Cả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nhà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cùng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xem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phim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>
                <a:solidFill>
                  <a:srgbClr val="221F4C"/>
                </a:solidFill>
                <a:latin typeface="Calibri (MS) Bold"/>
              </a:rPr>
              <a:t>+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Chị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An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đang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b="1" i="1" dirty="0" err="1">
                <a:solidFill>
                  <a:srgbClr val="221F4C"/>
                </a:solidFill>
                <a:latin typeface="Calibri (MS) Bold"/>
              </a:rPr>
              <a:t>nhìn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những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bông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hoa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mới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3666" dirty="0" err="1">
                <a:solidFill>
                  <a:srgbClr val="221F4C"/>
                </a:solidFill>
                <a:latin typeface="Calibri (MS) Bold"/>
              </a:rPr>
              <a:t>nở</a:t>
            </a:r>
            <a:r>
              <a:rPr lang="en-US" sz="3666" dirty="0">
                <a:solidFill>
                  <a:srgbClr val="221F4C"/>
                </a:solidFill>
                <a:latin typeface="Calibri (MS) Bold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69" y="2974694"/>
            <a:ext cx="4364006" cy="36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1182325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79077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03616" y="1480296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167252" y="1090040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0609641" y="860634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997" y="1480296"/>
            <a:ext cx="7827942" cy="3023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1064"/>
            <a:ext cx="12280739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40127" y="983771"/>
            <a:ext cx="3384985" cy="566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59"/>
              </a:lnSpc>
            </a:pP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endParaRPr lang="en-US" sz="2400" b="1" dirty="0">
              <a:solidFill>
                <a:srgbClr val="221F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Ngày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còn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thấp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bé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Cánh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cửa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có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hai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</a:t>
            </a: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chỉ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dưới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Nhờ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defTabSz="609630">
              <a:lnSpc>
                <a:spcPts val="2559"/>
              </a:lnSpc>
            </a:pP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Mỗi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năm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lớn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lưng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còng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cắm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cúi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được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trên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chỉ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then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dưới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…</a:t>
            </a:r>
          </a:p>
          <a:p>
            <a:pPr defTabSz="609630">
              <a:lnSpc>
                <a:spcPts val="2559"/>
              </a:lnSpc>
            </a:pP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Nay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về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mới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Bao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cánh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cửa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– ô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trời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Mỗi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lần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tay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đẩy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cửa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lnSpc>
                <a:spcPts val="2559"/>
              </a:lnSpc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Lại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nhớ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khôn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nguôi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</a:t>
            </a:r>
          </a:p>
          <a:p>
            <a:pPr algn="ctr" defTabSz="609630">
              <a:lnSpc>
                <a:spcPts val="2559"/>
              </a:lnSpc>
            </a:pPr>
            <a:endParaRPr lang="en-US" sz="2400" dirty="0" smtClean="0">
              <a:solidFill>
                <a:srgbClr val="221F4C"/>
              </a:solidFill>
              <a:latin typeface="Calibri (MS) Bold"/>
            </a:endParaRPr>
          </a:p>
          <a:p>
            <a:pPr algn="ctr" defTabSz="609630">
              <a:lnSpc>
                <a:spcPts val="2559"/>
              </a:lnSpc>
            </a:pPr>
            <a:r>
              <a:rPr lang="en-US" sz="2000" i="1" dirty="0" err="1" smtClean="0">
                <a:solidFill>
                  <a:srgbClr val="221F4C"/>
                </a:solidFill>
                <a:latin typeface="Calibri (MS) Bold"/>
              </a:rPr>
              <a:t>Đoàn</a:t>
            </a:r>
            <a:r>
              <a:rPr lang="en-US" sz="2000" i="1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000" i="1" dirty="0">
                <a:solidFill>
                  <a:srgbClr val="221F4C"/>
                </a:solidFill>
                <a:latin typeface="Calibri (MS) Bold"/>
              </a:rPr>
              <a:t>Thị Lam </a:t>
            </a:r>
            <a:r>
              <a:rPr lang="en-US" sz="2000" i="1" dirty="0" err="1">
                <a:solidFill>
                  <a:srgbClr val="221F4C"/>
                </a:solidFill>
                <a:latin typeface="Calibri (MS) Bold"/>
              </a:rPr>
              <a:t>Luyến</a:t>
            </a:r>
            <a:r>
              <a:rPr lang="en-US" sz="2400" i="1" dirty="0">
                <a:solidFill>
                  <a:srgbClr val="221F4C"/>
                </a:solidFill>
                <a:latin typeface="Calibri (MS)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61592" y="1326568"/>
            <a:ext cx="3219362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bị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đau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chân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Nó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sưng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nó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tấy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phải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chống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gậy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Khập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khiễng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khập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khà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Bước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thềm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nhà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Nhấc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chân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quá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khó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Thấy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nhăn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nhó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Việt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chơi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ngoài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sân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Lon ton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lại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gần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Âu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yếm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nhanh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nhảu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"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vịn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vai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cháu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Cháu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̃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!"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3731" y="132130"/>
            <a:ext cx="12985605" cy="9754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5119" y="132656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bước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thềm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Trong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lòng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sung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sướng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Quẳng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gậy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cúi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xuống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Quên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cả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đớn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đau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cháu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xoa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đầu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"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Hoan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hô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thằng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bé</a:t>
            </a: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Bé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thê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́ mà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khỏe</a:t>
            </a:r>
            <a:endParaRPr lang="en-US" sz="2400" dirty="0">
              <a:solidFill>
                <a:srgbClr val="221F4C"/>
              </a:solidFill>
              <a:latin typeface="Calibri (MS) Bold"/>
            </a:endParaRPr>
          </a:p>
          <a:p>
            <a:pPr defTabSz="609630"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Vì nó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ông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"</a:t>
            </a:r>
          </a:p>
          <a:p>
            <a:pPr defTabSz="609630">
              <a:spcBef>
                <a:spcPct val="0"/>
              </a:spcBef>
            </a:pPr>
            <a:r>
              <a:rPr lang="en-US" sz="2000" dirty="0">
                <a:solidFill>
                  <a:srgbClr val="221F4C"/>
                </a:solidFill>
                <a:latin typeface="Calibri (MS) Bold"/>
              </a:rPr>
              <a:t>           </a:t>
            </a:r>
            <a:r>
              <a:rPr lang="en-US" sz="2000" dirty="0" smtClean="0">
                <a:solidFill>
                  <a:srgbClr val="221F4C"/>
                </a:solidFill>
                <a:latin typeface="Calibri (MS) Bold"/>
              </a:rPr>
              <a:t>     </a:t>
            </a:r>
            <a:r>
              <a:rPr lang="en-US" sz="2000" i="1" dirty="0" err="1" smtClean="0">
                <a:solidFill>
                  <a:srgbClr val="221F4C"/>
                </a:solidFill>
                <a:latin typeface="Calibri (MS) Bold"/>
              </a:rPr>
              <a:t>Tú</a:t>
            </a:r>
            <a:r>
              <a:rPr lang="en-US" sz="2000" i="1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000" i="1" dirty="0" err="1">
                <a:solidFill>
                  <a:srgbClr val="221F4C"/>
                </a:solidFill>
                <a:latin typeface="Calibri (MS) Bold"/>
              </a:rPr>
              <a:t>Mỡ</a:t>
            </a:r>
            <a:endParaRPr lang="en-US" sz="2000" i="1" dirty="0">
              <a:solidFill>
                <a:srgbClr val="221F4C"/>
              </a:solidFill>
              <a:latin typeface="Calibri (MS)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9429" y="899731"/>
            <a:ext cx="175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b="1" dirty="0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21F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</a:t>
            </a:r>
            <a:endParaRPr lang="en-US" sz="2400" dirty="0">
              <a:solidFill>
                <a:srgbClr val="221F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4"/>
          <p:cNvSpPr/>
          <p:nvPr/>
        </p:nvSpPr>
        <p:spPr>
          <a:xfrm>
            <a:off x="8962738" y="4502192"/>
            <a:ext cx="3106043" cy="2355808"/>
          </a:xfrm>
          <a:custGeom>
            <a:avLst/>
            <a:gdLst/>
            <a:ahLst/>
            <a:cxnLst/>
            <a:rect l="l" t="t" r="r" b="b"/>
            <a:pathLst>
              <a:path w="6320370" h="5282776">
                <a:moveTo>
                  <a:pt x="0" y="0"/>
                </a:moveTo>
                <a:lnTo>
                  <a:pt x="6320369" y="0"/>
                </a:lnTo>
                <a:lnTo>
                  <a:pt x="6320369" y="5282775"/>
                </a:lnTo>
                <a:lnTo>
                  <a:pt x="0" y="5282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26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18989" y="5290753"/>
            <a:ext cx="2981962" cy="1377125"/>
          </a:xfrm>
          <a:custGeom>
            <a:avLst/>
            <a:gdLst/>
            <a:ahLst/>
            <a:cxnLst/>
            <a:rect l="l" t="t" r="r" b="b"/>
            <a:pathLst>
              <a:path w="4472943" h="2065687">
                <a:moveTo>
                  <a:pt x="0" y="0"/>
                </a:moveTo>
                <a:lnTo>
                  <a:pt x="4472943" y="0"/>
                </a:lnTo>
                <a:lnTo>
                  <a:pt x="4472943" y="2065687"/>
                </a:lnTo>
                <a:lnTo>
                  <a:pt x="0" y="2065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463501" y="5680247"/>
            <a:ext cx="2705741" cy="1249560"/>
          </a:xfrm>
          <a:custGeom>
            <a:avLst/>
            <a:gdLst/>
            <a:ahLst/>
            <a:cxnLst/>
            <a:rect l="l" t="t" r="r" b="b"/>
            <a:pathLst>
              <a:path w="4058611" h="1874340">
                <a:moveTo>
                  <a:pt x="4058611" y="0"/>
                </a:moveTo>
                <a:lnTo>
                  <a:pt x="0" y="0"/>
                </a:lnTo>
                <a:lnTo>
                  <a:pt x="0" y="1874340"/>
                </a:lnTo>
                <a:lnTo>
                  <a:pt x="4058611" y="1874340"/>
                </a:lnTo>
                <a:lnTo>
                  <a:pt x="40586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1641" y="5435672"/>
            <a:ext cx="2354359" cy="1087286"/>
          </a:xfrm>
          <a:custGeom>
            <a:avLst/>
            <a:gdLst/>
            <a:ahLst/>
            <a:cxnLst/>
            <a:rect l="l" t="t" r="r" b="b"/>
            <a:pathLst>
              <a:path w="3531539" h="1630929">
                <a:moveTo>
                  <a:pt x="0" y="0"/>
                </a:moveTo>
                <a:lnTo>
                  <a:pt x="3531539" y="0"/>
                </a:lnTo>
                <a:lnTo>
                  <a:pt x="3531539" y="1630929"/>
                </a:lnTo>
                <a:lnTo>
                  <a:pt x="0" y="163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57208" y="419242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2" y="0"/>
                </a:lnTo>
                <a:lnTo>
                  <a:pt x="4929022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32148" y="-972636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20793" y="1803694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7" y="0"/>
                </a:lnTo>
                <a:lnTo>
                  <a:pt x="5602617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47945">
            <a:off x="390528" y="326956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0278" y="1236521"/>
            <a:ext cx="5805714" cy="5486400"/>
          </a:xfrm>
          <a:custGeom>
            <a:avLst/>
            <a:gdLst/>
            <a:ahLst/>
            <a:cxnLst/>
            <a:rect l="l" t="t" r="r" b="b"/>
            <a:pathLst>
              <a:path w="8708571" h="8229600">
                <a:moveTo>
                  <a:pt x="0" y="0"/>
                </a:moveTo>
                <a:lnTo>
                  <a:pt x="8708572" y="0"/>
                </a:lnTo>
                <a:lnTo>
                  <a:pt x="8708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16583" y="570468"/>
            <a:ext cx="6193387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6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Đọc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đúng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diễn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cảm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Quả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ngọt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cuối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mùa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 smtClean="0">
                <a:solidFill>
                  <a:srgbClr val="221F4C"/>
                </a:solidFill>
                <a:latin typeface="Calibri (MS) Bold"/>
              </a:rPr>
              <a:t>biết</a:t>
            </a:r>
            <a:r>
              <a:rPr lang="en-US" sz="2400" dirty="0" smtClean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nhấn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giọng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vào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những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từ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ngữ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cần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thiết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để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thể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hiện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được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cảm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xúc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suy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nghĩ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nhà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mình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 </a:t>
            </a:r>
          </a:p>
          <a:p>
            <a:pPr algn="just" defTabSz="609630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Hiểu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được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tác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giả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muốn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nói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qua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: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thể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hiện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hình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ảnh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một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rất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đỗi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bình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dị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hết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lòng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vì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con,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vì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cháu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Đồng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thời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thơ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cũng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tiếng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lòng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là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sự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yêu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trân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trọng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tác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giả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đối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bà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của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mình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 </a:t>
            </a:r>
          </a:p>
          <a:p>
            <a:pPr algn="just" defTabSz="609630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221F4C"/>
                </a:solidFill>
                <a:latin typeface="Calibri (MS) Bold"/>
              </a:rPr>
              <a:t>-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Bồi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dưỡng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tình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yêu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thương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thân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trong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gia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đình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,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với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người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xung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 </a:t>
            </a:r>
            <a:r>
              <a:rPr lang="en-US" sz="2400" dirty="0" err="1">
                <a:solidFill>
                  <a:srgbClr val="221F4C"/>
                </a:solidFill>
                <a:latin typeface="Calibri (MS) Bold"/>
              </a:rPr>
              <a:t>quanh</a:t>
            </a:r>
            <a:r>
              <a:rPr lang="en-US" sz="2400" dirty="0">
                <a:solidFill>
                  <a:srgbClr val="221F4C"/>
                </a:solidFill>
                <a:latin typeface="Calibri (MS) Bold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915" y="302564"/>
            <a:ext cx="6962235" cy="10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5152" y="2206823"/>
            <a:ext cx="3286015" cy="2103049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2186" y="-834592"/>
            <a:ext cx="3968650" cy="1818363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867" y="712807"/>
            <a:ext cx="3735079" cy="2390450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167252" y="2114538"/>
            <a:ext cx="1703426" cy="1037541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0611282" y="54177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8575" y="414835"/>
            <a:ext cx="854451" cy="1077863"/>
          </a:xfrm>
          <a:custGeom>
            <a:avLst/>
            <a:gdLst/>
            <a:ahLst/>
            <a:cxnLst/>
            <a:rect l="l" t="t" r="r" b="b"/>
            <a:pathLst>
              <a:path w="1281677" h="1616794">
                <a:moveTo>
                  <a:pt x="0" y="0"/>
                </a:moveTo>
                <a:lnTo>
                  <a:pt x="1281678" y="0"/>
                </a:lnTo>
                <a:lnTo>
                  <a:pt x="1281678" y="1616794"/>
                </a:lnTo>
                <a:lnTo>
                  <a:pt x="0" y="1616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1114" y="601382"/>
            <a:ext cx="6327806" cy="6256618"/>
          </a:xfrm>
          <a:custGeom>
            <a:avLst/>
            <a:gdLst/>
            <a:ahLst/>
            <a:cxnLst/>
            <a:rect l="l" t="t" r="r" b="b"/>
            <a:pathLst>
              <a:path w="9491709" h="9384927">
                <a:moveTo>
                  <a:pt x="0" y="0"/>
                </a:moveTo>
                <a:lnTo>
                  <a:pt x="9491709" y="0"/>
                </a:lnTo>
                <a:lnTo>
                  <a:pt x="9491709" y="9384927"/>
                </a:lnTo>
                <a:lnTo>
                  <a:pt x="0" y="9384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5730" y="5439179"/>
            <a:ext cx="7065263" cy="1466042"/>
          </a:xfrm>
          <a:custGeom>
            <a:avLst/>
            <a:gdLst/>
            <a:ahLst/>
            <a:cxnLst/>
            <a:rect l="l" t="t" r="r" b="b"/>
            <a:pathLst>
              <a:path w="10597895" h="2199063">
                <a:moveTo>
                  <a:pt x="0" y="0"/>
                </a:moveTo>
                <a:lnTo>
                  <a:pt x="10597895" y="0"/>
                </a:lnTo>
                <a:lnTo>
                  <a:pt x="10597895" y="2199064"/>
                </a:lnTo>
                <a:lnTo>
                  <a:pt x="0" y="2199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067173" y="2091045"/>
            <a:ext cx="1931689" cy="4814177"/>
          </a:xfrm>
          <a:custGeom>
            <a:avLst/>
            <a:gdLst/>
            <a:ahLst/>
            <a:cxnLst/>
            <a:rect l="l" t="t" r="r" b="b"/>
            <a:pathLst>
              <a:path w="2897533" h="7221265">
                <a:moveTo>
                  <a:pt x="2897533" y="0"/>
                </a:moveTo>
                <a:lnTo>
                  <a:pt x="0" y="0"/>
                </a:lnTo>
                <a:lnTo>
                  <a:pt x="0" y="7221265"/>
                </a:lnTo>
                <a:lnTo>
                  <a:pt x="2897533" y="7221265"/>
                </a:lnTo>
                <a:lnTo>
                  <a:pt x="289753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3081" y="1908032"/>
            <a:ext cx="736460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vòm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lá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mới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chồi</a:t>
            </a:r>
            <a:r>
              <a:rPr lang="en-US" sz="2800" dirty="0">
                <a:solidFill>
                  <a:srgbClr val="000000"/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Chùm</a:t>
            </a:r>
            <a:r>
              <a:rPr lang="en-US" sz="2800" dirty="0">
                <a:solidFill>
                  <a:srgbClr val="000000"/>
                </a:solidFill>
              </a:rPr>
              <a:t> cam </a:t>
            </a: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vẫn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còn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đung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đưa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ngon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mùa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Chờ</a:t>
            </a:r>
            <a:r>
              <a:rPr lang="en-US" sz="2800" dirty="0">
                <a:solidFill>
                  <a:srgbClr val="000000"/>
                </a:solidFill>
              </a:rPr>
              <a:t> con, </a:t>
            </a:r>
            <a:r>
              <a:rPr lang="en-US" sz="2800" dirty="0" err="1">
                <a:solidFill>
                  <a:srgbClr val="000000"/>
                </a:solidFill>
              </a:rPr>
              <a:t>phần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chưa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trảy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vào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Giêng</a:t>
            </a:r>
            <a:r>
              <a:rPr lang="en-US" sz="2800" dirty="0">
                <a:solidFill>
                  <a:srgbClr val="000000"/>
                </a:solidFill>
              </a:rPr>
              <a:t>, Hai </a:t>
            </a:r>
            <a:r>
              <a:rPr lang="en-US" sz="2800" dirty="0" err="1">
                <a:solidFill>
                  <a:srgbClr val="000000"/>
                </a:solidFill>
              </a:rPr>
              <a:t>rét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cứa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dao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Nghe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tiếng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chống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gậy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trông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</a:rPr>
              <a:t>Nom </a:t>
            </a:r>
            <a:r>
              <a:rPr lang="en-US" sz="2800" dirty="0" err="1">
                <a:solidFill>
                  <a:srgbClr val="000000"/>
                </a:solidFill>
              </a:rPr>
              <a:t>đoài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ngắm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đông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Bề</a:t>
            </a:r>
            <a:r>
              <a:rPr lang="en-US" sz="2800" dirty="0">
                <a:solidFill>
                  <a:srgbClr val="000000"/>
                </a:solidFill>
              </a:rPr>
              <a:t> lo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táp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bề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chim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ăn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382" y="5985605"/>
            <a:ext cx="299339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/>
          <p:cNvSpPr/>
          <p:nvPr/>
        </p:nvSpPr>
        <p:spPr>
          <a:xfrm>
            <a:off x="6937497" y="254296"/>
            <a:ext cx="5805714" cy="6593888"/>
          </a:xfrm>
          <a:custGeom>
            <a:avLst/>
            <a:gdLst/>
            <a:ahLst/>
            <a:cxnLst/>
            <a:rect l="l" t="t" r="r" b="b"/>
            <a:pathLst>
              <a:path w="8708571" h="8229600">
                <a:moveTo>
                  <a:pt x="0" y="0"/>
                </a:moveTo>
                <a:lnTo>
                  <a:pt x="8708572" y="0"/>
                </a:lnTo>
                <a:lnTo>
                  <a:pt x="8708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18825" y="4978399"/>
            <a:ext cx="3958216" cy="1997037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8540" y="1843878"/>
            <a:ext cx="5380019" cy="1108363"/>
          </a:xfrm>
          <a:custGeom>
            <a:avLst/>
            <a:gdLst/>
            <a:ahLst/>
            <a:cxnLst/>
            <a:rect l="l" t="t" r="r" b="b"/>
            <a:pathLst>
              <a:path w="7315200" h="1662545">
                <a:moveTo>
                  <a:pt x="0" y="0"/>
                </a:moveTo>
                <a:lnTo>
                  <a:pt x="7315200" y="0"/>
                </a:lnTo>
                <a:lnTo>
                  <a:pt x="73152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99593" y="2046975"/>
            <a:ext cx="4260850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smtClean="0">
                <a:solidFill>
                  <a:srgbClr val="000000"/>
                </a:solidFill>
              </a:rPr>
              <a:t>4 </a:t>
            </a:r>
            <a:r>
              <a:rPr lang="en-US" sz="3666" dirty="0" err="1" smtClean="0">
                <a:solidFill>
                  <a:srgbClr val="000000"/>
                </a:solidFill>
              </a:rPr>
              <a:t>dòng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thơ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đầu</a:t>
            </a:r>
            <a:endParaRPr lang="en-US" sz="3666" dirty="0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78540" y="3078698"/>
            <a:ext cx="5380019" cy="1108363"/>
          </a:xfrm>
          <a:custGeom>
            <a:avLst/>
            <a:gdLst/>
            <a:ahLst/>
            <a:cxnLst/>
            <a:rect l="l" t="t" r="r" b="b"/>
            <a:pathLst>
              <a:path w="7315200" h="1662545">
                <a:moveTo>
                  <a:pt x="0" y="0"/>
                </a:moveTo>
                <a:lnTo>
                  <a:pt x="7315200" y="0"/>
                </a:lnTo>
                <a:lnTo>
                  <a:pt x="73152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99593" y="3281795"/>
            <a:ext cx="5750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>
                <a:solidFill>
                  <a:srgbClr val="000000"/>
                </a:solidFill>
              </a:rPr>
              <a:t>6</a:t>
            </a:r>
            <a:r>
              <a:rPr lang="en-US" sz="3666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dòng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thơ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tiếp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theo</a:t>
            </a:r>
            <a:endParaRPr lang="en-US" sz="3666" dirty="0">
              <a:solidFill>
                <a:srgbClr val="000000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78540" y="4450298"/>
            <a:ext cx="5380019" cy="1108363"/>
          </a:xfrm>
          <a:custGeom>
            <a:avLst/>
            <a:gdLst/>
            <a:ahLst/>
            <a:cxnLst/>
            <a:rect l="l" t="t" r="r" b="b"/>
            <a:pathLst>
              <a:path w="7315200" h="1662545">
                <a:moveTo>
                  <a:pt x="0" y="0"/>
                </a:moveTo>
                <a:lnTo>
                  <a:pt x="7315200" y="0"/>
                </a:lnTo>
                <a:lnTo>
                  <a:pt x="73152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00438" y="4638504"/>
            <a:ext cx="3571699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 err="1" smtClean="0">
                <a:solidFill>
                  <a:srgbClr val="000000"/>
                </a:solidFill>
              </a:rPr>
              <a:t>Phần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còn</a:t>
            </a:r>
            <a:r>
              <a:rPr lang="en-US" sz="3666" dirty="0" smtClean="0">
                <a:solidFill>
                  <a:srgbClr val="000000"/>
                </a:solidFill>
              </a:rPr>
              <a:t> </a:t>
            </a:r>
            <a:r>
              <a:rPr lang="en-US" sz="3666" dirty="0" err="1" smtClean="0">
                <a:solidFill>
                  <a:srgbClr val="000000"/>
                </a:solidFill>
              </a:rPr>
              <a:t>lại</a:t>
            </a:r>
            <a:endParaRPr lang="en-US" sz="3666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7616" y="254296"/>
            <a:ext cx="487722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3341" y="5113211"/>
            <a:ext cx="5410200" cy="1744789"/>
          </a:xfrm>
          <a:custGeom>
            <a:avLst/>
            <a:gdLst/>
            <a:ahLst/>
            <a:cxnLst/>
            <a:rect l="l" t="t" r="r" b="b"/>
            <a:pathLst>
              <a:path w="8115300" h="2617184">
                <a:moveTo>
                  <a:pt x="0" y="0"/>
                </a:moveTo>
                <a:lnTo>
                  <a:pt x="8115300" y="0"/>
                </a:lnTo>
                <a:lnTo>
                  <a:pt x="8115300" y="2617184"/>
                </a:lnTo>
                <a:lnTo>
                  <a:pt x="0" y="26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680" y="1246389"/>
            <a:ext cx="6174440" cy="472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vòm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mới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chồi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non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Chùm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vẫn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đung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đưa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ngon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mùa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con,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phần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cháu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trảy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cứa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dao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gậy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ngắm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đông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lo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ăn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nằm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giữa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xuân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Mải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góp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chuyên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tỏa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hương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56" y="1776904"/>
            <a:ext cx="6056248" cy="282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ơi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mấy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thương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Vắng</a:t>
            </a:r>
            <a:r>
              <a:rPr lang="en-US" sz="2800" dirty="0">
                <a:solidFill>
                  <a:srgbClr val="000000"/>
                </a:solidFill>
              </a:rPr>
              <a:t> con </a:t>
            </a:r>
            <a:r>
              <a:rPr lang="en-US" sz="2800" dirty="0" err="1">
                <a:solidFill>
                  <a:srgbClr val="000000"/>
                </a:solidFill>
              </a:rPr>
              <a:t>xa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cháu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tóc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sương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mồi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Bà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như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ngọt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rồi</a:t>
            </a: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càng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tươi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lòng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Võ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Thanh</a:t>
            </a:r>
            <a:r>
              <a:rPr lang="en-US" sz="2800" i="1" dirty="0">
                <a:solidFill>
                  <a:srgbClr val="000000"/>
                </a:solidFill>
              </a:rPr>
              <a:t> 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26" y="368917"/>
            <a:ext cx="4822354" cy="890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906" y="5998389"/>
            <a:ext cx="37005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3119" y="-1369580"/>
            <a:ext cx="3945599" cy="2525183"/>
          </a:xfrm>
          <a:custGeom>
            <a:avLst/>
            <a:gdLst/>
            <a:ahLst/>
            <a:cxnLst/>
            <a:rect l="l" t="t" r="r" b="b"/>
            <a:pathLst>
              <a:path w="5918398" h="3787775">
                <a:moveTo>
                  <a:pt x="0" y="0"/>
                </a:moveTo>
                <a:lnTo>
                  <a:pt x="5918398" y="0"/>
                </a:lnTo>
                <a:lnTo>
                  <a:pt x="5918398" y="3787775"/>
                </a:lnTo>
                <a:lnTo>
                  <a:pt x="0" y="378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7945">
            <a:off x="8822998" y="194302"/>
            <a:ext cx="2034713" cy="1239325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8"/>
                </a:lnTo>
                <a:lnTo>
                  <a:pt x="0" y="185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-106989"/>
            <a:ext cx="1113216" cy="1184273"/>
          </a:xfrm>
          <a:custGeom>
            <a:avLst/>
            <a:gdLst/>
            <a:ahLst/>
            <a:cxnLst/>
            <a:rect l="l" t="t" r="r" b="b"/>
            <a:pathLst>
              <a:path w="1669824" h="1776409">
                <a:moveTo>
                  <a:pt x="1669824" y="0"/>
                </a:moveTo>
                <a:lnTo>
                  <a:pt x="0" y="0"/>
                </a:lnTo>
                <a:lnTo>
                  <a:pt x="0" y="1776409"/>
                </a:lnTo>
                <a:lnTo>
                  <a:pt x="1669824" y="1776409"/>
                </a:lnTo>
                <a:lnTo>
                  <a:pt x="16698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7468" y="-257176"/>
            <a:ext cx="1476297" cy="1665779"/>
          </a:xfrm>
          <a:custGeom>
            <a:avLst/>
            <a:gdLst/>
            <a:ahLst/>
            <a:cxnLst/>
            <a:rect l="l" t="t" r="r" b="b"/>
            <a:pathLst>
              <a:path w="2214445" h="2498668">
                <a:moveTo>
                  <a:pt x="0" y="0"/>
                </a:moveTo>
                <a:lnTo>
                  <a:pt x="2214445" y="0"/>
                </a:lnTo>
                <a:lnTo>
                  <a:pt x="2214445" y="2498668"/>
                </a:lnTo>
                <a:lnTo>
                  <a:pt x="0" y="2498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82560" y="4689751"/>
            <a:ext cx="4663441" cy="2366966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1218" y="2069218"/>
            <a:ext cx="2722880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31687" y="1840877"/>
            <a:ext cx="130254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trảy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375792" y="2042171"/>
            <a:ext cx="4876800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45302" y="1802902"/>
            <a:ext cx="470729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bể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lo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sương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táp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874307" y="3516530"/>
            <a:ext cx="4876800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20494" y="3288189"/>
            <a:ext cx="538832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tóc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sương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da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mồi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215907" y="708224"/>
            <a:ext cx="2814688" cy="944880"/>
          </a:xfrm>
          <a:custGeom>
            <a:avLst/>
            <a:gdLst/>
            <a:ahLst/>
            <a:cxnLst/>
            <a:rect l="l" t="t" r="r" b="b"/>
            <a:pathLst>
              <a:path w="7315200" h="141732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75641" y="479883"/>
            <a:ext cx="207301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45"/>
              </a:lnSpc>
            </a:pP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vòm</a:t>
            </a:r>
            <a:r>
              <a:rPr lang="en-US" sz="4266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4266" dirty="0" err="1">
                <a:solidFill>
                  <a:srgbClr val="000000"/>
                </a:solidFill>
                <a:latin typeface="Hagrid Text Bold"/>
              </a:rPr>
              <a:t>lá</a:t>
            </a:r>
            <a:endParaRPr lang="en-US" sz="4266" dirty="0">
              <a:solidFill>
                <a:srgbClr val="000000"/>
              </a:solidFill>
              <a:latin typeface="Hagrid Text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19523" y="3964664"/>
            <a:ext cx="4365114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1312</Words>
  <Application>Microsoft Office PowerPoint</Application>
  <PresentationFormat>Widescreen</PresentationFormat>
  <Paragraphs>183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#9Slide07 Cadena</vt:lpstr>
      <vt:lpstr>Arial</vt:lpstr>
      <vt:lpstr>Calibri</vt:lpstr>
      <vt:lpstr>Calibri (MS) Bold</vt:lpstr>
      <vt:lpstr>Calibri Light</vt:lpstr>
      <vt:lpstr>Hagrid Text Bold</vt:lpstr>
      <vt:lpstr>Hagrid Text Heavy</vt:lpstr>
      <vt:lpstr>SVN-SAF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HuyenPC</cp:lastModifiedBy>
  <cp:revision>15</cp:revision>
  <dcterms:created xsi:type="dcterms:W3CDTF">2023-12-06T11:11:26Z</dcterms:created>
  <dcterms:modified xsi:type="dcterms:W3CDTF">2024-01-26T04:09:07Z</dcterms:modified>
</cp:coreProperties>
</file>